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462" r:id="rId2"/>
    <p:sldId id="515" r:id="rId3"/>
    <p:sldId id="514" r:id="rId4"/>
    <p:sldId id="420" r:id="rId5"/>
    <p:sldId id="513" r:id="rId6"/>
    <p:sldId id="508" r:id="rId7"/>
    <p:sldId id="463" r:id="rId8"/>
    <p:sldId id="365" r:id="rId9"/>
    <p:sldId id="259" r:id="rId10"/>
    <p:sldId id="261" r:id="rId11"/>
    <p:sldId id="465" r:id="rId12"/>
    <p:sldId id="466" r:id="rId13"/>
    <p:sldId id="264" r:id="rId14"/>
    <p:sldId id="260" r:id="rId15"/>
    <p:sldId id="509" r:id="rId16"/>
    <p:sldId id="266" r:id="rId17"/>
    <p:sldId id="267" r:id="rId18"/>
    <p:sldId id="510" r:id="rId19"/>
    <p:sldId id="511" r:id="rId20"/>
    <p:sldId id="516" r:id="rId21"/>
    <p:sldId id="269" r:id="rId22"/>
    <p:sldId id="270" r:id="rId23"/>
    <p:sldId id="271" r:id="rId24"/>
    <p:sldId id="505" r:id="rId25"/>
    <p:sldId id="272" r:id="rId26"/>
    <p:sldId id="273" r:id="rId27"/>
    <p:sldId id="274" r:id="rId28"/>
    <p:sldId id="440" r:id="rId29"/>
    <p:sldId id="275" r:id="rId30"/>
    <p:sldId id="276" r:id="rId31"/>
    <p:sldId id="277" r:id="rId32"/>
    <p:sldId id="441" r:id="rId33"/>
    <p:sldId id="445" r:id="rId34"/>
    <p:sldId id="446" r:id="rId35"/>
    <p:sldId id="450" r:id="rId36"/>
    <p:sldId id="279" r:id="rId37"/>
    <p:sldId id="421" r:id="rId38"/>
    <p:sldId id="443" r:id="rId39"/>
    <p:sldId id="451" r:id="rId40"/>
    <p:sldId id="452" r:id="rId41"/>
    <p:sldId id="280" r:id="rId42"/>
    <p:sldId id="453" r:id="rId43"/>
    <p:sldId id="454" r:id="rId44"/>
    <p:sldId id="455" r:id="rId45"/>
    <p:sldId id="456" r:id="rId46"/>
    <p:sldId id="457" r:id="rId47"/>
    <p:sldId id="282" r:id="rId48"/>
    <p:sldId id="458" r:id="rId49"/>
    <p:sldId id="459" r:id="rId50"/>
    <p:sldId id="460" r:id="rId51"/>
    <p:sldId id="283" r:id="rId52"/>
    <p:sldId id="429" r:id="rId53"/>
    <p:sldId id="353" r:id="rId54"/>
    <p:sldId id="352" r:id="rId55"/>
    <p:sldId id="423" r:id="rId56"/>
    <p:sldId id="424" r:id="rId57"/>
    <p:sldId id="425" r:id="rId58"/>
    <p:sldId id="426" r:id="rId59"/>
    <p:sldId id="504" r:id="rId60"/>
    <p:sldId id="285" r:id="rId61"/>
    <p:sldId id="428" r:id="rId62"/>
    <p:sldId id="286" r:id="rId63"/>
    <p:sldId id="287" r:id="rId64"/>
    <p:sldId id="288" r:id="rId65"/>
    <p:sldId id="432" r:id="rId66"/>
    <p:sldId id="503" r:id="rId67"/>
    <p:sldId id="290" r:id="rId68"/>
    <p:sldId id="461" r:id="rId69"/>
    <p:sldId id="500" r:id="rId70"/>
    <p:sldId id="502" r:id="rId71"/>
    <p:sldId id="436" r:id="rId72"/>
    <p:sldId id="495" r:id="rId73"/>
    <p:sldId id="496" r:id="rId74"/>
    <p:sldId id="497" r:id="rId75"/>
    <p:sldId id="437" r:id="rId76"/>
    <p:sldId id="438" r:id="rId77"/>
    <p:sldId id="493" r:id="rId78"/>
    <p:sldId id="494" r:id="rId79"/>
    <p:sldId id="439" r:id="rId80"/>
    <p:sldId id="434" r:id="rId81"/>
    <p:sldId id="292" r:id="rId82"/>
    <p:sldId id="294" r:id="rId83"/>
    <p:sldId id="498" r:id="rId84"/>
    <p:sldId id="296" r:id="rId85"/>
    <p:sldId id="475" r:id="rId86"/>
    <p:sldId id="297" r:id="rId87"/>
    <p:sldId id="499" r:id="rId88"/>
    <p:sldId id="350" r:id="rId89"/>
    <p:sldId id="263" r:id="rId90"/>
  </p:sldIdLst>
  <p:sldSz cx="9144000" cy="6858000" type="screen4x3"/>
  <p:notesSz cx="6858000" cy="9144000"/>
  <p:defaultTextStyle>
    <a:defPPr>
      <a:defRPr lang="zh-CN"/>
    </a:defPPr>
    <a:lvl1pPr algn="l"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0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0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0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0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0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00"/>
    <a:srgbClr val="0033CC"/>
    <a:srgbClr val="B3D002"/>
    <a:srgbClr val="FF0000"/>
    <a:srgbClr val="BE2C14"/>
    <a:srgbClr val="AEBA18"/>
    <a:srgbClr val="1E86B4"/>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89609" autoAdjust="0"/>
  </p:normalViewPr>
  <p:slideViewPr>
    <p:cSldViewPr>
      <p:cViewPr>
        <p:scale>
          <a:sx n="78" d="100"/>
          <a:sy n="78" d="100"/>
        </p:scale>
        <p:origin x="960"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10014"/>
    </p:cViewPr>
  </p:sorterViewPr>
  <p:notesViewPr>
    <p:cSldViewPr>
      <p:cViewPr varScale="1">
        <p:scale>
          <a:sx n="69" d="100"/>
          <a:sy n="69" d="100"/>
        </p:scale>
        <p:origin x="2568" y="33"/>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1.wmf"/><Relationship Id="rId1" Type="http://schemas.openxmlformats.org/officeDocument/2006/relationships/image" Target="../media/image2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8.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4" Type="http://schemas.openxmlformats.org/officeDocument/2006/relationships/image" Target="../media/image32.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ffectLst/>
              </a:defRPr>
            </a:lvl1pPr>
          </a:lstStyle>
          <a:p>
            <a:pPr>
              <a:defRPr/>
            </a:pPr>
            <a:endParaRPr lang="en-US" altLang="zh-CN"/>
          </a:p>
        </p:txBody>
      </p:sp>
      <p:sp>
        <p:nvSpPr>
          <p:cNvPr id="27651"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ffectLst/>
              </a:defRPr>
            </a:lvl1pPr>
          </a:lstStyle>
          <a:p>
            <a:pPr>
              <a:defRPr/>
            </a:pPr>
            <a:endParaRPr lang="en-US" altLang="zh-CN"/>
          </a:p>
        </p:txBody>
      </p:sp>
      <p:sp>
        <p:nvSpPr>
          <p:cNvPr id="27652"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ffectLst/>
              </a:defRPr>
            </a:lvl1pPr>
          </a:lstStyle>
          <a:p>
            <a:pPr>
              <a:defRPr/>
            </a:pPr>
            <a:endParaRPr lang="en-US" altLang="zh-CN"/>
          </a:p>
        </p:txBody>
      </p:sp>
      <p:sp>
        <p:nvSpPr>
          <p:cNvPr id="27653"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ffectLst/>
              </a:defRPr>
            </a:lvl1pPr>
          </a:lstStyle>
          <a:p>
            <a:pPr>
              <a:defRPr/>
            </a:pPr>
            <a:fld id="{16710DA3-4561-4F8C-A999-D51B5222634E}" type="slidenum">
              <a:rPr lang="en-US" altLang="zh-CN"/>
              <a:pPr>
                <a:defRPr/>
              </a:pPr>
              <a:t>‹#›</a:t>
            </a:fld>
            <a:endParaRPr lang="en-US" altLang="zh-CN"/>
          </a:p>
        </p:txBody>
      </p:sp>
    </p:spTree>
    <p:extLst>
      <p:ext uri="{BB962C8B-B14F-4D97-AF65-F5344CB8AC3E}">
        <p14:creationId xmlns:p14="http://schemas.microsoft.com/office/powerpoint/2010/main" val="22599690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77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effectLst/>
              </a:defRPr>
            </a:lvl1pPr>
          </a:lstStyle>
          <a:p>
            <a:pPr>
              <a:defRPr/>
            </a:pPr>
            <a:endParaRPr lang="en-US" altLang="zh-CN"/>
          </a:p>
        </p:txBody>
      </p:sp>
      <p:sp>
        <p:nvSpPr>
          <p:cNvPr id="287747"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effectLst/>
              </a:defRPr>
            </a:lvl1pPr>
          </a:lstStyle>
          <a:p>
            <a:pPr>
              <a:defRPr/>
            </a:pPr>
            <a:endParaRPr lang="en-US" altLang="zh-CN"/>
          </a:p>
        </p:txBody>
      </p:sp>
      <p:sp>
        <p:nvSpPr>
          <p:cNvPr id="9421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287749"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87750"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effectLst/>
              </a:defRPr>
            </a:lvl1pPr>
          </a:lstStyle>
          <a:p>
            <a:pPr>
              <a:defRPr/>
            </a:pPr>
            <a:endParaRPr lang="en-US" altLang="zh-CN"/>
          </a:p>
        </p:txBody>
      </p:sp>
      <p:sp>
        <p:nvSpPr>
          <p:cNvPr id="287751"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effectLst/>
              </a:defRPr>
            </a:lvl1pPr>
          </a:lstStyle>
          <a:p>
            <a:pPr>
              <a:defRPr/>
            </a:pPr>
            <a:fld id="{171BAB0A-5EF0-47F4-BBC4-E30720B4528C}" type="slidenum">
              <a:rPr lang="en-US" altLang="zh-CN"/>
              <a:pPr>
                <a:defRPr/>
              </a:pPr>
              <a:t>‹#›</a:t>
            </a:fld>
            <a:endParaRPr lang="en-US" altLang="zh-CN"/>
          </a:p>
        </p:txBody>
      </p:sp>
    </p:spTree>
    <p:extLst>
      <p:ext uri="{BB962C8B-B14F-4D97-AF65-F5344CB8AC3E}">
        <p14:creationId xmlns:p14="http://schemas.microsoft.com/office/powerpoint/2010/main" val="33217495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71BAB0A-5EF0-47F4-BBC4-E30720B4528C}" type="slidenum">
              <a:rPr lang="en-US" altLang="zh-CN" smtClean="0"/>
              <a:pPr>
                <a:defRPr/>
              </a:pPr>
              <a:t>5</a:t>
            </a:fld>
            <a:endParaRPr lang="en-US" altLang="zh-CN"/>
          </a:p>
        </p:txBody>
      </p:sp>
    </p:spTree>
    <p:extLst>
      <p:ext uri="{BB962C8B-B14F-4D97-AF65-F5344CB8AC3E}">
        <p14:creationId xmlns:p14="http://schemas.microsoft.com/office/powerpoint/2010/main" val="8982076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3A1FCA2B-D218-44ED-8572-6FE799CA4F1A}" type="slidenum">
              <a:rPr lang="en-US" altLang="zh-CN" smtClean="0"/>
              <a:pPr/>
              <a:t>81</a:t>
            </a:fld>
            <a:endParaRPr lang="en-US" altLang="zh-CN"/>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noFill/>
          <a:ln/>
        </p:spPr>
        <p:txBody>
          <a:bodyPr/>
          <a:lstStyle/>
          <a:p>
            <a:pPr eaLnBrk="1" hangingPunct="1"/>
            <a:r>
              <a:rPr lang="zh-CN" altLang="en-US" b="1"/>
              <a:t>计算机取代常规模拟式控制器而直接对生产过程或被控对象进行控制。</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6C7001C0-4940-4612-B0C8-8D72BBAA4734}" type="slidenum">
              <a:rPr lang="en-US" altLang="zh-CN" smtClean="0"/>
              <a:pPr/>
              <a:t>83</a:t>
            </a:fld>
            <a:endParaRPr lang="en-US" altLang="zh-CN"/>
          </a:p>
        </p:txBody>
      </p:sp>
      <p:sp>
        <p:nvSpPr>
          <p:cNvPr id="101379" name="Rectangle 7"/>
          <p:cNvSpPr txBox="1">
            <a:spLocks noGrp="1" noChangeArrowheads="1"/>
          </p:cNvSpPr>
          <p:nvPr/>
        </p:nvSpPr>
        <p:spPr bwMode="auto">
          <a:xfrm>
            <a:off x="3884613" y="8685213"/>
            <a:ext cx="2971800" cy="457200"/>
          </a:xfrm>
          <a:prstGeom prst="rect">
            <a:avLst/>
          </a:prstGeom>
          <a:noFill/>
          <a:ln w="9525">
            <a:noFill/>
            <a:miter lim="800000"/>
            <a:headEnd/>
            <a:tailEnd/>
          </a:ln>
        </p:spPr>
        <p:txBody>
          <a:bodyPr anchor="b"/>
          <a:lstStyle/>
          <a:p>
            <a:pPr algn="r"/>
            <a:fld id="{AFBF6643-6C11-4539-9144-64E8E2DE7325}" type="slidenum">
              <a:rPr lang="en-US" altLang="zh-CN" sz="1200" b="0"/>
              <a:pPr algn="r"/>
              <a:t>83</a:t>
            </a:fld>
            <a:endParaRPr lang="en-US" altLang="zh-CN" sz="1200" b="0"/>
          </a:p>
        </p:txBody>
      </p:sp>
      <p:sp>
        <p:nvSpPr>
          <p:cNvPr id="101380" name="Rectangle 2"/>
          <p:cNvSpPr>
            <a:spLocks noGrp="1" noRot="1" noChangeAspect="1" noChangeArrowheads="1" noTextEdit="1"/>
          </p:cNvSpPr>
          <p:nvPr>
            <p:ph type="sldImg"/>
          </p:nvPr>
        </p:nvSpPr>
        <p:spPr>
          <a:ln/>
        </p:spPr>
      </p:sp>
      <p:sp>
        <p:nvSpPr>
          <p:cNvPr id="322564" name="Rectangle 3"/>
          <p:cNvSpPr>
            <a:spLocks noGrp="1" noChangeArrowheads="1"/>
          </p:cNvSpPr>
          <p:nvPr>
            <p:ph type="body" idx="1"/>
          </p:nvPr>
        </p:nvSpPr>
        <p:spPr/>
        <p:txBody>
          <a:bodyPr/>
          <a:lstStyle/>
          <a:p>
            <a:pPr eaLnBrk="1" hangingPunct="1">
              <a:defRPr/>
            </a:pPr>
            <a:endParaRPr lang="zh-CN" altLang="en-US" b="1" dirty="0">
              <a:solidFill>
                <a:srgbClr val="BE2C14"/>
              </a:solidFill>
              <a:effectLst>
                <a:outerShdw blurRad="38100" dist="38100" dir="2700000" algn="tl">
                  <a:srgbClr val="C0C0C0"/>
                </a:outerShdw>
              </a:effectLs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p:spPr>
        <p:txBody>
          <a:bodyPr/>
          <a:lstStyle/>
          <a:p>
            <a:fld id="{C8F42844-218D-4C13-B709-7BCD53545261}" type="slidenum">
              <a:rPr lang="en-US" altLang="zh-CN" smtClean="0"/>
              <a:pPr/>
              <a:t>84</a:t>
            </a:fld>
            <a:endParaRPr lang="en-US" altLang="zh-CN"/>
          </a:p>
        </p:txBody>
      </p:sp>
      <p:sp>
        <p:nvSpPr>
          <p:cNvPr id="102403" name="Rectangle 2"/>
          <p:cNvSpPr>
            <a:spLocks noGrp="1" noRot="1" noChangeAspect="1" noChangeArrowheads="1" noTextEdit="1"/>
          </p:cNvSpPr>
          <p:nvPr>
            <p:ph type="sldImg"/>
          </p:nvPr>
        </p:nvSpPr>
        <p:spPr>
          <a:ln/>
        </p:spPr>
      </p:sp>
      <p:sp>
        <p:nvSpPr>
          <p:cNvPr id="102404" name="Rectangle 3"/>
          <p:cNvSpPr>
            <a:spLocks noGrp="1" noChangeArrowheads="1"/>
          </p:cNvSpPr>
          <p:nvPr>
            <p:ph type="body" idx="1"/>
          </p:nvPr>
        </p:nvSpPr>
        <p:spPr>
          <a:noFill/>
          <a:ln/>
        </p:spPr>
        <p:txBody>
          <a:bodyPr/>
          <a:lstStyle/>
          <a:p>
            <a:pPr eaLnBrk="1" hangingPunct="1"/>
            <a:r>
              <a:rPr lang="en-US" altLang="zh-CN" b="1"/>
              <a:t>---</a:t>
            </a:r>
            <a:r>
              <a:rPr lang="zh-CN" altLang="en-US" b="1"/>
              <a:t>应用以多台计算机为基础的分散型控制系统</a:t>
            </a:r>
            <a:r>
              <a:rPr lang="zh-CN" altLang="en-US" sz="1400" b="1"/>
              <a:t>。</a:t>
            </a:r>
            <a:endParaRPr lang="zh-CN" altLang="en-US" b="1"/>
          </a:p>
          <a:p>
            <a:pPr eaLnBrk="1" hangingPunct="1"/>
            <a:r>
              <a:rPr lang="en-US" altLang="zh-CN" sz="1400" b="1"/>
              <a:t>---</a:t>
            </a:r>
            <a:r>
              <a:rPr lang="zh-CN" altLang="en-US" b="1"/>
              <a:t>分散控制基础上的又形成了集散型计算机控制系统，又称为分散型综合控制系统（</a:t>
            </a:r>
            <a:r>
              <a:rPr lang="en-US" altLang="zh-CN" b="1"/>
              <a:t>Total DCS</a:t>
            </a:r>
            <a:r>
              <a:rPr lang="zh-CN" altLang="en-US" b="1"/>
              <a:t>）</a:t>
            </a:r>
            <a:r>
              <a:rPr lang="zh-CN" altLang="en-US" sz="1400" b="1"/>
              <a:t>。</a:t>
            </a:r>
            <a:endParaRPr lang="zh-CN" altLang="en-US" b="1"/>
          </a:p>
          <a:p>
            <a:pPr eaLnBrk="1" hangingPunct="1"/>
            <a:r>
              <a:rPr lang="en-US" altLang="zh-CN" b="1"/>
              <a:t>----“</a:t>
            </a:r>
            <a:r>
              <a:rPr lang="zh-CN" altLang="en-US" b="1"/>
              <a:t>控制要分散， 管理要集中” </a:t>
            </a:r>
            <a:r>
              <a:rPr lang="zh-CN" altLang="en-US" sz="1400" b="1"/>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1387C4A3-2DC7-4DB2-95E0-367B655EE9A8}" type="slidenum">
              <a:rPr lang="en-US" altLang="zh-CN" smtClean="0"/>
              <a:pPr/>
              <a:t>87</a:t>
            </a:fld>
            <a:endParaRPr lang="en-US" altLang="zh-CN"/>
          </a:p>
        </p:txBody>
      </p:sp>
      <p:sp>
        <p:nvSpPr>
          <p:cNvPr id="103427" name="Rectangle 2"/>
          <p:cNvSpPr>
            <a:spLocks noGrp="1" noRot="1" noChangeAspect="1" noChangeArrowheads="1" noTextEdit="1"/>
          </p:cNvSpPr>
          <p:nvPr>
            <p:ph type="sldImg"/>
          </p:nvPr>
        </p:nvSpPr>
        <p:spPr>
          <a:ln/>
        </p:spPr>
      </p:sp>
      <p:sp>
        <p:nvSpPr>
          <p:cNvPr id="103428" name="Rectangle 3"/>
          <p:cNvSpPr>
            <a:spLocks noGrp="1" noChangeArrowheads="1"/>
          </p:cNvSpPr>
          <p:nvPr>
            <p:ph type="body" idx="1"/>
          </p:nvPr>
        </p:nvSpPr>
        <p:spPr>
          <a:noFill/>
          <a:ln/>
        </p:spPr>
        <p:txBody>
          <a:bodyPr/>
          <a:lstStyle/>
          <a:p>
            <a:pPr eaLnBrk="1" hangingPunct="1">
              <a:spcBef>
                <a:spcPct val="0"/>
              </a:spcBef>
            </a:pPr>
            <a:r>
              <a:rPr lang="zh-CN" altLang="en-US" b="1">
                <a:solidFill>
                  <a:srgbClr val="006600"/>
                </a:solidFill>
                <a:latin typeface="楷体_GB2312" pitchFamily="49" charset="-122"/>
                <a:ea typeface="楷体_GB2312" pitchFamily="49" charset="-122"/>
              </a:rPr>
              <a:t>是新一代分布式控制结构。该系统改进了</a:t>
            </a:r>
            <a:r>
              <a:rPr lang="en-US" altLang="zh-CN" b="1">
                <a:solidFill>
                  <a:srgbClr val="006600"/>
                </a:solidFill>
                <a:latin typeface="楷体_GB2312" pitchFamily="49" charset="-122"/>
                <a:ea typeface="楷体_GB2312" pitchFamily="49" charset="-122"/>
              </a:rPr>
              <a:t>DCS</a:t>
            </a:r>
            <a:r>
              <a:rPr lang="zh-CN" altLang="en-US" b="1">
                <a:solidFill>
                  <a:srgbClr val="006600"/>
                </a:solidFill>
                <a:latin typeface="楷体_GB2312" pitchFamily="49" charset="-122"/>
                <a:ea typeface="楷体_GB2312" pitchFamily="49" charset="-122"/>
              </a:rPr>
              <a:t>成本高和由于各厂商的产品通信标准不统一而造成的不能互联等弱点，采用集管理控制功能于一身的工作站与现场总线智能仪表的二层结构模式，把原</a:t>
            </a:r>
            <a:r>
              <a:rPr lang="en-US" altLang="zh-CN" b="1">
                <a:solidFill>
                  <a:srgbClr val="006600"/>
                </a:solidFill>
                <a:latin typeface="楷体_GB2312" pitchFamily="49" charset="-122"/>
                <a:ea typeface="楷体_GB2312" pitchFamily="49" charset="-122"/>
              </a:rPr>
              <a:t>DCS</a:t>
            </a:r>
            <a:r>
              <a:rPr lang="zh-CN" altLang="en-US" b="1">
                <a:solidFill>
                  <a:srgbClr val="006600"/>
                </a:solidFill>
                <a:latin typeface="楷体_GB2312" pitchFamily="49" charset="-122"/>
                <a:ea typeface="楷体_GB2312" pitchFamily="49" charset="-122"/>
              </a:rPr>
              <a:t>控制站的功能分散到智能型现场仪表中去，形成一个彻底的分散控制模式。它的结构组成如图</a:t>
            </a:r>
            <a:r>
              <a:rPr lang="en-US" altLang="zh-CN" b="1">
                <a:solidFill>
                  <a:srgbClr val="006600"/>
                </a:solidFill>
                <a:latin typeface="楷体_GB2312" pitchFamily="49" charset="-122"/>
                <a:ea typeface="楷体_GB2312" pitchFamily="49" charset="-122"/>
              </a:rPr>
              <a:t>12-6</a:t>
            </a:r>
            <a:r>
              <a:rPr lang="zh-CN" altLang="en-US" b="1">
                <a:solidFill>
                  <a:srgbClr val="006600"/>
                </a:solidFill>
                <a:latin typeface="楷体_GB2312" pitchFamily="49" charset="-122"/>
                <a:ea typeface="楷体_GB2312" pitchFamily="49" charset="-122"/>
              </a:rPr>
              <a:t>所示。每个现场仪表</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例如变送器、执行器</a:t>
            </a:r>
            <a:r>
              <a:rPr lang="en-US" altLang="zh-CN" b="1">
                <a:solidFill>
                  <a:srgbClr val="006600"/>
                </a:solidFill>
                <a:latin typeface="楷体_GB2312" pitchFamily="49" charset="-122"/>
                <a:ea typeface="楷体_GB2312" pitchFamily="49" charset="-122"/>
              </a:rPr>
              <a:t>)</a:t>
            </a:r>
            <a:r>
              <a:rPr lang="zh-CN" altLang="en-US" b="1">
                <a:solidFill>
                  <a:srgbClr val="006600"/>
                </a:solidFill>
                <a:latin typeface="楷体_GB2312" pitchFamily="49" charset="-122"/>
                <a:ea typeface="楷体_GB2312" pitchFamily="49" charset="-122"/>
              </a:rPr>
              <a:t>都作为一个智能节点，都带</a:t>
            </a:r>
            <a:r>
              <a:rPr lang="en-US" altLang="zh-CN" b="1">
                <a:solidFill>
                  <a:srgbClr val="006600"/>
                </a:solidFill>
                <a:latin typeface="楷体_GB2312" pitchFamily="49" charset="-122"/>
                <a:ea typeface="楷体_GB2312" pitchFamily="49" charset="-122"/>
              </a:rPr>
              <a:t>CPU</a:t>
            </a:r>
            <a:r>
              <a:rPr lang="zh-CN" altLang="en-US" b="1">
                <a:solidFill>
                  <a:srgbClr val="006600"/>
                </a:solidFill>
                <a:latin typeface="楷体_GB2312" pitchFamily="49" charset="-122"/>
                <a:ea typeface="楷体_GB2312" pitchFamily="49" charset="-122"/>
              </a:rPr>
              <a:t>单元，可分别独立完成测量、校正、调节、诊断等功能，靠网络协议把它们连接在一起统筹工作。</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171BAB0A-5EF0-47F4-BBC4-E30720B4528C}" type="slidenum">
              <a:rPr lang="en-US" altLang="zh-CN" smtClean="0"/>
              <a:pPr>
                <a:defRPr/>
              </a:pPr>
              <a:t>6</a:t>
            </a:fld>
            <a:endParaRPr lang="en-US" altLang="zh-CN"/>
          </a:p>
        </p:txBody>
      </p:sp>
    </p:spTree>
    <p:extLst>
      <p:ext uri="{BB962C8B-B14F-4D97-AF65-F5344CB8AC3E}">
        <p14:creationId xmlns:p14="http://schemas.microsoft.com/office/powerpoint/2010/main" val="898207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98173CB-93F5-42D5-B682-F68D6B4F0C02}" type="slidenum">
              <a:rPr lang="en-US" altLang="zh-CN" smtClean="0"/>
              <a:pPr/>
              <a:t>18</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zh-CN" altLang="en-US"/>
              <a:t>倒立摆，不稳定</a:t>
            </a:r>
          </a:p>
        </p:txBody>
      </p:sp>
    </p:spTree>
    <p:extLst>
      <p:ext uri="{BB962C8B-B14F-4D97-AF65-F5344CB8AC3E}">
        <p14:creationId xmlns:p14="http://schemas.microsoft.com/office/powerpoint/2010/main" val="1520520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698173CB-93F5-42D5-B682-F68D6B4F0C02}" type="slidenum">
              <a:rPr lang="en-US" altLang="zh-CN" smtClean="0"/>
              <a:pPr/>
              <a:t>19</a:t>
            </a:fld>
            <a:endParaRPr lang="en-US" altLang="zh-CN"/>
          </a:p>
        </p:txBody>
      </p:sp>
      <p:sp>
        <p:nvSpPr>
          <p:cNvPr id="95235" name="Rectangle 2"/>
          <p:cNvSpPr>
            <a:spLocks noGrp="1" noRot="1" noChangeAspect="1" noChangeArrowheads="1" noTextEdit="1"/>
          </p:cNvSpPr>
          <p:nvPr>
            <p:ph type="sldImg"/>
          </p:nvPr>
        </p:nvSpPr>
        <p:spPr>
          <a:ln/>
        </p:spPr>
      </p:sp>
      <p:sp>
        <p:nvSpPr>
          <p:cNvPr id="95236" name="Rectangle 3"/>
          <p:cNvSpPr>
            <a:spLocks noGrp="1" noChangeArrowheads="1"/>
          </p:cNvSpPr>
          <p:nvPr>
            <p:ph type="body" idx="1"/>
          </p:nvPr>
        </p:nvSpPr>
        <p:spPr>
          <a:noFill/>
          <a:ln/>
        </p:spPr>
        <p:txBody>
          <a:bodyPr/>
          <a:lstStyle/>
          <a:p>
            <a:pPr eaLnBrk="1" hangingPunct="1"/>
            <a:r>
              <a:rPr lang="zh-CN" altLang="en-US"/>
              <a:t>倒立摆，不稳定</a:t>
            </a:r>
          </a:p>
        </p:txBody>
      </p:sp>
    </p:spTree>
    <p:extLst>
      <p:ext uri="{BB962C8B-B14F-4D97-AF65-F5344CB8AC3E}">
        <p14:creationId xmlns:p14="http://schemas.microsoft.com/office/powerpoint/2010/main" val="2726190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71BAB0A-5EF0-47F4-BBC4-E30720B4528C}" type="slidenum">
              <a:rPr lang="en-US" altLang="zh-CN" smtClean="0"/>
              <a:pPr>
                <a:defRPr/>
              </a:pPr>
              <a:t>20</a:t>
            </a:fld>
            <a:endParaRPr lang="en-US" altLang="zh-CN"/>
          </a:p>
        </p:txBody>
      </p:sp>
    </p:spTree>
    <p:extLst>
      <p:ext uri="{BB962C8B-B14F-4D97-AF65-F5344CB8AC3E}">
        <p14:creationId xmlns:p14="http://schemas.microsoft.com/office/powerpoint/2010/main" val="3467871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p:spPr>
        <p:txBody>
          <a:bodyPr/>
          <a:lstStyle/>
          <a:p>
            <a:fld id="{C1724DA6-D1AD-4092-8A17-773A1A924DBA}" type="slidenum">
              <a:rPr lang="en-US" altLang="zh-CN" smtClean="0"/>
              <a:pPr/>
              <a:t>29</a:t>
            </a:fld>
            <a:endParaRPr lang="en-US" altLang="zh-CN"/>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p:spPr>
        <p:txBody>
          <a:bodyPr/>
          <a:lstStyle/>
          <a:p>
            <a:pPr eaLnBrk="1" hangingPunct="1"/>
            <a:r>
              <a:rPr lang="en-US" altLang="zh-CN"/>
              <a:t>TLP-521-4</a:t>
            </a:r>
            <a:r>
              <a:rPr lang="zh-CN" altLang="en-US"/>
              <a:t>光电耦合器</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p:spPr>
        <p:txBody>
          <a:bodyPr/>
          <a:lstStyle/>
          <a:p>
            <a:fld id="{31300AB3-1397-48AF-8AE3-7FDC001FBD24}" type="slidenum">
              <a:rPr lang="en-US" altLang="zh-CN" smtClean="0"/>
              <a:pPr/>
              <a:t>53</a:t>
            </a:fld>
            <a:endParaRPr lang="en-US" altLang="zh-CN"/>
          </a:p>
        </p:txBody>
      </p:sp>
      <p:sp>
        <p:nvSpPr>
          <p:cNvPr id="97283" name="Rectangle 2"/>
          <p:cNvSpPr>
            <a:spLocks noGrp="1" noRot="1" noChangeAspect="1" noChangeArrowheads="1" noTextEdit="1"/>
          </p:cNvSpPr>
          <p:nvPr>
            <p:ph type="sldImg"/>
          </p:nvPr>
        </p:nvSpPr>
        <p:spPr>
          <a:ln/>
        </p:spPr>
      </p:sp>
      <p:sp>
        <p:nvSpPr>
          <p:cNvPr id="97284" name="Rectangle 3"/>
          <p:cNvSpPr>
            <a:spLocks noGrp="1" noChangeArrowheads="1"/>
          </p:cNvSpPr>
          <p:nvPr>
            <p:ph type="body" idx="1"/>
          </p:nvPr>
        </p:nvSpPr>
        <p:spPr>
          <a:noFill/>
          <a:ln/>
        </p:spPr>
        <p:txBody>
          <a:bodyPr/>
          <a:lstStyle/>
          <a:p>
            <a:pPr eaLnBrk="1" hangingPunct="1"/>
            <a:r>
              <a:rPr lang="zh-CN" altLang="en-US"/>
              <a:t>公比为</a:t>
            </a:r>
            <a:r>
              <a:rPr lang="en-US" altLang="zh-CN"/>
              <a:t>1/2</a:t>
            </a:r>
            <a:r>
              <a:rPr lang="zh-CN" altLang="en-US"/>
              <a:t>的等比数列</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B8153F09-7FA9-47C4-AC71-82B44C0A1A75}" type="slidenum">
              <a:rPr lang="en-US" altLang="zh-CN" smtClean="0"/>
              <a:pPr/>
              <a:t>72</a:t>
            </a:fld>
            <a:endParaRPr lang="en-US" altLang="zh-CN"/>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noFill/>
          <a:ln/>
        </p:spPr>
        <p:txBody>
          <a:bodyPr/>
          <a:lstStyle/>
          <a:p>
            <a:pPr eaLnBrk="1" hangingPunct="1"/>
            <a:r>
              <a:rPr lang="en-US" altLang="zh-CN"/>
              <a:t>Cc</a:t>
            </a:r>
            <a:r>
              <a:rPr lang="zh-CN" altLang="en-US"/>
              <a:t>为连续系统响应；</a:t>
            </a:r>
            <a:r>
              <a:rPr lang="en-US" altLang="zh-CN"/>
              <a:t>Cs</a:t>
            </a:r>
            <a:r>
              <a:rPr lang="zh-CN" altLang="en-US"/>
              <a:t>为</a:t>
            </a:r>
            <a:r>
              <a:rPr lang="en-US" altLang="zh-CN"/>
              <a:t>D/A</a:t>
            </a:r>
            <a:r>
              <a:rPr lang="zh-CN" altLang="en-US"/>
              <a:t>的输出</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89DF1843-F7EA-45E8-A40A-484BBCF1A867}" type="slidenum">
              <a:rPr lang="en-US" altLang="zh-CN" smtClean="0"/>
              <a:pPr/>
              <a:t>73</a:t>
            </a:fld>
            <a:endParaRPr lang="en-US" altLang="zh-CN"/>
          </a:p>
        </p:txBody>
      </p:sp>
      <p:sp>
        <p:nvSpPr>
          <p:cNvPr id="99331" name="Rectangle 2"/>
          <p:cNvSpPr>
            <a:spLocks noGrp="1" noRot="1" noChangeAspect="1" noChangeArrowheads="1" noTextEdit="1"/>
          </p:cNvSpPr>
          <p:nvPr>
            <p:ph type="sldImg"/>
          </p:nvPr>
        </p:nvSpPr>
        <p:spPr>
          <a:ln/>
        </p:spPr>
      </p:sp>
      <p:sp>
        <p:nvSpPr>
          <p:cNvPr id="99332" name="Rectangle 3"/>
          <p:cNvSpPr>
            <a:spLocks noGrp="1" noChangeArrowheads="1"/>
          </p:cNvSpPr>
          <p:nvPr>
            <p:ph type="body" idx="1"/>
          </p:nvPr>
        </p:nvSpPr>
        <p:spPr>
          <a:noFill/>
          <a:ln/>
        </p:spPr>
        <p:txBody>
          <a:bodyPr/>
          <a:lstStyle/>
          <a:p>
            <a:pPr eaLnBrk="1" hangingPunct="1"/>
            <a:r>
              <a:rPr lang="zh-CN" altLang="en-US" dirty="0"/>
              <a:t>输入</a:t>
            </a:r>
            <a:r>
              <a:rPr lang="en-US" altLang="zh-CN" dirty="0"/>
              <a:t>a</a:t>
            </a:r>
            <a:r>
              <a:rPr lang="zh-CN" altLang="en-US" dirty="0"/>
              <a:t>为</a:t>
            </a:r>
            <a:r>
              <a:rPr lang="en-US" altLang="zh-CN" dirty="0"/>
              <a:t>4.9Hz</a:t>
            </a:r>
            <a:r>
              <a:rPr lang="zh-CN" altLang="en-US" dirty="0"/>
              <a:t>，采样间隔</a:t>
            </a:r>
            <a:r>
              <a:rPr lang="en-US" altLang="zh-CN" dirty="0"/>
              <a:t>0.1s</a:t>
            </a:r>
            <a:r>
              <a:rPr lang="zh-CN" altLang="en-US" dirty="0"/>
              <a:t>，出现振荡周期为</a:t>
            </a:r>
            <a:r>
              <a:rPr lang="en-US" altLang="zh-CN" dirty="0"/>
              <a:t>10s</a:t>
            </a:r>
            <a:r>
              <a:rPr lang="zh-CN" altLang="en-US" dirty="0"/>
              <a:t>的差拍现象；</a:t>
            </a:r>
            <a:r>
              <a:rPr lang="en-US" altLang="zh-CN" dirty="0"/>
              <a:t>c</a:t>
            </a:r>
            <a:r>
              <a:rPr lang="zh-CN" altLang="en-US" dirty="0"/>
              <a:t>是连续系统输出。</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7138C540-03D0-481F-86A6-00E62E328879}"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C40D339-1E78-4E88-B767-1DA93946131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9CBE8789-9669-4A35-BD1E-DFB3010CDF8C}"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空白">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0ED487A2-B55B-4080-A582-E7386E22737C}"/>
              </a:ext>
            </a:extLst>
          </p:cNvPr>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19521144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ECEF73C-78F6-41FA-A2F8-41C038D4B43D}"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D272B02-9AB3-4C2F-81AE-AA6F8858916E}"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324B441-9247-4EC4-9C19-19F2113CC6CD}"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C0AB4903-8E9F-4F5B-A0D9-6F26EFAA6D75}"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B847EEA4-9783-400A-AFE9-BF2BC3BB9C9F}"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dirty="0"/>
          </a:p>
        </p:txBody>
      </p:sp>
      <p:sp>
        <p:nvSpPr>
          <p:cNvPr id="4" name="Rectangle 6"/>
          <p:cNvSpPr>
            <a:spLocks noGrp="1" noChangeArrowheads="1"/>
          </p:cNvSpPr>
          <p:nvPr>
            <p:ph type="sldNum" sz="quarter" idx="12"/>
          </p:nvPr>
        </p:nvSpPr>
        <p:spPr>
          <a:ln/>
        </p:spPr>
        <p:txBody>
          <a:bodyPr/>
          <a:lstStyle>
            <a:lvl1pPr>
              <a:defRPr/>
            </a:lvl1pPr>
          </a:lstStyle>
          <a:p>
            <a:pPr>
              <a:defRPr/>
            </a:pPr>
            <a:fld id="{53206D4A-FC3D-4D4E-BA90-B035262F76B7}"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6023D43-EA50-4133-82C6-97DB712AE4E4}"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61805D1-997E-4586-9CB7-67D898F27910}"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cstate="print"/>
          <a:srcRect/>
          <a:stretch>
            <a:fillRect/>
          </a:stretch>
        </a:blip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b="0">
                <a:effectLst/>
              </a:defRPr>
            </a:lvl1pPr>
          </a:lstStyle>
          <a:p>
            <a:pPr>
              <a:defRPr/>
            </a:pPr>
            <a:endParaRPr lang="en-US" altLang="zh-CN"/>
          </a:p>
        </p:txBody>
      </p:sp>
      <p:sp>
        <p:nvSpPr>
          <p:cNvPr id="3"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b="0">
                <a:effectLst/>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b="0">
                <a:effectLst/>
              </a:defRPr>
            </a:lvl1pPr>
          </a:lstStyle>
          <a:p>
            <a:pPr>
              <a:defRPr/>
            </a:pPr>
            <a:fld id="{2581B353-D3C3-4BDD-B120-ECA7E9EB4879}" type="slidenum">
              <a:rPr lang="en-US" altLang="zh-CN"/>
              <a:pPr>
                <a:defRPr/>
              </a:pPr>
              <a:t>‹#›</a:t>
            </a:fld>
            <a:endParaRPr lang="en-US" altLang="zh-CN"/>
          </a:p>
        </p:txBody>
      </p:sp>
      <p:pic>
        <p:nvPicPr>
          <p:cNvPr id="1033" name="Picture 7" descr="校徽"/>
          <p:cNvPicPr>
            <a:picLocks noChangeAspect="1" noChangeArrowheads="1"/>
          </p:cNvPicPr>
          <p:nvPr userDrawn="1"/>
        </p:nvPicPr>
        <p:blipFill>
          <a:blip r:embed="rId15" cstate="print">
            <a:lum bright="72000" contrast="68000"/>
          </a:blip>
          <a:srcRect/>
          <a:stretch>
            <a:fillRect/>
          </a:stretch>
        </p:blipFill>
        <p:spPr bwMode="auto">
          <a:xfrm>
            <a:off x="1835150" y="1773238"/>
            <a:ext cx="4537075" cy="4537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ctr"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ctr"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ctr"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ctr"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4.xml"/><Relationship Id="rId7" Type="http://schemas.openxmlformats.org/officeDocument/2006/relationships/image" Target="../media/image7.emf"/><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6.wmf"/><Relationship Id="rId4" Type="http://schemas.openxmlformats.org/officeDocument/2006/relationships/oleObject" Target="../embeddings/oleObject2.bin"/><Relationship Id="rId9" Type="http://schemas.openxmlformats.org/officeDocument/2006/relationships/image" Target="../media/image8.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0.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www.icourse163.org/course/NEU-1001765003" TargetMode="External"/><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1.w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7.bin"/><Relationship Id="rId5" Type="http://schemas.openxmlformats.org/officeDocument/2006/relationships/image" Target="../media/image20.wmf"/><Relationship Id="rId4" Type="http://schemas.openxmlformats.org/officeDocument/2006/relationships/oleObject" Target="../embeddings/oleObject6.bin"/></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image" Target="../media/image22.wmf"/></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7.xml"/><Relationship Id="rId1" Type="http://schemas.openxmlformats.org/officeDocument/2006/relationships/vmlDrawing" Target="../drawings/vmlDrawing6.vml"/><Relationship Id="rId5" Type="http://schemas.openxmlformats.org/officeDocument/2006/relationships/image" Target="../media/image24.wmf"/><Relationship Id="rId4" Type="http://schemas.openxmlformats.org/officeDocument/2006/relationships/oleObject" Target="../embeddings/oleObject9.bin"/></Relationships>
</file>

<file path=ppt/slides/_rels/slide5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7.xml"/><Relationship Id="rId1" Type="http://schemas.openxmlformats.org/officeDocument/2006/relationships/vmlDrawing" Target="../drawings/vmlDrawing7.vml"/><Relationship Id="rId5" Type="http://schemas.openxmlformats.org/officeDocument/2006/relationships/image" Target="../media/image28.png"/><Relationship Id="rId4" Type="http://schemas.openxmlformats.org/officeDocument/2006/relationships/image" Target="../media/image27.png"/></Relationships>
</file>

<file path=ppt/slides/_rels/slide59.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1.bin"/><Relationship Id="rId7" Type="http://schemas.openxmlformats.org/officeDocument/2006/relationships/oleObject" Target="../embeddings/oleObject13.bin"/><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0.wmf"/><Relationship Id="rId11" Type="http://schemas.openxmlformats.org/officeDocument/2006/relationships/image" Target="../media/image28.png"/><Relationship Id="rId5" Type="http://schemas.openxmlformats.org/officeDocument/2006/relationships/oleObject" Target="../embeddings/oleObject12.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hyperlink" Target="http://www.icourse163.org/course/NEU-1001765003"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 Target="slide17.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33.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slide" Target="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http://www.jiangyuan.com.cn/images/cpxitong02.jpg" TargetMode="External"/><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Text Box 2"/>
          <p:cNvSpPr txBox="1">
            <a:spLocks noChangeArrowheads="1"/>
          </p:cNvSpPr>
          <p:nvPr/>
        </p:nvSpPr>
        <p:spPr bwMode="auto">
          <a:xfrm>
            <a:off x="611188" y="1989138"/>
            <a:ext cx="7921625" cy="823912"/>
          </a:xfrm>
          <a:prstGeom prst="rect">
            <a:avLst/>
          </a:prstGeom>
          <a:noFill/>
          <a:ln w="9525">
            <a:noFill/>
            <a:miter lim="800000"/>
            <a:headEnd/>
            <a:tailEnd/>
          </a:ln>
          <a:effectLst/>
        </p:spPr>
        <p:txBody>
          <a:bodyPr>
            <a:spAutoFit/>
          </a:bodyPr>
          <a:lstStyle/>
          <a:p>
            <a:pPr algn="ctr">
              <a:defRPr/>
            </a:pPr>
            <a:r>
              <a:rPr kumimoji="0" lang="zh-CN" altLang="en-US" sz="4800">
                <a:solidFill>
                  <a:srgbClr val="FF0000"/>
                </a:solidFill>
                <a:effectLst>
                  <a:outerShdw blurRad="38100" dist="38100" dir="2700000" algn="tl">
                    <a:srgbClr val="C0C0C0"/>
                  </a:outerShdw>
                </a:effectLst>
                <a:latin typeface="Arial" charset="0"/>
                <a:ea typeface="方正大黑简体" pitchFamily="2" charset="-122"/>
              </a:rPr>
              <a:t>计算机控制系统</a:t>
            </a:r>
          </a:p>
        </p:txBody>
      </p:sp>
      <p:sp>
        <p:nvSpPr>
          <p:cNvPr id="259079" name="Text Box 7"/>
          <p:cNvSpPr txBox="1">
            <a:spLocks noChangeArrowheads="1"/>
          </p:cNvSpPr>
          <p:nvPr/>
        </p:nvSpPr>
        <p:spPr bwMode="auto">
          <a:xfrm>
            <a:off x="1476375" y="3860800"/>
            <a:ext cx="6408738" cy="1446550"/>
          </a:xfrm>
          <a:prstGeom prst="rect">
            <a:avLst/>
          </a:prstGeom>
          <a:noFill/>
          <a:ln w="9525">
            <a:noFill/>
            <a:miter lim="800000"/>
            <a:headEnd/>
            <a:tailEnd/>
          </a:ln>
          <a:effectLst/>
        </p:spPr>
        <p:txBody>
          <a:bodyPr>
            <a:spAutoFit/>
          </a:bodyPr>
          <a:lstStyle/>
          <a:p>
            <a:pPr algn="ctr">
              <a:defRPr/>
            </a:pPr>
            <a:r>
              <a:rPr kumimoji="0" lang="zh-CN" altLang="en-US" sz="3200" dirty="0">
                <a:effectLst>
                  <a:outerShdw blurRad="38100" dist="38100" dir="2700000" algn="tl">
                    <a:srgbClr val="C0C0C0"/>
                  </a:outerShdw>
                </a:effectLst>
                <a:latin typeface="Arial" charset="0"/>
                <a:ea typeface="黑体" pitchFamily="2" charset="-122"/>
              </a:rPr>
              <a:t>信息学院</a:t>
            </a:r>
            <a:r>
              <a:rPr kumimoji="0" lang="en-US" altLang="zh-CN" sz="3200" dirty="0">
                <a:effectLst>
                  <a:outerShdw blurRad="38100" dist="38100" dir="2700000" algn="tl">
                    <a:srgbClr val="C0C0C0"/>
                  </a:outerShdw>
                </a:effectLst>
                <a:latin typeface="华文细黑"/>
                <a:ea typeface="黑体" pitchFamily="2" charset="-122"/>
              </a:rPr>
              <a:t>·</a:t>
            </a:r>
            <a:r>
              <a:rPr kumimoji="0" lang="zh-CN" altLang="en-US" sz="3200" dirty="0">
                <a:effectLst>
                  <a:outerShdw blurRad="38100" dist="38100" dir="2700000" algn="tl">
                    <a:srgbClr val="C0C0C0"/>
                  </a:outerShdw>
                </a:effectLst>
                <a:latin typeface="Arial" charset="0"/>
                <a:ea typeface="黑体" pitchFamily="2" charset="-122"/>
              </a:rPr>
              <a:t>于霞</a:t>
            </a:r>
          </a:p>
          <a:p>
            <a:pPr algn="ctr">
              <a:defRPr/>
            </a:pPr>
            <a:r>
              <a:rPr kumimoji="0" lang="en-US" altLang="zh-CN" sz="2400" dirty="0">
                <a:effectLst>
                  <a:outerShdw blurRad="38100" dist="38100" dir="2700000" algn="tl">
                    <a:srgbClr val="C0C0C0"/>
                  </a:outerShdw>
                </a:effectLst>
                <a:latin typeface="Arial" charset="0"/>
                <a:ea typeface="黑体" pitchFamily="2" charset="-122"/>
              </a:rPr>
              <a:t>yuxia@ise.neu.edu.cn</a:t>
            </a:r>
          </a:p>
          <a:p>
            <a:pPr algn="ctr">
              <a:defRPr/>
            </a:pPr>
            <a:endParaRPr kumimoji="0" lang="en-US" altLang="zh-CN" sz="3200" dirty="0">
              <a:effectLst>
                <a:outerShdw blurRad="38100" dist="38100" dir="2700000" algn="tl">
                  <a:srgbClr val="C0C0C0"/>
                </a:outerShdw>
              </a:effectLst>
              <a:latin typeface="Arial" charset="0"/>
              <a:ea typeface="黑体" pitchFamily="2" charset="-122"/>
            </a:endParaRPr>
          </a:p>
        </p:txBody>
      </p:sp>
      <p:sp>
        <p:nvSpPr>
          <p:cNvPr id="259080" name="Text Box 8"/>
          <p:cNvSpPr txBox="1">
            <a:spLocks noChangeArrowheads="1"/>
          </p:cNvSpPr>
          <p:nvPr/>
        </p:nvSpPr>
        <p:spPr bwMode="auto">
          <a:xfrm>
            <a:off x="2411413" y="5013325"/>
            <a:ext cx="4729162" cy="427038"/>
          </a:xfrm>
          <a:prstGeom prst="rect">
            <a:avLst/>
          </a:prstGeom>
          <a:noFill/>
          <a:ln w="9525">
            <a:noFill/>
            <a:miter lim="800000"/>
            <a:headEnd/>
            <a:tailEnd/>
          </a:ln>
          <a:effectLst/>
        </p:spPr>
        <p:txBody>
          <a:bodyPr>
            <a:spAutoFit/>
          </a:bodyPr>
          <a:lstStyle/>
          <a:p>
            <a:pPr algn="ctr">
              <a:defRPr/>
            </a:pPr>
            <a:r>
              <a:rPr kumimoji="0" lang="en-US" altLang="zh-CN" sz="2200" dirty="0">
                <a:effectLst>
                  <a:outerShdw blurRad="38100" dist="38100" dir="2700000" algn="tl">
                    <a:srgbClr val="C0C0C0"/>
                  </a:outerShdw>
                </a:effectLst>
                <a:latin typeface="Arial" charset="0"/>
                <a:ea typeface="黑体" pitchFamily="2" charset="-122"/>
              </a:rPr>
              <a:t>2019 </a:t>
            </a:r>
            <a:r>
              <a:rPr kumimoji="0" lang="zh-CN" altLang="en-US" sz="2200" dirty="0">
                <a:effectLst>
                  <a:outerShdw blurRad="38100" dist="38100" dir="2700000" algn="tl">
                    <a:srgbClr val="C0C0C0"/>
                  </a:outerShdw>
                </a:effectLst>
                <a:latin typeface="Arial" charset="0"/>
                <a:ea typeface="黑体" pitchFamily="2" charset="-122"/>
              </a:rPr>
              <a:t>年 </a:t>
            </a:r>
            <a:r>
              <a:rPr kumimoji="0" lang="en-US" altLang="zh-CN" sz="2200" dirty="0">
                <a:effectLst>
                  <a:outerShdw blurRad="38100" dist="38100" dir="2700000" algn="tl">
                    <a:srgbClr val="C0C0C0"/>
                  </a:outerShdw>
                </a:effectLst>
                <a:latin typeface="Arial" charset="0"/>
                <a:ea typeface="黑体" pitchFamily="2" charset="-122"/>
              </a:rPr>
              <a:t>3</a:t>
            </a:r>
            <a:r>
              <a:rPr kumimoji="0" lang="zh-CN" altLang="en-US" sz="2200" dirty="0">
                <a:effectLst>
                  <a:outerShdw blurRad="38100" dist="38100" dir="2700000" algn="tl">
                    <a:srgbClr val="C0C0C0"/>
                  </a:outerShdw>
                </a:effectLst>
                <a:latin typeface="Arial" charset="0"/>
                <a:ea typeface="黑体" pitchFamily="2" charset="-122"/>
              </a:rPr>
              <a:t>月</a:t>
            </a:r>
          </a:p>
        </p:txBody>
      </p:sp>
    </p:spTree>
  </p:cSld>
  <p:clrMapOvr>
    <a:masterClrMapping/>
  </p:clrMapOvr>
  <p:transition>
    <p:strips dir="l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5" name="Rectangle 83"/>
          <p:cNvSpPr>
            <a:spLocks noChangeArrowheads="1"/>
          </p:cNvSpPr>
          <p:nvPr/>
        </p:nvSpPr>
        <p:spPr bwMode="auto">
          <a:xfrm>
            <a:off x="611188" y="1125538"/>
            <a:ext cx="6551612" cy="576262"/>
          </a:xfrm>
          <a:prstGeom prst="rect">
            <a:avLst/>
          </a:prstGeom>
          <a:noFill/>
          <a:ln w="9525">
            <a:noFill/>
            <a:miter lim="800000"/>
            <a:headEnd/>
            <a:tailEnd/>
          </a:ln>
          <a:effectLst/>
        </p:spPr>
        <p:txBody>
          <a:bodyPr anchor="ctr"/>
          <a:lstStyle/>
          <a:p>
            <a:pPr>
              <a:defRPr/>
            </a:pPr>
            <a:r>
              <a:rPr lang="en-US" altLang="zh-CN" sz="3400">
                <a:solidFill>
                  <a:srgbClr val="0033CC"/>
                </a:solidFill>
                <a:effectLst>
                  <a:outerShdw blurRad="38100" dist="38100" dir="2700000" algn="tl">
                    <a:srgbClr val="C0C0C0"/>
                  </a:outerShdw>
                </a:effectLst>
              </a:rPr>
              <a:t>1.1.2 </a:t>
            </a:r>
            <a:r>
              <a:rPr lang="zh-CN" altLang="en-US" sz="3400">
                <a:solidFill>
                  <a:srgbClr val="0033CC"/>
                </a:solidFill>
                <a:effectLst>
                  <a:outerShdw blurRad="38100" dist="38100" dir="2700000" algn="tl">
                    <a:srgbClr val="C0C0C0"/>
                  </a:outerShdw>
                </a:effectLst>
              </a:rPr>
              <a:t>发展历程</a:t>
            </a:r>
            <a:r>
              <a:rPr lang="zh-CN" altLang="en-US" sz="4400">
                <a:solidFill>
                  <a:srgbClr val="0033CC"/>
                </a:solidFill>
                <a:effectLst>
                  <a:outerShdw blurRad="38100" dist="38100" dir="2700000" algn="tl">
                    <a:srgbClr val="C0C0C0"/>
                  </a:outerShdw>
                </a:effectLst>
              </a:rPr>
              <a:t> </a:t>
            </a:r>
          </a:p>
        </p:txBody>
      </p:sp>
      <p:sp>
        <p:nvSpPr>
          <p:cNvPr id="8276" name="Text Box 84"/>
          <p:cNvSpPr txBox="1">
            <a:spLocks noChangeArrowheads="1"/>
          </p:cNvSpPr>
          <p:nvPr/>
        </p:nvSpPr>
        <p:spPr bwMode="auto">
          <a:xfrm>
            <a:off x="971550" y="1844675"/>
            <a:ext cx="7200900" cy="4473575"/>
          </a:xfrm>
          <a:prstGeom prst="rect">
            <a:avLst/>
          </a:prstGeom>
          <a:noFill/>
          <a:ln w="9525">
            <a:noFill/>
            <a:miter lim="800000"/>
            <a:headEnd/>
            <a:tailEnd/>
          </a:ln>
          <a:effectLst/>
        </p:spPr>
        <p:txBody>
          <a:bodyPr>
            <a:spAutoFit/>
          </a:bodyPr>
          <a:lstStyle/>
          <a:p>
            <a:pPr>
              <a:defRPr/>
            </a:pPr>
            <a:r>
              <a:rPr kumimoji="0" lang="en-US" altLang="zh-CN" sz="2400">
                <a:solidFill>
                  <a:srgbClr val="FF3300"/>
                </a:solidFill>
              </a:rPr>
              <a:t>1</a:t>
            </a:r>
            <a:r>
              <a:rPr kumimoji="0" lang="zh-CN" altLang="en-US" sz="2400">
                <a:solidFill>
                  <a:srgbClr val="FF3300"/>
                </a:solidFill>
              </a:rPr>
              <a:t>）开创时期（</a:t>
            </a:r>
            <a:r>
              <a:rPr kumimoji="0" lang="en-US" altLang="zh-CN" sz="2400">
                <a:solidFill>
                  <a:srgbClr val="FF3300"/>
                </a:solidFill>
              </a:rPr>
              <a:t>1955</a:t>
            </a:r>
            <a:r>
              <a:rPr kumimoji="0" lang="en-US" altLang="en-US" sz="2400">
                <a:solidFill>
                  <a:srgbClr val="FF3300"/>
                </a:solidFill>
              </a:rPr>
              <a:t>－</a:t>
            </a:r>
            <a:r>
              <a:rPr kumimoji="0" lang="en-US" altLang="zh-CN" sz="2400">
                <a:solidFill>
                  <a:srgbClr val="FF3300"/>
                </a:solidFill>
              </a:rPr>
              <a:t>1962</a:t>
            </a:r>
            <a:r>
              <a:rPr kumimoji="0" lang="zh-CN" altLang="en-US" sz="2400">
                <a:solidFill>
                  <a:srgbClr val="FF3300"/>
                </a:solidFill>
              </a:rPr>
              <a:t>年）</a:t>
            </a:r>
          </a:p>
          <a:p>
            <a:pPr>
              <a:defRPr/>
            </a:pPr>
            <a:r>
              <a:rPr kumimoji="0" lang="zh-CN" altLang="en-US" sz="2400"/>
              <a:t>      难于直接参与系统的闭环控制</a:t>
            </a:r>
            <a:r>
              <a:rPr kumimoji="0" lang="zh-CN" altLang="en-US" sz="2400">
                <a:solidFill>
                  <a:srgbClr val="000099"/>
                </a:solidFill>
              </a:rPr>
              <a:t>。</a:t>
            </a:r>
            <a:endParaRPr kumimoji="0" lang="zh-CN" altLang="en-US" sz="2400"/>
          </a:p>
          <a:p>
            <a:pPr>
              <a:defRPr/>
            </a:pPr>
            <a:r>
              <a:rPr kumimoji="0" lang="zh-CN" altLang="en-US" sz="2400"/>
              <a:t>      计算机的主要任务是寻求最佳运行条件</a:t>
            </a:r>
            <a:r>
              <a:rPr kumimoji="0" lang="zh-CN" altLang="en-US" sz="2400">
                <a:solidFill>
                  <a:srgbClr val="000099"/>
                </a:solidFill>
              </a:rPr>
              <a:t>。</a:t>
            </a:r>
            <a:endParaRPr kumimoji="0" lang="zh-CN" altLang="en-US" sz="2400"/>
          </a:p>
          <a:p>
            <a:pPr>
              <a:defRPr/>
            </a:pPr>
            <a:r>
              <a:rPr kumimoji="0" lang="en-US" altLang="zh-CN" sz="2400">
                <a:solidFill>
                  <a:srgbClr val="FF3300"/>
                </a:solidFill>
              </a:rPr>
              <a:t>2</a:t>
            </a:r>
            <a:r>
              <a:rPr kumimoji="0" lang="zh-CN" altLang="en-US" sz="2400">
                <a:solidFill>
                  <a:srgbClr val="FF3300"/>
                </a:solidFill>
              </a:rPr>
              <a:t>）直接数字控制时期（</a:t>
            </a:r>
            <a:r>
              <a:rPr kumimoji="0" lang="en-US" altLang="zh-CN" sz="2400">
                <a:solidFill>
                  <a:srgbClr val="FF3300"/>
                </a:solidFill>
              </a:rPr>
              <a:t>1962</a:t>
            </a:r>
            <a:r>
              <a:rPr kumimoji="0" lang="en-US" altLang="en-US" sz="2400">
                <a:solidFill>
                  <a:srgbClr val="FF3300"/>
                </a:solidFill>
              </a:rPr>
              <a:t>－</a:t>
            </a:r>
            <a:r>
              <a:rPr kumimoji="0" lang="en-US" altLang="zh-CN" sz="2400">
                <a:solidFill>
                  <a:srgbClr val="FF3300"/>
                </a:solidFill>
              </a:rPr>
              <a:t>1967</a:t>
            </a:r>
            <a:r>
              <a:rPr kumimoji="0" lang="zh-CN" altLang="en-US" sz="2400">
                <a:solidFill>
                  <a:srgbClr val="FF3300"/>
                </a:solidFill>
              </a:rPr>
              <a:t>年）</a:t>
            </a:r>
          </a:p>
          <a:p>
            <a:pPr>
              <a:defRPr/>
            </a:pPr>
            <a:r>
              <a:rPr kumimoji="0" lang="zh-CN" altLang="en-US" sz="2400"/>
              <a:t>      计算机直接控制被控过程的变量，取代了原来的模拟控制，因而被称为直接数字控制（</a:t>
            </a:r>
            <a:r>
              <a:rPr kumimoji="0" lang="en-US" altLang="zh-CN" sz="2400"/>
              <a:t>DDC)</a:t>
            </a:r>
            <a:r>
              <a:rPr kumimoji="0" lang="zh-CN" altLang="en-US" sz="2400">
                <a:solidFill>
                  <a:srgbClr val="000099"/>
                </a:solidFill>
              </a:rPr>
              <a:t>。</a:t>
            </a:r>
          </a:p>
          <a:p>
            <a:pPr>
              <a:defRPr/>
            </a:pPr>
            <a:r>
              <a:rPr kumimoji="0" lang="en-US" altLang="zh-CN" sz="2400">
                <a:solidFill>
                  <a:srgbClr val="FF3300"/>
                </a:solidFill>
              </a:rPr>
              <a:t>3</a:t>
            </a:r>
            <a:r>
              <a:rPr kumimoji="0" lang="zh-CN" altLang="en-US" sz="2400">
                <a:solidFill>
                  <a:srgbClr val="FF3300"/>
                </a:solidFill>
              </a:rPr>
              <a:t>）小型计算机时期（</a:t>
            </a:r>
            <a:r>
              <a:rPr kumimoji="0" lang="en-US" altLang="zh-CN" sz="2400">
                <a:solidFill>
                  <a:srgbClr val="FF3300"/>
                </a:solidFill>
              </a:rPr>
              <a:t>1967</a:t>
            </a:r>
            <a:r>
              <a:rPr kumimoji="0" lang="en-US" altLang="en-US" sz="2400">
                <a:solidFill>
                  <a:srgbClr val="FF3300"/>
                </a:solidFill>
              </a:rPr>
              <a:t>－</a:t>
            </a:r>
            <a:r>
              <a:rPr kumimoji="0" lang="en-US" altLang="zh-CN" sz="2400">
                <a:solidFill>
                  <a:srgbClr val="FF3300"/>
                </a:solidFill>
              </a:rPr>
              <a:t>1972</a:t>
            </a:r>
            <a:r>
              <a:rPr kumimoji="0" lang="zh-CN" altLang="en-US" sz="2400">
                <a:solidFill>
                  <a:srgbClr val="FF3300"/>
                </a:solidFill>
              </a:rPr>
              <a:t>年）</a:t>
            </a:r>
          </a:p>
          <a:p>
            <a:pPr>
              <a:defRPr/>
            </a:pPr>
            <a:r>
              <a:rPr kumimoji="0" lang="zh-CN" altLang="en-US" sz="2400">
                <a:solidFill>
                  <a:srgbClr val="000099"/>
                </a:solidFill>
              </a:rPr>
              <a:t>    </a:t>
            </a:r>
            <a:r>
              <a:rPr kumimoji="0" lang="zh-CN" altLang="en-US" sz="2400"/>
              <a:t>各种类型适合工业控制的小型计算机</a:t>
            </a:r>
            <a:r>
              <a:rPr kumimoji="0" lang="zh-CN" altLang="en-US" sz="2400">
                <a:solidFill>
                  <a:srgbClr val="000099"/>
                </a:solidFill>
              </a:rPr>
              <a:t>。</a:t>
            </a:r>
            <a:endParaRPr kumimoji="0" lang="zh-CN" altLang="en-US" sz="2400"/>
          </a:p>
          <a:p>
            <a:pPr>
              <a:defRPr/>
            </a:pPr>
            <a:r>
              <a:rPr kumimoji="0" lang="zh-CN" altLang="en-US" sz="2400"/>
              <a:t>    许多小型工程项目、设备采用计算机控制系统</a:t>
            </a:r>
            <a:r>
              <a:rPr kumimoji="0" lang="zh-CN" altLang="en-US" sz="2400">
                <a:solidFill>
                  <a:srgbClr val="000099"/>
                </a:solidFill>
              </a:rPr>
              <a:t>。</a:t>
            </a:r>
            <a:endParaRPr kumimoji="0" lang="zh-CN" altLang="en-US" sz="2400"/>
          </a:p>
          <a:p>
            <a:pPr>
              <a:defRPr/>
            </a:pPr>
            <a:r>
              <a:rPr kumimoji="0" lang="en-US" altLang="zh-CN" sz="2400">
                <a:solidFill>
                  <a:srgbClr val="FF3300"/>
                </a:solidFill>
              </a:rPr>
              <a:t>4</a:t>
            </a:r>
            <a:r>
              <a:rPr kumimoji="0" lang="zh-CN" altLang="en-US" sz="2400">
                <a:solidFill>
                  <a:srgbClr val="FF3300"/>
                </a:solidFill>
              </a:rPr>
              <a:t>）微型计算机时期（</a:t>
            </a:r>
            <a:r>
              <a:rPr kumimoji="0" lang="en-US" altLang="zh-CN" sz="2400">
                <a:solidFill>
                  <a:srgbClr val="FF3300"/>
                </a:solidFill>
              </a:rPr>
              <a:t>1972</a:t>
            </a:r>
            <a:r>
              <a:rPr kumimoji="0" lang="zh-CN" altLang="en-US" sz="2400">
                <a:solidFill>
                  <a:srgbClr val="FF3300"/>
                </a:solidFill>
              </a:rPr>
              <a:t>年至今）</a:t>
            </a:r>
          </a:p>
          <a:p>
            <a:pPr>
              <a:defRPr/>
            </a:pPr>
            <a:r>
              <a:rPr kumimoji="0" lang="zh-CN" altLang="en-US" sz="2400">
                <a:solidFill>
                  <a:srgbClr val="000099"/>
                </a:solidFill>
              </a:rPr>
              <a:t>     </a:t>
            </a:r>
            <a:r>
              <a:rPr kumimoji="0" lang="zh-CN" altLang="en-US" sz="2400"/>
              <a:t>微型处理器件参与控制，使计算机控制系统得到更普及的应用</a:t>
            </a:r>
            <a:r>
              <a:rPr kumimoji="0" lang="zh-CN" altLang="en-US" sz="2400">
                <a:solidFill>
                  <a:srgbClr val="000099"/>
                </a:solidFill>
              </a:rPr>
              <a:t>。</a:t>
            </a:r>
            <a:r>
              <a:rPr kumimoji="0" lang="zh-CN" altLang="en-US" sz="2400">
                <a:effectLst>
                  <a:outerShdw blurRad="38100" dist="38100" dir="2700000" algn="tl">
                    <a:srgbClr val="C0C0C0"/>
                  </a:outerShdw>
                </a:effectLst>
              </a:rPr>
              <a:t> </a:t>
            </a:r>
          </a:p>
        </p:txBody>
      </p:sp>
    </p:spTree>
  </p:cSld>
  <p:clrMapOvr>
    <a:masterClrMapping/>
  </p:clrMapOvr>
  <p:transition>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3"/>
          <p:cNvSpPr txBox="1">
            <a:spLocks noChangeArrowheads="1"/>
          </p:cNvSpPr>
          <p:nvPr/>
        </p:nvSpPr>
        <p:spPr bwMode="auto">
          <a:xfrm>
            <a:off x="971550" y="1052513"/>
            <a:ext cx="7200900" cy="5078313"/>
          </a:xfrm>
          <a:prstGeom prst="rect">
            <a:avLst/>
          </a:prstGeom>
          <a:noFill/>
          <a:ln w="9525">
            <a:noFill/>
            <a:miter lim="800000"/>
            <a:headEnd/>
            <a:tailEnd/>
          </a:ln>
        </p:spPr>
        <p:txBody>
          <a:bodyPr>
            <a:spAutoFit/>
          </a:bodyPr>
          <a:lstStyle/>
          <a:p>
            <a:r>
              <a:rPr kumimoji="0" lang="en-US" altLang="zh-CN" sz="2400" dirty="0">
                <a:solidFill>
                  <a:srgbClr val="FF3300"/>
                </a:solidFill>
              </a:rPr>
              <a:t>5</a:t>
            </a:r>
            <a:r>
              <a:rPr kumimoji="0" lang="zh-CN" altLang="en-US" sz="2400" dirty="0">
                <a:solidFill>
                  <a:srgbClr val="FF3300"/>
                </a:solidFill>
              </a:rPr>
              <a:t>）集散型控制</a:t>
            </a:r>
          </a:p>
          <a:p>
            <a:r>
              <a:rPr kumimoji="0" lang="zh-CN" altLang="en-US" sz="2400" b="0" dirty="0"/>
              <a:t>    </a:t>
            </a:r>
            <a:r>
              <a:rPr kumimoji="0" lang="zh-CN" altLang="en-US" sz="2400" dirty="0"/>
              <a:t>微型计算机性能提高，价格下降以及计算机通信和网络的发展，促使发展一种许多相关联的微计算机组合共同负担工作负荷的系统，形成了目前广泛应用的集成分散型控制系统</a:t>
            </a:r>
            <a:r>
              <a:rPr kumimoji="0" lang="zh-CN" altLang="en-US" sz="2400" dirty="0">
                <a:solidFill>
                  <a:srgbClr val="000099"/>
                </a:solidFill>
              </a:rPr>
              <a:t>。</a:t>
            </a:r>
            <a:r>
              <a:rPr kumimoji="0" lang="zh-CN" altLang="en-US" sz="2400" b="0" dirty="0"/>
              <a:t> </a:t>
            </a:r>
          </a:p>
          <a:p>
            <a:endParaRPr kumimoji="0" lang="zh-CN" altLang="en-US" sz="2400" b="0" dirty="0"/>
          </a:p>
          <a:p>
            <a:pPr>
              <a:buFontTx/>
              <a:buChar char="•"/>
            </a:pPr>
            <a:r>
              <a:rPr kumimoji="0" lang="zh-CN" altLang="en-US" sz="2400" dirty="0">
                <a:solidFill>
                  <a:srgbClr val="000099"/>
                </a:solidFill>
              </a:rPr>
              <a:t>  微型计算机的发展和普及，促进发展了许多新型计</a:t>
            </a:r>
          </a:p>
          <a:p>
            <a:r>
              <a:rPr kumimoji="0" lang="zh-CN" altLang="en-US" sz="2400" dirty="0">
                <a:solidFill>
                  <a:srgbClr val="000099"/>
                </a:solidFill>
              </a:rPr>
              <a:t>   算机的控制方式。</a:t>
            </a:r>
          </a:p>
          <a:p>
            <a:r>
              <a:rPr kumimoji="0" lang="zh-CN" altLang="en-US" sz="2400" b="0" dirty="0">
                <a:solidFill>
                  <a:srgbClr val="000099"/>
                </a:solidFill>
              </a:rPr>
              <a:t>    </a:t>
            </a:r>
            <a:r>
              <a:rPr kumimoji="0" lang="zh-CN" altLang="en-US" sz="2400" dirty="0"/>
              <a:t>如：嵌入式计算机控制系统</a:t>
            </a:r>
            <a:r>
              <a:rPr kumimoji="0" lang="zh-CN" altLang="en-US" sz="2400" dirty="0">
                <a:solidFill>
                  <a:srgbClr val="000099"/>
                </a:solidFill>
              </a:rPr>
              <a:t>；</a:t>
            </a:r>
            <a:endParaRPr kumimoji="0" lang="zh-CN" altLang="en-US" sz="2400" dirty="0"/>
          </a:p>
          <a:p>
            <a:r>
              <a:rPr kumimoji="0" lang="zh-CN" altLang="en-US" sz="2400" dirty="0"/>
              <a:t>            网络计算机控制</a:t>
            </a:r>
            <a:r>
              <a:rPr kumimoji="0" lang="zh-CN" altLang="en-US" sz="2400" dirty="0">
                <a:solidFill>
                  <a:srgbClr val="000099"/>
                </a:solidFill>
              </a:rPr>
              <a:t>；</a:t>
            </a:r>
            <a:endParaRPr kumimoji="0" lang="zh-CN" altLang="en-US" sz="2400" dirty="0"/>
          </a:p>
          <a:p>
            <a:r>
              <a:rPr kumimoji="0" lang="zh-CN" altLang="en-US" sz="2400" dirty="0"/>
              <a:t>            专用控制器迅速的发展</a:t>
            </a:r>
            <a:r>
              <a:rPr kumimoji="0" lang="zh-CN" altLang="en-US" sz="2400" dirty="0">
                <a:solidFill>
                  <a:srgbClr val="000099"/>
                </a:solidFill>
              </a:rPr>
              <a:t>。</a:t>
            </a:r>
          </a:p>
          <a:p>
            <a:endParaRPr kumimoji="0" lang="zh-CN" altLang="en-US" sz="1200" dirty="0"/>
          </a:p>
          <a:p>
            <a:pPr>
              <a:buFontTx/>
              <a:buChar char="•"/>
            </a:pPr>
            <a:r>
              <a:rPr kumimoji="0" lang="zh-CN" altLang="en-US" sz="2400" dirty="0">
                <a:solidFill>
                  <a:srgbClr val="000099"/>
                </a:solidFill>
              </a:rPr>
              <a:t>  依赖于计算机实时控制软件的进展</a:t>
            </a:r>
            <a:r>
              <a:rPr kumimoji="0" lang="zh-CN" altLang="en-US" sz="2400" b="0" dirty="0">
                <a:solidFill>
                  <a:srgbClr val="000099"/>
                </a:solidFill>
              </a:rPr>
              <a:t> </a:t>
            </a:r>
          </a:p>
          <a:p>
            <a:r>
              <a:rPr kumimoji="0" lang="zh-CN" altLang="en-US" sz="2400" b="0" dirty="0">
                <a:solidFill>
                  <a:srgbClr val="000099"/>
                </a:solidFill>
              </a:rPr>
              <a:t>      </a:t>
            </a:r>
            <a:r>
              <a:rPr kumimoji="0" lang="zh-CN" altLang="en-US" sz="2400" dirty="0"/>
              <a:t>过去的几十年软件生产的进展不大</a:t>
            </a:r>
            <a:r>
              <a:rPr kumimoji="0" lang="zh-CN" altLang="en-US" sz="2400" dirty="0">
                <a:solidFill>
                  <a:srgbClr val="000099"/>
                </a:solidFill>
              </a:rPr>
              <a:t>。</a:t>
            </a:r>
          </a:p>
        </p:txBody>
      </p:sp>
    </p:spTree>
  </p:cSld>
  <p:clrMapOvr>
    <a:masterClrMapping/>
  </p:clrMapOvr>
  <p:transition>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971550" y="1052513"/>
            <a:ext cx="7200900" cy="5021262"/>
          </a:xfrm>
          <a:prstGeom prst="rect">
            <a:avLst/>
          </a:prstGeom>
          <a:noFill/>
          <a:ln w="9525">
            <a:noFill/>
            <a:miter lim="800000"/>
            <a:headEnd/>
            <a:tailEnd/>
          </a:ln>
        </p:spPr>
        <p:txBody>
          <a:bodyPr>
            <a:spAutoFit/>
          </a:bodyPr>
          <a:lstStyle/>
          <a:p>
            <a:pPr>
              <a:lnSpc>
                <a:spcPct val="150000"/>
              </a:lnSpc>
              <a:buFontTx/>
              <a:buChar char="•"/>
            </a:pPr>
            <a:r>
              <a:rPr kumimoji="0" lang="en-US" altLang="zh-CN" sz="2400" dirty="0">
                <a:solidFill>
                  <a:srgbClr val="FF3300"/>
                </a:solidFill>
              </a:rPr>
              <a:t> </a:t>
            </a:r>
            <a:r>
              <a:rPr kumimoji="0" lang="zh-CN" altLang="en-US" sz="2400" dirty="0">
                <a:solidFill>
                  <a:srgbClr val="FF3300"/>
                </a:solidFill>
              </a:rPr>
              <a:t>性能完好的计算机控制系统，要求计算机控制系统</a:t>
            </a:r>
          </a:p>
          <a:p>
            <a:pPr>
              <a:lnSpc>
                <a:spcPct val="150000"/>
              </a:lnSpc>
            </a:pPr>
            <a:r>
              <a:rPr kumimoji="0" lang="zh-CN" altLang="en-US" sz="2400" dirty="0">
                <a:solidFill>
                  <a:srgbClr val="FF3300"/>
                </a:solidFill>
              </a:rPr>
              <a:t>  分析、设计理论的支持。</a:t>
            </a:r>
            <a:endParaRPr kumimoji="0" lang="zh-CN" altLang="en-US" sz="2400" b="0" dirty="0">
              <a:solidFill>
                <a:srgbClr val="0000FF"/>
              </a:solidFill>
            </a:endParaRPr>
          </a:p>
          <a:p>
            <a:pPr>
              <a:lnSpc>
                <a:spcPct val="150000"/>
              </a:lnSpc>
            </a:pPr>
            <a:r>
              <a:rPr kumimoji="0" lang="zh-CN" altLang="en-US" sz="2400" b="0" dirty="0">
                <a:solidFill>
                  <a:srgbClr val="000099"/>
                </a:solidFill>
              </a:rPr>
              <a:t>    </a:t>
            </a:r>
            <a:r>
              <a:rPr kumimoji="0" lang="en-US" altLang="zh-CN" sz="2400" dirty="0"/>
              <a:t>----</a:t>
            </a:r>
            <a:r>
              <a:rPr kumimoji="0" lang="zh-CN" altLang="en-US" sz="2400" dirty="0"/>
              <a:t>采样系统的基本理论</a:t>
            </a:r>
            <a:r>
              <a:rPr kumimoji="0" lang="zh-CN" altLang="en-US" sz="2400" dirty="0">
                <a:solidFill>
                  <a:srgbClr val="000099"/>
                </a:solidFill>
              </a:rPr>
              <a:t>；</a:t>
            </a:r>
            <a:r>
              <a:rPr kumimoji="0" lang="zh-CN" altLang="en-US" sz="2400" dirty="0"/>
              <a:t> </a:t>
            </a:r>
          </a:p>
          <a:p>
            <a:pPr>
              <a:lnSpc>
                <a:spcPct val="150000"/>
              </a:lnSpc>
            </a:pPr>
            <a:r>
              <a:rPr kumimoji="0" lang="zh-CN" altLang="en-US" sz="2400" dirty="0"/>
              <a:t>    </a:t>
            </a:r>
            <a:r>
              <a:rPr kumimoji="0" lang="en-US" altLang="zh-CN" sz="2400" dirty="0"/>
              <a:t>----</a:t>
            </a:r>
            <a:r>
              <a:rPr kumimoji="0" lang="zh-CN" altLang="en-US" sz="2400" dirty="0"/>
              <a:t>现代离散控制理论</a:t>
            </a:r>
            <a:r>
              <a:rPr kumimoji="0" lang="zh-CN" altLang="en-US" sz="2400" dirty="0">
                <a:solidFill>
                  <a:srgbClr val="000099"/>
                </a:solidFill>
              </a:rPr>
              <a:t>；</a:t>
            </a:r>
            <a:r>
              <a:rPr kumimoji="0" lang="zh-CN" altLang="en-US" sz="2400" dirty="0"/>
              <a:t> </a:t>
            </a:r>
          </a:p>
          <a:p>
            <a:pPr>
              <a:lnSpc>
                <a:spcPct val="150000"/>
              </a:lnSpc>
            </a:pPr>
            <a:r>
              <a:rPr kumimoji="0" lang="zh-CN" altLang="en-US" sz="2400" dirty="0"/>
              <a:t>    </a:t>
            </a:r>
            <a:r>
              <a:rPr kumimoji="0" lang="en-US" altLang="zh-CN" sz="2400" dirty="0"/>
              <a:t>----</a:t>
            </a:r>
            <a:r>
              <a:rPr kumimoji="0" lang="zh-CN" altLang="en-US" sz="2400" dirty="0"/>
              <a:t>各种智能控制理论，如模糊控制、神经网络。</a:t>
            </a:r>
          </a:p>
          <a:p>
            <a:pPr>
              <a:lnSpc>
                <a:spcPct val="150000"/>
              </a:lnSpc>
            </a:pPr>
            <a:r>
              <a:rPr kumimoji="0" lang="zh-CN" altLang="en-US" sz="2400" dirty="0">
                <a:solidFill>
                  <a:schemeClr val="accent1">
                    <a:lumMod val="75000"/>
                  </a:schemeClr>
                </a:solidFill>
              </a:rPr>
              <a:t>    限于现代理论应用的前提和条件，实际难以满足，应用受到了限制。</a:t>
            </a:r>
          </a:p>
          <a:p>
            <a:pPr>
              <a:lnSpc>
                <a:spcPct val="150000"/>
              </a:lnSpc>
              <a:buFontTx/>
              <a:buChar char="•"/>
            </a:pPr>
            <a:r>
              <a:rPr kumimoji="0" lang="zh-CN" altLang="en-US" sz="2400" dirty="0">
                <a:solidFill>
                  <a:srgbClr val="FF3300"/>
                </a:solidFill>
              </a:rPr>
              <a:t> 加强先进控制理论的可行性研究，发展各种简便易</a:t>
            </a:r>
          </a:p>
          <a:p>
            <a:pPr>
              <a:lnSpc>
                <a:spcPct val="150000"/>
              </a:lnSpc>
            </a:pPr>
            <a:r>
              <a:rPr kumimoji="0" lang="zh-CN" altLang="en-US" sz="2400" dirty="0">
                <a:solidFill>
                  <a:srgbClr val="FF3300"/>
                </a:solidFill>
              </a:rPr>
              <a:t>   行的先进控制策略，提高系统控制水平。</a:t>
            </a:r>
          </a:p>
        </p:txBody>
      </p:sp>
    </p:spTree>
  </p:cSld>
  <p:clrMapOvr>
    <a:masterClrMapping/>
  </p:clrMapOvr>
  <p:transition>
    <p:cove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98" name="Rectangle 34"/>
          <p:cNvSpPr>
            <a:spLocks noChangeArrowheads="1"/>
          </p:cNvSpPr>
          <p:nvPr/>
        </p:nvSpPr>
        <p:spPr bwMode="auto">
          <a:xfrm>
            <a:off x="827088" y="1125538"/>
            <a:ext cx="6551612" cy="576262"/>
          </a:xfrm>
          <a:prstGeom prst="rect">
            <a:avLst/>
          </a:prstGeom>
          <a:noFill/>
          <a:ln w="9525">
            <a:noFill/>
            <a:miter lim="800000"/>
            <a:headEnd/>
            <a:tailEnd/>
          </a:ln>
          <a:effectLst/>
        </p:spPr>
        <p:txBody>
          <a:bodyPr anchor="ctr"/>
          <a:lstStyle/>
          <a:p>
            <a:pPr>
              <a:defRPr/>
            </a:pPr>
            <a:r>
              <a:rPr lang="en-US" altLang="zh-CN" sz="3400">
                <a:solidFill>
                  <a:srgbClr val="0033CC"/>
                </a:solidFill>
                <a:effectLst>
                  <a:outerShdw blurRad="38100" dist="38100" dir="2700000" algn="tl">
                    <a:srgbClr val="C0C0C0"/>
                  </a:outerShdw>
                </a:effectLst>
              </a:rPr>
              <a:t>1.1.3 </a:t>
            </a:r>
            <a:r>
              <a:rPr lang="zh-CN" altLang="en-US" sz="3400">
                <a:solidFill>
                  <a:srgbClr val="0033CC"/>
                </a:solidFill>
                <a:effectLst>
                  <a:outerShdw blurRad="38100" dist="38100" dir="2700000" algn="tl">
                    <a:srgbClr val="C0C0C0"/>
                  </a:outerShdw>
                </a:effectLst>
              </a:rPr>
              <a:t>课程讲述的内容</a:t>
            </a:r>
            <a:r>
              <a:rPr lang="zh-CN" altLang="en-US" sz="4400">
                <a:solidFill>
                  <a:srgbClr val="0033CC"/>
                </a:solidFill>
                <a:effectLst>
                  <a:outerShdw blurRad="38100" dist="38100" dir="2700000" algn="tl">
                    <a:srgbClr val="C0C0C0"/>
                  </a:outerShdw>
                </a:effectLst>
              </a:rPr>
              <a:t> </a:t>
            </a:r>
          </a:p>
        </p:txBody>
      </p:sp>
      <p:sp>
        <p:nvSpPr>
          <p:cNvPr id="11310" name="Text Box 46"/>
          <p:cNvSpPr txBox="1">
            <a:spLocks noChangeArrowheads="1"/>
          </p:cNvSpPr>
          <p:nvPr/>
        </p:nvSpPr>
        <p:spPr bwMode="auto">
          <a:xfrm>
            <a:off x="827088" y="2060575"/>
            <a:ext cx="7221537" cy="2835275"/>
          </a:xfrm>
          <a:prstGeom prst="rect">
            <a:avLst/>
          </a:prstGeom>
          <a:noFill/>
          <a:ln w="9525" algn="ctr">
            <a:noFill/>
            <a:miter lim="800000"/>
            <a:headEnd/>
            <a:tailEnd/>
          </a:ln>
          <a:effectLst/>
        </p:spPr>
        <p:txBody>
          <a:bodyPr>
            <a:spAutoFit/>
          </a:bodyPr>
          <a:lstStyle/>
          <a:p>
            <a:pPr>
              <a:lnSpc>
                <a:spcPct val="125000"/>
              </a:lnSpc>
              <a:defRPr/>
            </a:pPr>
            <a:r>
              <a:rPr kumimoji="0" lang="en-US" altLang="zh-CN" sz="2400">
                <a:effectLst>
                  <a:outerShdw blurRad="38100" dist="38100" dir="2700000" algn="tl">
                    <a:srgbClr val="C0C0C0"/>
                  </a:outerShdw>
                </a:effectLst>
              </a:rPr>
              <a:t>    </a:t>
            </a:r>
            <a:r>
              <a:rPr kumimoji="0" lang="zh-CN" altLang="en-US" sz="2400">
                <a:effectLst>
                  <a:outerShdw blurRad="38100" dist="38100" dir="2700000" algn="tl">
                    <a:srgbClr val="C0C0C0"/>
                  </a:outerShdw>
                </a:effectLst>
              </a:rPr>
              <a:t>本课程将从</a:t>
            </a:r>
            <a:r>
              <a:rPr kumimoji="0" lang="zh-CN" altLang="en-US" sz="2400">
                <a:solidFill>
                  <a:srgbClr val="BE2C14"/>
                </a:solidFill>
                <a:effectLst>
                  <a:outerShdw blurRad="38100" dist="38100" dir="2700000" algn="tl">
                    <a:srgbClr val="C0C0C0"/>
                  </a:outerShdw>
                </a:effectLst>
              </a:rPr>
              <a:t>信号变换</a:t>
            </a:r>
            <a:r>
              <a:rPr kumimoji="0" lang="zh-CN" altLang="en-US" sz="2400">
                <a:effectLst>
                  <a:outerShdw blurRad="38100" dist="38100" dir="2700000" algn="tl">
                    <a:srgbClr val="C0C0C0"/>
                  </a:outerShdw>
                </a:effectLst>
              </a:rPr>
              <a:t>、</a:t>
            </a:r>
            <a:r>
              <a:rPr kumimoji="0" lang="zh-CN" altLang="en-US" sz="2400">
                <a:solidFill>
                  <a:srgbClr val="BE2C14"/>
                </a:solidFill>
                <a:effectLst>
                  <a:outerShdw blurRad="38100" dist="38100" dir="2700000" algn="tl">
                    <a:srgbClr val="C0C0C0"/>
                  </a:outerShdw>
                </a:effectLst>
              </a:rPr>
              <a:t>对象建模与性能分析</a:t>
            </a:r>
            <a:r>
              <a:rPr kumimoji="0" lang="zh-CN" altLang="en-US" sz="2400">
                <a:effectLst>
                  <a:outerShdw blurRad="38100" dist="38100" dir="2700000" algn="tl">
                    <a:srgbClr val="C0C0C0"/>
                  </a:outerShdw>
                </a:effectLst>
              </a:rPr>
              <a:t>、</a:t>
            </a:r>
            <a:r>
              <a:rPr kumimoji="0" lang="zh-CN" altLang="en-US" sz="2400">
                <a:solidFill>
                  <a:srgbClr val="BE2C14"/>
                </a:solidFill>
                <a:effectLst>
                  <a:outerShdw blurRad="38100" dist="38100" dir="2700000" algn="tl">
                    <a:srgbClr val="C0C0C0"/>
                  </a:outerShdw>
                </a:effectLst>
              </a:rPr>
              <a:t>控制算法设计</a:t>
            </a:r>
            <a:r>
              <a:rPr kumimoji="0" lang="zh-CN" altLang="en-US" sz="2400">
                <a:effectLst>
                  <a:outerShdw blurRad="38100" dist="38100" dir="2700000" algn="tl">
                    <a:srgbClr val="C0C0C0"/>
                  </a:outerShdw>
                </a:effectLst>
              </a:rPr>
              <a:t>、</a:t>
            </a:r>
            <a:r>
              <a:rPr kumimoji="0" lang="zh-CN" altLang="en-US" sz="2400">
                <a:solidFill>
                  <a:srgbClr val="BE2C14"/>
                </a:solidFill>
                <a:effectLst>
                  <a:outerShdw blurRad="38100" dist="38100" dir="2700000" algn="tl">
                    <a:srgbClr val="C0C0C0"/>
                  </a:outerShdw>
                </a:effectLst>
              </a:rPr>
              <a:t>控制系统实现</a:t>
            </a:r>
            <a:r>
              <a:rPr kumimoji="0" lang="zh-CN" altLang="en-US" sz="2400">
                <a:effectLst>
                  <a:outerShdw blurRad="38100" dist="38100" dir="2700000" algn="tl">
                    <a:srgbClr val="C0C0C0"/>
                  </a:outerShdw>
                </a:effectLst>
              </a:rPr>
              <a:t>等</a:t>
            </a:r>
            <a:r>
              <a:rPr kumimoji="0" lang="en-US" altLang="zh-CN" sz="2400">
                <a:effectLst>
                  <a:outerShdw blurRad="38100" dist="38100" dir="2700000" algn="tl">
                    <a:srgbClr val="C0C0C0"/>
                  </a:outerShdw>
                </a:effectLst>
              </a:rPr>
              <a:t>4</a:t>
            </a:r>
            <a:r>
              <a:rPr kumimoji="0" lang="zh-CN" altLang="en-US" sz="2400">
                <a:effectLst>
                  <a:outerShdw blurRad="38100" dist="38100" dir="2700000" algn="tl">
                    <a:srgbClr val="C0C0C0"/>
                  </a:outerShdw>
                </a:effectLst>
              </a:rPr>
              <a:t>个方面系统讲述计算机控制系统分析和设计的基本理论和方法；</a:t>
            </a:r>
          </a:p>
          <a:p>
            <a:pPr>
              <a:lnSpc>
                <a:spcPct val="125000"/>
              </a:lnSpc>
              <a:defRPr/>
            </a:pPr>
            <a:endParaRPr kumimoji="0" lang="zh-CN" altLang="en-US" sz="2400">
              <a:effectLst>
                <a:outerShdw blurRad="38100" dist="38100" dir="2700000" algn="tl">
                  <a:srgbClr val="C0C0C0"/>
                </a:outerShdw>
              </a:effectLst>
            </a:endParaRPr>
          </a:p>
          <a:p>
            <a:pPr>
              <a:lnSpc>
                <a:spcPct val="125000"/>
              </a:lnSpc>
              <a:defRPr/>
            </a:pPr>
            <a:r>
              <a:rPr kumimoji="0" lang="zh-CN" altLang="en-US" sz="2400">
                <a:effectLst>
                  <a:outerShdw blurRad="38100" dist="38100" dir="2700000" algn="tl">
                    <a:srgbClr val="C0C0C0"/>
                  </a:outerShdw>
                </a:effectLst>
              </a:rPr>
              <a:t>    其中在</a:t>
            </a:r>
            <a:r>
              <a:rPr kumimoji="0" lang="zh-CN" altLang="en-US" sz="2400">
                <a:solidFill>
                  <a:srgbClr val="0000FF"/>
                </a:solidFill>
                <a:effectLst>
                  <a:outerShdw blurRad="38100" dist="38100" dir="2700000" algn="tl">
                    <a:srgbClr val="C0C0C0"/>
                  </a:outerShdw>
                </a:effectLst>
              </a:rPr>
              <a:t>信号变换的工程化</a:t>
            </a:r>
            <a:r>
              <a:rPr kumimoji="0" lang="zh-CN" altLang="en-US" sz="2400">
                <a:effectLst>
                  <a:outerShdw blurRad="38100" dist="38100" dir="2700000" algn="tl">
                    <a:srgbClr val="C0C0C0"/>
                  </a:outerShdw>
                </a:effectLst>
              </a:rPr>
              <a:t>，</a:t>
            </a:r>
            <a:r>
              <a:rPr kumimoji="0" lang="zh-CN" altLang="en-US" sz="2400">
                <a:solidFill>
                  <a:srgbClr val="0000FF"/>
                </a:solidFill>
                <a:effectLst>
                  <a:outerShdw blurRad="38100" dist="38100" dir="2700000" algn="tl">
                    <a:srgbClr val="C0C0C0"/>
                  </a:outerShdw>
                </a:effectLst>
              </a:rPr>
              <a:t>控制算法的工程化</a:t>
            </a:r>
            <a:r>
              <a:rPr kumimoji="0" lang="zh-CN" altLang="en-US" sz="2400">
                <a:effectLst>
                  <a:outerShdw blurRad="38100" dist="38100" dir="2700000" algn="tl">
                    <a:srgbClr val="C0C0C0"/>
                  </a:outerShdw>
                </a:effectLst>
              </a:rPr>
              <a:t>，以及</a:t>
            </a:r>
            <a:r>
              <a:rPr kumimoji="0" lang="zh-CN" altLang="en-US" sz="2400">
                <a:solidFill>
                  <a:srgbClr val="0000FF"/>
                </a:solidFill>
                <a:effectLst>
                  <a:outerShdw blurRad="38100" dist="38100" dir="2700000" algn="tl">
                    <a:srgbClr val="C0C0C0"/>
                  </a:outerShdw>
                </a:effectLst>
              </a:rPr>
              <a:t>控制系统实现的工程化</a:t>
            </a:r>
            <a:r>
              <a:rPr kumimoji="0" lang="zh-CN" altLang="en-US" sz="2400">
                <a:effectLst>
                  <a:outerShdw blurRad="38100" dist="38100" dir="2700000" algn="tl">
                    <a:srgbClr val="C0C0C0"/>
                  </a:outerShdw>
                </a:effectLst>
              </a:rPr>
              <a:t>部分进行了重点阐述。 </a:t>
            </a:r>
          </a:p>
        </p:txBody>
      </p:sp>
    </p:spTree>
  </p:cSld>
  <p:clrMapOvr>
    <a:masterClrMapping/>
  </p:clrMapOvr>
  <p:transition>
    <p:check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5" name="Text Box 67"/>
          <p:cNvSpPr txBox="1">
            <a:spLocks noChangeArrowheads="1"/>
          </p:cNvSpPr>
          <p:nvPr/>
        </p:nvSpPr>
        <p:spPr bwMode="auto">
          <a:xfrm>
            <a:off x="827088" y="260350"/>
            <a:ext cx="7632700" cy="701675"/>
          </a:xfrm>
          <a:prstGeom prst="rect">
            <a:avLst/>
          </a:prstGeom>
          <a:noFill/>
          <a:ln w="9525">
            <a:noFill/>
            <a:miter lim="800000"/>
            <a:headEnd/>
            <a:tailEnd/>
          </a:ln>
          <a:effectLst/>
        </p:spPr>
        <p:txBody>
          <a:bodyPr>
            <a:spAutoFit/>
          </a:bodyPr>
          <a:lstStyle/>
          <a:p>
            <a:pPr>
              <a:defRPr/>
            </a:pPr>
            <a:r>
              <a:rPr kumimoji="0" lang="en-US" altLang="zh-CN" sz="4000">
                <a:solidFill>
                  <a:srgbClr val="FF0000"/>
                </a:solidFill>
                <a:effectLst>
                  <a:outerShdw blurRad="38100" dist="38100" dir="2700000" algn="tl">
                    <a:srgbClr val="C0C0C0"/>
                  </a:outerShdw>
                </a:effectLst>
                <a:latin typeface="Arial" charset="0"/>
                <a:ea typeface="方正大黑简体" pitchFamily="2" charset="-122"/>
              </a:rPr>
              <a:t>1.2 </a:t>
            </a:r>
            <a:r>
              <a:rPr kumimoji="0" lang="zh-CN" altLang="en-US" sz="4000">
                <a:solidFill>
                  <a:srgbClr val="FF0000"/>
                </a:solidFill>
                <a:effectLst>
                  <a:outerShdw blurRad="38100" dist="38100" dir="2700000" algn="tl">
                    <a:srgbClr val="C0C0C0"/>
                  </a:outerShdw>
                </a:effectLst>
                <a:latin typeface="Arial" charset="0"/>
                <a:ea typeface="方正大黑简体" pitchFamily="2" charset="-122"/>
              </a:rPr>
              <a:t>计算机控制系统的基本概念</a:t>
            </a:r>
          </a:p>
        </p:txBody>
      </p:sp>
      <p:sp>
        <p:nvSpPr>
          <p:cNvPr id="7236" name="Rectangle 68"/>
          <p:cNvSpPr>
            <a:spLocks noChangeArrowheads="1"/>
          </p:cNvSpPr>
          <p:nvPr/>
        </p:nvSpPr>
        <p:spPr bwMode="auto">
          <a:xfrm>
            <a:off x="900113" y="1150938"/>
            <a:ext cx="6100762" cy="847725"/>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3400">
                <a:solidFill>
                  <a:srgbClr val="0000FF"/>
                </a:solidFill>
                <a:effectLst>
                  <a:outerShdw blurRad="38100" dist="38100" dir="2700000" algn="tl">
                    <a:srgbClr val="C0C0C0"/>
                  </a:outerShdw>
                </a:effectLst>
              </a:rPr>
              <a:t>1.2.1 </a:t>
            </a:r>
            <a:r>
              <a:rPr kumimoji="0" lang="zh-CN" altLang="en-US" sz="3400">
                <a:solidFill>
                  <a:srgbClr val="0000FF"/>
                </a:solidFill>
                <a:effectLst>
                  <a:outerShdw blurRad="38100" dist="38100" dir="2700000" algn="tl">
                    <a:srgbClr val="C0C0C0"/>
                  </a:outerShdw>
                </a:effectLst>
              </a:rPr>
              <a:t>计算机控制系统的组成</a:t>
            </a:r>
            <a:endParaRPr kumimoji="0" lang="zh-CN" altLang="en-US" sz="3400">
              <a:solidFill>
                <a:srgbClr val="0000FF"/>
              </a:solidFill>
              <a:effectLst>
                <a:outerShdw blurRad="38100" dist="38100" dir="2700000" algn="tl">
                  <a:srgbClr val="C0C0C0"/>
                </a:outerShdw>
              </a:effectLst>
              <a:latin typeface="Arial" charset="0"/>
            </a:endParaRPr>
          </a:p>
        </p:txBody>
      </p:sp>
      <p:sp>
        <p:nvSpPr>
          <p:cNvPr id="7237" name="Rectangle 69"/>
          <p:cNvSpPr>
            <a:spLocks noChangeArrowheads="1"/>
          </p:cNvSpPr>
          <p:nvPr/>
        </p:nvSpPr>
        <p:spPr bwMode="auto">
          <a:xfrm>
            <a:off x="0" y="2187575"/>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7239" name="Rectangle 71"/>
          <p:cNvSpPr>
            <a:spLocks noChangeArrowheads="1"/>
          </p:cNvSpPr>
          <p:nvPr/>
        </p:nvSpPr>
        <p:spPr bwMode="auto">
          <a:xfrm>
            <a:off x="2771775" y="5300663"/>
            <a:ext cx="4824413"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1.1 </a:t>
            </a:r>
            <a:r>
              <a:rPr kumimoji="0" lang="zh-CN" altLang="en-US">
                <a:effectLst>
                  <a:outerShdw blurRad="38100" dist="38100" dir="2700000" algn="tl">
                    <a:srgbClr val="C0C0C0"/>
                  </a:outerShdw>
                </a:effectLst>
              </a:rPr>
              <a:t>炉温计算机控制系统 </a:t>
            </a:r>
          </a:p>
        </p:txBody>
      </p:sp>
      <p:pic>
        <p:nvPicPr>
          <p:cNvPr id="25606" name="Picture 73"/>
          <p:cNvPicPr>
            <a:picLocks noChangeAspect="1" noChangeArrowheads="1"/>
          </p:cNvPicPr>
          <p:nvPr/>
        </p:nvPicPr>
        <p:blipFill>
          <a:blip r:embed="rId2" cstate="print"/>
          <a:srcRect/>
          <a:stretch>
            <a:fillRect/>
          </a:stretch>
        </p:blipFill>
        <p:spPr bwMode="auto">
          <a:xfrm>
            <a:off x="1116013" y="1916113"/>
            <a:ext cx="6769100" cy="3276600"/>
          </a:xfrm>
          <a:prstGeom prst="rect">
            <a:avLst/>
          </a:prstGeom>
          <a:noFill/>
          <a:ln w="9525">
            <a:noFill/>
            <a:miter lim="800000"/>
            <a:headEnd/>
            <a:tailEnd/>
          </a:ln>
        </p:spPr>
      </p:pic>
    </p:spTree>
  </p:cSld>
  <p:clrMapOvr>
    <a:masterClrMapping/>
  </p:clrMapOvr>
  <p:transition>
    <p:check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5928" y="2780928"/>
            <a:ext cx="6624464" cy="2161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860" name="Text Box 92"/>
          <p:cNvSpPr txBox="1">
            <a:spLocks noChangeArrowheads="1"/>
          </p:cNvSpPr>
          <p:nvPr/>
        </p:nvSpPr>
        <p:spPr bwMode="auto">
          <a:xfrm>
            <a:off x="611188" y="1268413"/>
            <a:ext cx="7993062" cy="968375"/>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zh-CN" sz="2400">
                <a:solidFill>
                  <a:srgbClr val="0033CC"/>
                </a:solidFill>
                <a:effectLst>
                  <a:outerShdw blurRad="38100" dist="38100" dir="2700000" algn="tl">
                    <a:srgbClr val="C0C0C0"/>
                  </a:outerShdw>
                </a:effectLst>
              </a:rPr>
              <a:t>    </a:t>
            </a:r>
            <a:r>
              <a:rPr kumimoji="0" lang="zh-CN" altLang="en-US" sz="2400">
                <a:solidFill>
                  <a:srgbClr val="0033CC"/>
                </a:solidFill>
                <a:effectLst>
                  <a:outerShdw blurRad="38100" dist="38100" dir="2700000" algn="tl">
                    <a:srgbClr val="C0C0C0"/>
                  </a:outerShdw>
                </a:effectLst>
              </a:rPr>
              <a:t>将类似上述炉温计算机控制系统的各类计算机控制系统抽象化，得到图</a:t>
            </a:r>
            <a:r>
              <a:rPr kumimoji="0" lang="en-US" altLang="zh-CN" sz="2400">
                <a:solidFill>
                  <a:srgbClr val="0033CC"/>
                </a:solidFill>
                <a:effectLst>
                  <a:outerShdw blurRad="38100" dist="38100" dir="2700000" algn="tl">
                    <a:srgbClr val="C0C0C0"/>
                  </a:outerShdw>
                </a:effectLst>
              </a:rPr>
              <a:t>1.2</a:t>
            </a:r>
            <a:r>
              <a:rPr kumimoji="0" lang="zh-CN" altLang="en-US" sz="2400">
                <a:solidFill>
                  <a:srgbClr val="0033CC"/>
                </a:solidFill>
                <a:effectLst>
                  <a:outerShdw blurRad="38100" dist="38100" dir="2700000" algn="tl">
                    <a:srgbClr val="C0C0C0"/>
                  </a:outerShdw>
                </a:effectLst>
              </a:rPr>
              <a:t>所示的计算机控制系统典型结构。 </a:t>
            </a:r>
          </a:p>
        </p:txBody>
      </p:sp>
      <p:sp>
        <p:nvSpPr>
          <p:cNvPr id="32862" name="Rectangle 94"/>
          <p:cNvSpPr>
            <a:spLocks noChangeArrowheads="1"/>
          </p:cNvSpPr>
          <p:nvPr/>
        </p:nvSpPr>
        <p:spPr bwMode="auto">
          <a:xfrm>
            <a:off x="2627313" y="5661025"/>
            <a:ext cx="4681537"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1.2 </a:t>
            </a:r>
            <a:r>
              <a:rPr kumimoji="0" lang="zh-CN" altLang="en-US">
                <a:effectLst>
                  <a:outerShdw blurRad="38100" dist="38100" dir="2700000" algn="tl">
                    <a:srgbClr val="C0C0C0"/>
                  </a:outerShdw>
                </a:effectLst>
              </a:rPr>
              <a:t>计算机控制系统典型结构 </a:t>
            </a:r>
          </a:p>
        </p:txBody>
      </p:sp>
      <p:sp>
        <p:nvSpPr>
          <p:cNvPr id="32863" name="Text Box 95"/>
          <p:cNvSpPr txBox="1">
            <a:spLocks noChangeArrowheads="1"/>
          </p:cNvSpPr>
          <p:nvPr/>
        </p:nvSpPr>
        <p:spPr bwMode="auto">
          <a:xfrm>
            <a:off x="231775" y="4416425"/>
            <a:ext cx="1819275" cy="396875"/>
          </a:xfrm>
          <a:prstGeom prst="rect">
            <a:avLst/>
          </a:prstGeom>
          <a:noFill/>
          <a:ln w="9525">
            <a:noFill/>
            <a:miter lim="800000"/>
            <a:headEnd/>
            <a:tailEnd/>
          </a:ln>
          <a:effectLst/>
        </p:spPr>
        <p:txBody>
          <a:bodyPr>
            <a:spAutoFit/>
          </a:bodyPr>
          <a:lstStyle/>
          <a:p>
            <a:pPr>
              <a:defRPr/>
            </a:pPr>
            <a:r>
              <a:rPr lang="zh-CN" altLang="en-US">
                <a:solidFill>
                  <a:srgbClr val="BE2C14"/>
                </a:solidFill>
                <a:effectLst>
                  <a:outerShdw blurRad="38100" dist="38100" dir="2700000" algn="tl">
                    <a:srgbClr val="C0C0C0"/>
                  </a:outerShdw>
                </a:effectLst>
              </a:rPr>
              <a:t>数字信号</a:t>
            </a:r>
          </a:p>
        </p:txBody>
      </p:sp>
      <p:sp>
        <p:nvSpPr>
          <p:cNvPr id="32864" name="Line 96"/>
          <p:cNvSpPr>
            <a:spLocks noChangeShapeType="1"/>
          </p:cNvSpPr>
          <p:nvPr/>
        </p:nvSpPr>
        <p:spPr bwMode="auto">
          <a:xfrm flipV="1">
            <a:off x="684213" y="3717031"/>
            <a:ext cx="1079475" cy="720031"/>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865" name="Text Box 97"/>
          <p:cNvSpPr txBox="1">
            <a:spLocks noChangeArrowheads="1"/>
          </p:cNvSpPr>
          <p:nvPr/>
        </p:nvSpPr>
        <p:spPr bwMode="auto">
          <a:xfrm>
            <a:off x="7143750" y="2328863"/>
            <a:ext cx="1604963" cy="396875"/>
          </a:xfrm>
          <a:prstGeom prst="rect">
            <a:avLst/>
          </a:prstGeom>
          <a:noFill/>
          <a:ln w="9525">
            <a:noFill/>
            <a:miter lim="800000"/>
            <a:headEnd/>
            <a:tailEnd/>
          </a:ln>
          <a:effectLst/>
        </p:spPr>
        <p:txBody>
          <a:bodyPr>
            <a:spAutoFit/>
          </a:bodyPr>
          <a:lstStyle/>
          <a:p>
            <a:pPr>
              <a:defRPr/>
            </a:pPr>
            <a:r>
              <a:rPr lang="zh-CN" altLang="en-US">
                <a:solidFill>
                  <a:srgbClr val="BE2C14"/>
                </a:solidFill>
                <a:effectLst>
                  <a:outerShdw blurRad="38100" dist="38100" dir="2700000" algn="tl">
                    <a:srgbClr val="C0C0C0"/>
                  </a:outerShdw>
                </a:effectLst>
              </a:rPr>
              <a:t>模拟信号</a:t>
            </a:r>
          </a:p>
        </p:txBody>
      </p:sp>
      <p:sp>
        <p:nvSpPr>
          <p:cNvPr id="32866" name="Line 98"/>
          <p:cNvSpPr>
            <a:spLocks noChangeShapeType="1"/>
          </p:cNvSpPr>
          <p:nvPr/>
        </p:nvSpPr>
        <p:spPr bwMode="auto">
          <a:xfrm>
            <a:off x="7812088" y="2708274"/>
            <a:ext cx="0" cy="576709"/>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867" name="Text Box 99"/>
          <p:cNvSpPr txBox="1">
            <a:spLocks noChangeArrowheads="1"/>
          </p:cNvSpPr>
          <p:nvPr/>
        </p:nvSpPr>
        <p:spPr bwMode="auto">
          <a:xfrm>
            <a:off x="3348038" y="5084763"/>
            <a:ext cx="3024187" cy="396875"/>
          </a:xfrm>
          <a:prstGeom prst="rect">
            <a:avLst/>
          </a:prstGeom>
          <a:noFill/>
          <a:ln w="9525">
            <a:noFill/>
            <a:miter lim="800000"/>
            <a:headEnd/>
            <a:tailEnd/>
          </a:ln>
          <a:effectLst/>
        </p:spPr>
        <p:txBody>
          <a:bodyPr>
            <a:spAutoFit/>
          </a:bodyPr>
          <a:lstStyle/>
          <a:p>
            <a:pPr>
              <a:defRPr/>
            </a:pPr>
            <a:r>
              <a:rPr lang="zh-CN" altLang="en-US">
                <a:solidFill>
                  <a:srgbClr val="BE2C14"/>
                </a:solidFill>
                <a:effectLst>
                  <a:outerShdw blurRad="38100" dist="38100" dir="2700000" algn="tl">
                    <a:srgbClr val="C0C0C0"/>
                  </a:outerShdw>
                </a:effectLst>
              </a:rPr>
              <a:t>离散模拟信号</a:t>
            </a:r>
          </a:p>
        </p:txBody>
      </p:sp>
      <p:sp>
        <p:nvSpPr>
          <p:cNvPr id="32868" name="Line 100"/>
          <p:cNvSpPr>
            <a:spLocks noChangeShapeType="1"/>
          </p:cNvSpPr>
          <p:nvPr/>
        </p:nvSpPr>
        <p:spPr bwMode="auto">
          <a:xfrm flipV="1">
            <a:off x="3851275" y="4293592"/>
            <a:ext cx="0" cy="863600"/>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869" name="Text Box 101"/>
          <p:cNvSpPr txBox="1">
            <a:spLocks noChangeArrowheads="1"/>
          </p:cNvSpPr>
          <p:nvPr/>
        </p:nvSpPr>
        <p:spPr bwMode="auto">
          <a:xfrm>
            <a:off x="4264025" y="2328863"/>
            <a:ext cx="2179638" cy="396875"/>
          </a:xfrm>
          <a:prstGeom prst="rect">
            <a:avLst/>
          </a:prstGeom>
          <a:noFill/>
          <a:ln w="9525">
            <a:noFill/>
            <a:miter lim="800000"/>
            <a:headEnd/>
            <a:tailEnd/>
          </a:ln>
          <a:effectLst/>
        </p:spPr>
        <p:txBody>
          <a:bodyPr>
            <a:spAutoFit/>
          </a:bodyPr>
          <a:lstStyle/>
          <a:p>
            <a:pPr>
              <a:defRPr/>
            </a:pPr>
            <a:r>
              <a:rPr lang="zh-CN" altLang="en-US">
                <a:solidFill>
                  <a:srgbClr val="BE2C14"/>
                </a:solidFill>
                <a:effectLst>
                  <a:outerShdw blurRad="38100" dist="38100" dir="2700000" algn="tl">
                    <a:srgbClr val="C0C0C0"/>
                  </a:outerShdw>
                </a:effectLst>
              </a:rPr>
              <a:t>量化模拟信号</a:t>
            </a:r>
          </a:p>
        </p:txBody>
      </p:sp>
      <p:sp>
        <p:nvSpPr>
          <p:cNvPr id="32870" name="Line 102"/>
          <p:cNvSpPr>
            <a:spLocks noChangeShapeType="1"/>
          </p:cNvSpPr>
          <p:nvPr/>
        </p:nvSpPr>
        <p:spPr bwMode="auto">
          <a:xfrm>
            <a:off x="4859338" y="2708275"/>
            <a:ext cx="0" cy="21590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68044514"/>
      </p:ext>
    </p:extLst>
  </p:cSld>
  <p:clrMapOvr>
    <a:masterClrMapping/>
  </p:clrMapOvr>
  <p:transition>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22" name="Rectangle 30"/>
          <p:cNvSpPr>
            <a:spLocks noChangeArrowheads="1"/>
          </p:cNvSpPr>
          <p:nvPr/>
        </p:nvSpPr>
        <p:spPr bwMode="auto">
          <a:xfrm>
            <a:off x="684213" y="1484313"/>
            <a:ext cx="7488237" cy="968375"/>
          </a:xfrm>
          <a:prstGeom prst="rect">
            <a:avLst/>
          </a:prstGeom>
          <a:noFill/>
          <a:ln w="9525" algn="ctr">
            <a:noFill/>
            <a:miter lim="800000"/>
            <a:headEnd/>
            <a:tailEnd/>
          </a:ln>
          <a:effectLst/>
        </p:spPr>
        <p:txBody>
          <a:bodyPr anchor="ctr">
            <a:spAutoFit/>
          </a:bodyPr>
          <a:lstStyle/>
          <a:p>
            <a:pPr>
              <a:lnSpc>
                <a:spcPct val="120000"/>
              </a:lnSpc>
              <a:defRPr/>
            </a:pPr>
            <a:r>
              <a:rPr kumimoji="0" lang="en-US" altLang="zh-CN" sz="2400">
                <a:solidFill>
                  <a:srgbClr val="0033CC"/>
                </a:solidFill>
                <a:effectLst>
                  <a:outerShdw blurRad="38100" dist="38100" dir="2700000" algn="tl">
                    <a:srgbClr val="C0C0C0"/>
                  </a:outerShdw>
                </a:effectLst>
              </a:rPr>
              <a:t>    </a:t>
            </a:r>
            <a:r>
              <a:rPr kumimoji="0" lang="zh-CN" altLang="en-US" sz="2400">
                <a:solidFill>
                  <a:srgbClr val="0033CC"/>
                </a:solidFill>
                <a:effectLst>
                  <a:outerShdw blurRad="38100" dist="38100" dir="2700000" algn="tl">
                    <a:srgbClr val="C0C0C0"/>
                  </a:outerShdw>
                </a:effectLst>
              </a:rPr>
              <a:t>计算机控制系统与常规的连续（模拟）控制系统相比，通常具有如下优点： </a:t>
            </a:r>
          </a:p>
        </p:txBody>
      </p:sp>
      <p:sp>
        <p:nvSpPr>
          <p:cNvPr id="33823" name="Rectangle 31"/>
          <p:cNvSpPr>
            <a:spLocks noChangeArrowheads="1"/>
          </p:cNvSpPr>
          <p:nvPr/>
        </p:nvSpPr>
        <p:spPr bwMode="auto">
          <a:xfrm>
            <a:off x="971550" y="2606675"/>
            <a:ext cx="4392613" cy="822325"/>
          </a:xfrm>
          <a:prstGeom prst="rect">
            <a:avLst/>
          </a:prstGeom>
          <a:noFill/>
          <a:ln w="9525" algn="ctr">
            <a:noFill/>
            <a:miter lim="800000"/>
            <a:headEnd/>
            <a:tailEnd/>
          </a:ln>
          <a:effectLst/>
        </p:spPr>
        <p:txBody>
          <a:bodyPr anchor="ctr">
            <a:spAutoFit/>
          </a:bodyPr>
          <a:lstStyle/>
          <a:p>
            <a:pPr>
              <a:defRPr/>
            </a:pPr>
            <a:r>
              <a:rPr kumimoji="0" lang="zh-CN" altLang="en-US" sz="2400">
                <a:solidFill>
                  <a:srgbClr val="BE2C14"/>
                </a:solidFill>
                <a:effectLst>
                  <a:outerShdw blurRad="38100" dist="38100" dir="2700000" algn="tl">
                    <a:srgbClr val="C0C0C0"/>
                  </a:outerShdw>
                </a:effectLst>
              </a:rPr>
              <a:t>（</a:t>
            </a:r>
            <a:r>
              <a:rPr kumimoji="0" lang="en-US" altLang="zh-CN" sz="2400">
                <a:solidFill>
                  <a:srgbClr val="BE2C14"/>
                </a:solidFill>
                <a:effectLst>
                  <a:outerShdw blurRad="38100" dist="38100" dir="2700000" algn="tl">
                    <a:srgbClr val="C0C0C0"/>
                  </a:outerShdw>
                </a:effectLst>
              </a:rPr>
              <a:t>1</a:t>
            </a:r>
            <a:r>
              <a:rPr kumimoji="0" lang="zh-CN" altLang="en-US" sz="2400">
                <a:solidFill>
                  <a:srgbClr val="BE2C14"/>
                </a:solidFill>
                <a:effectLst>
                  <a:outerShdw blurRad="38100" dist="38100" dir="2700000" algn="tl">
                    <a:srgbClr val="C0C0C0"/>
                  </a:outerShdw>
                </a:effectLst>
              </a:rPr>
              <a:t>）设计和控制灵活；</a:t>
            </a:r>
          </a:p>
          <a:p>
            <a:pPr>
              <a:defRPr/>
            </a:pPr>
            <a:r>
              <a:rPr kumimoji="0" lang="zh-CN" altLang="en-US" sz="2400">
                <a:solidFill>
                  <a:srgbClr val="BE2C14"/>
                </a:solidFill>
                <a:effectLst>
                  <a:outerShdw blurRad="38100" dist="38100" dir="2700000" algn="tl">
                    <a:srgbClr val="C0C0C0"/>
                  </a:outerShdw>
                </a:effectLst>
              </a:rPr>
              <a:t>               程序 </a:t>
            </a:r>
            <a:r>
              <a:rPr kumimoji="0" lang="en-US" altLang="zh-CN" sz="2400">
                <a:solidFill>
                  <a:srgbClr val="BE2C14"/>
                </a:solidFill>
                <a:effectLst>
                  <a:outerShdw blurRad="38100" dist="38100" dir="2700000" algn="tl">
                    <a:srgbClr val="C0C0C0"/>
                  </a:outerShdw>
                </a:effectLst>
              </a:rPr>
              <a:t>VS </a:t>
            </a:r>
            <a:r>
              <a:rPr kumimoji="0" lang="zh-CN" altLang="en-US" sz="2400">
                <a:solidFill>
                  <a:srgbClr val="BE2C14"/>
                </a:solidFill>
                <a:effectLst>
                  <a:outerShdw blurRad="38100" dist="38100" dir="2700000" algn="tl">
                    <a:srgbClr val="C0C0C0"/>
                  </a:outerShdw>
                </a:effectLst>
              </a:rPr>
              <a:t>硬件</a:t>
            </a:r>
          </a:p>
        </p:txBody>
      </p:sp>
      <p:sp>
        <p:nvSpPr>
          <p:cNvPr id="33824" name="Rectangle 32"/>
          <p:cNvSpPr>
            <a:spLocks noChangeArrowheads="1"/>
          </p:cNvSpPr>
          <p:nvPr/>
        </p:nvSpPr>
        <p:spPr bwMode="auto">
          <a:xfrm>
            <a:off x="971550" y="3403600"/>
            <a:ext cx="5256213"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BE2C14"/>
                </a:solidFill>
                <a:effectLst>
                  <a:outerShdw blurRad="38100" dist="38100" dir="2700000" algn="tl">
                    <a:srgbClr val="C0C0C0"/>
                  </a:outerShdw>
                </a:effectLst>
              </a:rPr>
              <a:t>（</a:t>
            </a:r>
            <a:r>
              <a:rPr kumimoji="0" lang="en-US" altLang="zh-CN" sz="2400">
                <a:solidFill>
                  <a:srgbClr val="BE2C14"/>
                </a:solidFill>
                <a:effectLst>
                  <a:outerShdw blurRad="38100" dist="38100" dir="2700000" algn="tl">
                    <a:srgbClr val="C0C0C0"/>
                  </a:outerShdw>
                </a:effectLst>
              </a:rPr>
              <a:t>2</a:t>
            </a:r>
            <a:r>
              <a:rPr kumimoji="0" lang="zh-CN" altLang="en-US" sz="2400">
                <a:solidFill>
                  <a:srgbClr val="BE2C14"/>
                </a:solidFill>
                <a:effectLst>
                  <a:outerShdw blurRad="38100" dist="38100" dir="2700000" algn="tl">
                    <a:srgbClr val="C0C0C0"/>
                  </a:outerShdw>
                </a:effectLst>
              </a:rPr>
              <a:t>）能实现集中监视和操作；</a:t>
            </a:r>
          </a:p>
        </p:txBody>
      </p:sp>
      <p:sp>
        <p:nvSpPr>
          <p:cNvPr id="33825" name="Rectangle 33"/>
          <p:cNvSpPr>
            <a:spLocks noChangeArrowheads="1"/>
          </p:cNvSpPr>
          <p:nvPr/>
        </p:nvSpPr>
        <p:spPr bwMode="auto">
          <a:xfrm>
            <a:off x="971550" y="3979863"/>
            <a:ext cx="5113338"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BE2C14"/>
                </a:solidFill>
                <a:effectLst>
                  <a:outerShdw blurRad="38100" dist="38100" dir="2700000" algn="tl">
                    <a:srgbClr val="C0C0C0"/>
                  </a:outerShdw>
                </a:effectLst>
              </a:rPr>
              <a:t>（</a:t>
            </a:r>
            <a:r>
              <a:rPr kumimoji="0" lang="en-US" altLang="zh-CN" sz="2400">
                <a:solidFill>
                  <a:srgbClr val="BE2C14"/>
                </a:solidFill>
                <a:effectLst>
                  <a:outerShdw blurRad="38100" dist="38100" dir="2700000" algn="tl">
                    <a:srgbClr val="C0C0C0"/>
                  </a:outerShdw>
                </a:effectLst>
              </a:rPr>
              <a:t>3</a:t>
            </a:r>
            <a:r>
              <a:rPr kumimoji="0" lang="zh-CN" altLang="en-US" sz="2400">
                <a:solidFill>
                  <a:srgbClr val="BE2C14"/>
                </a:solidFill>
                <a:effectLst>
                  <a:outerShdw blurRad="38100" dist="38100" dir="2700000" algn="tl">
                    <a:srgbClr val="C0C0C0"/>
                  </a:outerShdw>
                </a:effectLst>
              </a:rPr>
              <a:t>）能实现综合控制；</a:t>
            </a:r>
          </a:p>
        </p:txBody>
      </p:sp>
      <p:sp>
        <p:nvSpPr>
          <p:cNvPr id="33826" name="Rectangle 34"/>
          <p:cNvSpPr>
            <a:spLocks noChangeArrowheads="1"/>
          </p:cNvSpPr>
          <p:nvPr/>
        </p:nvSpPr>
        <p:spPr bwMode="auto">
          <a:xfrm>
            <a:off x="971550" y="4556125"/>
            <a:ext cx="5545138"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BE2C14"/>
                </a:solidFill>
                <a:effectLst>
                  <a:outerShdw blurRad="38100" dist="38100" dir="2700000" algn="tl">
                    <a:srgbClr val="C0C0C0"/>
                  </a:outerShdw>
                </a:effectLst>
              </a:rPr>
              <a:t>（</a:t>
            </a:r>
            <a:r>
              <a:rPr kumimoji="0" lang="en-US" altLang="zh-CN" sz="2400">
                <a:solidFill>
                  <a:srgbClr val="BE2C14"/>
                </a:solidFill>
                <a:effectLst>
                  <a:outerShdw blurRad="38100" dist="38100" dir="2700000" algn="tl">
                    <a:srgbClr val="C0C0C0"/>
                  </a:outerShdw>
                </a:effectLst>
              </a:rPr>
              <a:t>4</a:t>
            </a:r>
            <a:r>
              <a:rPr kumimoji="0" lang="zh-CN" altLang="en-US" sz="2400">
                <a:solidFill>
                  <a:srgbClr val="BE2C14"/>
                </a:solidFill>
                <a:effectLst>
                  <a:outerShdw blurRad="38100" dist="38100" dir="2700000" algn="tl">
                    <a:srgbClr val="C0C0C0"/>
                  </a:outerShdw>
                </a:effectLst>
              </a:rPr>
              <a:t>）可靠性高，抗干扰能力强 。</a:t>
            </a:r>
          </a:p>
        </p:txBody>
      </p:sp>
    </p:spTree>
  </p:cSld>
  <p:clrMapOvr>
    <a:masterClrMapping/>
  </p:clrMapOvr>
  <p:transition>
    <p:cove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49" name="Rectangle 33"/>
          <p:cNvSpPr>
            <a:spLocks noChangeArrowheads="1"/>
          </p:cNvSpPr>
          <p:nvPr/>
        </p:nvSpPr>
        <p:spPr bwMode="auto">
          <a:xfrm>
            <a:off x="611188" y="1196975"/>
            <a:ext cx="8001000" cy="603250"/>
          </a:xfrm>
          <a:prstGeom prst="rect">
            <a:avLst/>
          </a:prstGeom>
          <a:noFill/>
          <a:ln w="9525">
            <a:noFill/>
            <a:miter lim="800000"/>
            <a:headEnd/>
            <a:tailEnd/>
          </a:ln>
          <a:effectLst/>
        </p:spPr>
        <p:txBody>
          <a:bodyPr anchor="b"/>
          <a:lstStyle/>
          <a:p>
            <a:pPr>
              <a:defRPr/>
            </a:pPr>
            <a:r>
              <a:rPr kumimoji="0" lang="en-US" altLang="zh-CN" sz="2800">
                <a:solidFill>
                  <a:srgbClr val="0000FF"/>
                </a:solidFill>
                <a:effectLst>
                  <a:outerShdw blurRad="38100" dist="38100" dir="2700000" algn="tl">
                    <a:srgbClr val="C0C0C0"/>
                  </a:outerShdw>
                </a:effectLst>
              </a:rPr>
              <a:t>1.2.2 </a:t>
            </a:r>
            <a:r>
              <a:rPr kumimoji="0" lang="zh-CN" altLang="en-US" sz="2800">
                <a:solidFill>
                  <a:srgbClr val="0000FF"/>
                </a:solidFill>
                <a:effectLst>
                  <a:outerShdw blurRad="38100" dist="38100" dir="2700000" algn="tl">
                    <a:srgbClr val="C0C0C0"/>
                  </a:outerShdw>
                </a:effectLst>
                <a:latin typeface="宋体" pitchFamily="2" charset="-122"/>
              </a:rPr>
              <a:t>计算机控制系统的应用要求</a:t>
            </a:r>
          </a:p>
        </p:txBody>
      </p:sp>
      <p:sp>
        <p:nvSpPr>
          <p:cNvPr id="34850" name="Rectangle 34"/>
          <p:cNvSpPr>
            <a:spLocks noChangeArrowheads="1"/>
          </p:cNvSpPr>
          <p:nvPr/>
        </p:nvSpPr>
        <p:spPr bwMode="auto">
          <a:xfrm>
            <a:off x="900113" y="2127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1</a:t>
            </a:r>
            <a:r>
              <a:rPr kumimoji="0" lang="zh-CN" altLang="en-US" sz="2400">
                <a:effectLst>
                  <a:outerShdw blurRad="38100" dist="38100" dir="2700000" algn="tl">
                    <a:srgbClr val="C0C0C0"/>
                  </a:outerShdw>
                </a:effectLst>
              </a:rPr>
              <a:t>）可靠性高 </a:t>
            </a:r>
          </a:p>
        </p:txBody>
      </p:sp>
      <p:sp>
        <p:nvSpPr>
          <p:cNvPr id="34851" name="Rectangle 35"/>
          <p:cNvSpPr>
            <a:spLocks noChangeArrowheads="1"/>
          </p:cNvSpPr>
          <p:nvPr/>
        </p:nvSpPr>
        <p:spPr bwMode="auto">
          <a:xfrm>
            <a:off x="901700" y="2552700"/>
            <a:ext cx="4102100"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2</a:t>
            </a:r>
            <a:r>
              <a:rPr kumimoji="0" lang="zh-CN" altLang="en-US" sz="2400">
                <a:effectLst>
                  <a:outerShdw blurRad="38100" dist="38100" dir="2700000" algn="tl">
                    <a:srgbClr val="C0C0C0"/>
                  </a:outerShdw>
                </a:effectLst>
              </a:rPr>
              <a:t>）实时性好 </a:t>
            </a:r>
          </a:p>
        </p:txBody>
      </p:sp>
      <p:sp>
        <p:nvSpPr>
          <p:cNvPr id="34852" name="Rectangle 36"/>
          <p:cNvSpPr>
            <a:spLocks noChangeArrowheads="1"/>
          </p:cNvSpPr>
          <p:nvPr/>
        </p:nvSpPr>
        <p:spPr bwMode="auto">
          <a:xfrm>
            <a:off x="890588" y="3057525"/>
            <a:ext cx="4402137"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3</a:t>
            </a:r>
            <a:r>
              <a:rPr kumimoji="0" lang="zh-CN" altLang="en-US" sz="2400">
                <a:effectLst>
                  <a:outerShdw blurRad="38100" dist="38100" dir="2700000" algn="tl">
                    <a:srgbClr val="C0C0C0"/>
                  </a:outerShdw>
                </a:effectLst>
              </a:rPr>
              <a:t>）环境适应性强 </a:t>
            </a:r>
          </a:p>
        </p:txBody>
      </p:sp>
      <p:sp>
        <p:nvSpPr>
          <p:cNvPr id="34853" name="Rectangle 37"/>
          <p:cNvSpPr>
            <a:spLocks noChangeArrowheads="1"/>
          </p:cNvSpPr>
          <p:nvPr/>
        </p:nvSpPr>
        <p:spPr bwMode="auto">
          <a:xfrm>
            <a:off x="884238" y="3560763"/>
            <a:ext cx="6064250"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4</a:t>
            </a:r>
            <a:r>
              <a:rPr kumimoji="0" lang="zh-CN" altLang="en-US" sz="2400">
                <a:effectLst>
                  <a:outerShdw blurRad="38100" dist="38100" dir="2700000" algn="tl">
                    <a:srgbClr val="C0C0C0"/>
                  </a:outerShdw>
                </a:effectLst>
              </a:rPr>
              <a:t>）过程输入和输出配套较好 </a:t>
            </a:r>
          </a:p>
        </p:txBody>
      </p:sp>
      <p:sp>
        <p:nvSpPr>
          <p:cNvPr id="34854" name="Rectangle 38"/>
          <p:cNvSpPr>
            <a:spLocks noChangeArrowheads="1"/>
          </p:cNvSpPr>
          <p:nvPr/>
        </p:nvSpPr>
        <p:spPr bwMode="auto">
          <a:xfrm>
            <a:off x="900113" y="4076700"/>
            <a:ext cx="4651375"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5</a:t>
            </a:r>
            <a:r>
              <a:rPr kumimoji="0" lang="zh-CN" altLang="en-US" sz="2400">
                <a:effectLst>
                  <a:outerShdw blurRad="38100" dist="38100" dir="2700000" algn="tl">
                    <a:srgbClr val="C0C0C0"/>
                  </a:outerShdw>
                </a:effectLst>
              </a:rPr>
              <a:t>）系统扩充性好 </a:t>
            </a:r>
          </a:p>
        </p:txBody>
      </p:sp>
      <p:sp>
        <p:nvSpPr>
          <p:cNvPr id="34855" name="Rectangle 39"/>
          <p:cNvSpPr>
            <a:spLocks noChangeArrowheads="1"/>
          </p:cNvSpPr>
          <p:nvPr/>
        </p:nvSpPr>
        <p:spPr bwMode="auto">
          <a:xfrm>
            <a:off x="900113" y="4581525"/>
            <a:ext cx="4084637"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6</a:t>
            </a:r>
            <a:r>
              <a:rPr kumimoji="0" lang="zh-CN" altLang="en-US" sz="2400">
                <a:effectLst>
                  <a:outerShdw blurRad="38100" dist="38100" dir="2700000" algn="tl">
                    <a:srgbClr val="C0C0C0"/>
                  </a:outerShdw>
                </a:effectLst>
              </a:rPr>
              <a:t>）系统开放性 </a:t>
            </a:r>
          </a:p>
        </p:txBody>
      </p:sp>
      <p:sp>
        <p:nvSpPr>
          <p:cNvPr id="34856" name="Rectangle 40"/>
          <p:cNvSpPr>
            <a:spLocks noChangeArrowheads="1"/>
          </p:cNvSpPr>
          <p:nvPr/>
        </p:nvSpPr>
        <p:spPr bwMode="auto">
          <a:xfrm>
            <a:off x="900113" y="5084763"/>
            <a:ext cx="4670425" cy="457200"/>
          </a:xfrm>
          <a:prstGeom prst="rect">
            <a:avLst/>
          </a:prstGeom>
          <a:noFill/>
          <a:ln w="9525" algn="ctr">
            <a:noFill/>
            <a:miter lim="800000"/>
            <a:headEnd/>
            <a:tailEnd/>
          </a:ln>
          <a:effectLst/>
        </p:spPr>
        <p:txBody>
          <a:bodyPr anchor="ctr">
            <a:spAutoFit/>
          </a:bodyPr>
          <a:lstStyle/>
          <a:p>
            <a:pPr>
              <a:defRPr/>
            </a:pP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7</a:t>
            </a:r>
            <a:r>
              <a:rPr kumimoji="0" lang="zh-CN" altLang="en-US" sz="2400">
                <a:effectLst>
                  <a:outerShdw blurRad="38100" dist="38100" dir="2700000" algn="tl">
                    <a:srgbClr val="C0C0C0"/>
                  </a:outerShdw>
                </a:effectLst>
              </a:rPr>
              <a:t>）控制软件包功能强 </a:t>
            </a:r>
          </a:p>
        </p:txBody>
      </p:sp>
    </p:spTree>
  </p:cSld>
  <p:clrMapOvr>
    <a:masterClrMapping/>
  </p:clrMapOvr>
  <p:transition>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ChangeArrowheads="1"/>
          </p:cNvSpPr>
          <p:nvPr/>
        </p:nvSpPr>
        <p:spPr bwMode="auto">
          <a:xfrm>
            <a:off x="611188" y="188913"/>
            <a:ext cx="8001000" cy="747712"/>
          </a:xfrm>
          <a:prstGeom prst="rect">
            <a:avLst/>
          </a:prstGeom>
          <a:noFill/>
          <a:ln w="9525">
            <a:noFill/>
            <a:miter lim="800000"/>
            <a:headEnd/>
            <a:tailEnd/>
          </a:ln>
          <a:effectLst/>
        </p:spPr>
        <p:txBody>
          <a:bodyPr anchor="b"/>
          <a:lstStyle/>
          <a:p>
            <a:pPr>
              <a:defRPr/>
            </a:pPr>
            <a:r>
              <a:rPr kumimoji="0" lang="en-US" altLang="zh-CN" sz="2800">
                <a:solidFill>
                  <a:srgbClr val="0000FF"/>
                </a:solidFill>
                <a:effectLst>
                  <a:outerShdw blurRad="38100" dist="38100" dir="2700000" algn="tl">
                    <a:srgbClr val="C0C0C0"/>
                  </a:outerShdw>
                </a:effectLst>
              </a:rPr>
              <a:t>1.2.3</a:t>
            </a:r>
            <a:r>
              <a:rPr kumimoji="0" lang="en-US" altLang="zh-CN" sz="2800">
                <a:solidFill>
                  <a:srgbClr val="0000FF"/>
                </a:solidFill>
                <a:effectLst>
                  <a:outerShdw blurRad="38100" dist="38100" dir="2700000" algn="tl">
                    <a:srgbClr val="C0C0C0"/>
                  </a:outerShdw>
                </a:effectLst>
                <a:latin typeface="宋体" pitchFamily="2" charset="-122"/>
              </a:rPr>
              <a:t> </a:t>
            </a:r>
            <a:r>
              <a:rPr kumimoji="0" lang="zh-CN" altLang="en-US" sz="2800">
                <a:solidFill>
                  <a:srgbClr val="0000FF"/>
                </a:solidFill>
                <a:effectLst>
                  <a:outerShdw blurRad="38100" dist="38100" dir="2700000" algn="tl">
                    <a:srgbClr val="C0C0C0"/>
                  </a:outerShdw>
                </a:effectLst>
                <a:latin typeface="宋体" pitchFamily="2" charset="-122"/>
              </a:rPr>
              <a:t>计算机控制系统的性能指标</a:t>
            </a:r>
          </a:p>
        </p:txBody>
      </p:sp>
      <p:sp>
        <p:nvSpPr>
          <p:cNvPr id="35866" name="Rectangle 26"/>
          <p:cNvSpPr>
            <a:spLocks noChangeArrowheads="1"/>
          </p:cNvSpPr>
          <p:nvPr/>
        </p:nvSpPr>
        <p:spPr bwMode="auto">
          <a:xfrm>
            <a:off x="0" y="3262313"/>
            <a:ext cx="9144000" cy="0"/>
          </a:xfrm>
          <a:prstGeom prst="rect">
            <a:avLst/>
          </a:prstGeom>
          <a:noFill/>
          <a:ln w="9525">
            <a:noFill/>
            <a:miter lim="800000"/>
            <a:headEnd/>
            <a:tailEnd/>
          </a:ln>
          <a:effectLst/>
        </p:spPr>
        <p:txBody>
          <a:bodyPr wrap="none" anchor="ctr">
            <a:spAutoFit/>
          </a:bodyPr>
          <a:lstStyle/>
          <a:p>
            <a:pPr algn="ctr">
              <a:defRPr/>
            </a:pPr>
            <a:endParaRPr lang="zh-CN" altLang="zh-CN">
              <a:effectLst>
                <a:outerShdw blurRad="38100" dist="38100" dir="2700000" algn="tl">
                  <a:srgbClr val="C0C0C0"/>
                </a:outerShdw>
              </a:effectLst>
            </a:endParaRPr>
          </a:p>
        </p:txBody>
      </p:sp>
      <p:sp>
        <p:nvSpPr>
          <p:cNvPr id="9" name="Rectangle 21">
            <a:extLst>
              <a:ext uri="{FF2B5EF4-FFF2-40B4-BE49-F238E27FC236}">
                <a16:creationId xmlns:a16="http://schemas.microsoft.com/office/drawing/2014/main" id="{74236332-D044-497B-A0F3-AAAD6E43CA57}"/>
              </a:ext>
            </a:extLst>
          </p:cNvPr>
          <p:cNvSpPr>
            <a:spLocks noChangeArrowheads="1"/>
          </p:cNvSpPr>
          <p:nvPr/>
        </p:nvSpPr>
        <p:spPr bwMode="auto">
          <a:xfrm>
            <a:off x="193797" y="1103715"/>
            <a:ext cx="662463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buFont typeface="Wingdings" panose="05000000000000000000" pitchFamily="2" charset="2"/>
              <a:buChar char="Ø"/>
            </a:pPr>
            <a:r>
              <a:rPr kumimoji="0" lang="zh-CN" altLang="en-US" sz="2800" dirty="0">
                <a:solidFill>
                  <a:schemeClr val="accent2"/>
                </a:solidFill>
                <a:effectLst>
                  <a:outerShdw blurRad="38100" dist="38100" dir="2700000" algn="tl">
                    <a:srgbClr val="C0C0C0"/>
                  </a:outerShdw>
                </a:effectLst>
              </a:rPr>
              <a:t>稳定性</a:t>
            </a:r>
            <a:endParaRPr kumimoji="0" lang="zh-CN" altLang="en-US" sz="2800" dirty="0">
              <a:effectLst>
                <a:outerShdw blurRad="38100" dist="38100" dir="2700000" algn="tl">
                  <a:srgbClr val="C0C0C0"/>
                </a:outerShdw>
              </a:effectLst>
            </a:endParaRPr>
          </a:p>
        </p:txBody>
      </p:sp>
      <p:sp>
        <p:nvSpPr>
          <p:cNvPr id="10" name="Text Box 28">
            <a:extLst>
              <a:ext uri="{FF2B5EF4-FFF2-40B4-BE49-F238E27FC236}">
                <a16:creationId xmlns:a16="http://schemas.microsoft.com/office/drawing/2014/main" id="{8F9D9815-6273-4EB0-A6E4-D68D44E6C322}"/>
              </a:ext>
            </a:extLst>
          </p:cNvPr>
          <p:cNvSpPr txBox="1">
            <a:spLocks noChangeArrowheads="1"/>
          </p:cNvSpPr>
          <p:nvPr/>
        </p:nvSpPr>
        <p:spPr bwMode="auto">
          <a:xfrm>
            <a:off x="638175" y="1618927"/>
            <a:ext cx="8010525" cy="306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pPr>
            <a:r>
              <a:rPr lang="zh-CN" altLang="en-US" dirty="0">
                <a:solidFill>
                  <a:srgbClr val="0033CC"/>
                </a:solidFill>
                <a:effectLst>
                  <a:outerShdw blurRad="38100" dist="38100" dir="2700000" algn="tl">
                    <a:srgbClr val="C0C0C0"/>
                  </a:outerShdw>
                </a:effectLst>
              </a:rPr>
              <a:t>稳定性是指当扰动作用消失后，系统恢复原平衡状态的能力</a:t>
            </a:r>
            <a:r>
              <a:rPr lang="zh-CN" altLang="en-US" dirty="0">
                <a:effectLst>
                  <a:outerShdw blurRad="38100" dist="38100" dir="2700000" algn="tl">
                    <a:srgbClr val="C0C0C0"/>
                  </a:outerShdw>
                </a:effectLst>
              </a:rPr>
              <a:t>。</a:t>
            </a:r>
            <a:r>
              <a:rPr lang="zh-CN" altLang="en-US" dirty="0">
                <a:solidFill>
                  <a:srgbClr val="FF0000"/>
                </a:solidFill>
                <a:effectLst>
                  <a:outerShdw blurRad="38100" dist="38100" dir="2700000" algn="tl">
                    <a:srgbClr val="C0C0C0"/>
                  </a:outerShdw>
                </a:effectLst>
              </a:rPr>
              <a:t>稳定性是控制系统最重要的性能指标</a:t>
            </a:r>
            <a:r>
              <a:rPr lang="zh-CN" altLang="en-US" dirty="0">
                <a:effectLst>
                  <a:outerShdw blurRad="38100" dist="38100" dir="2700000" algn="tl">
                    <a:srgbClr val="C0C0C0"/>
                  </a:outerShdw>
                </a:effectLst>
              </a:rPr>
              <a:t>。</a:t>
            </a:r>
          </a:p>
          <a:p>
            <a:pPr algn="just">
              <a:lnSpc>
                <a:spcPct val="130000"/>
              </a:lnSpc>
            </a:pPr>
            <a:r>
              <a:rPr lang="zh-CN" altLang="en-US" dirty="0">
                <a:solidFill>
                  <a:srgbClr val="0033CC"/>
                </a:solidFill>
                <a:effectLst>
                  <a:outerShdw blurRad="38100" dist="38100" dir="2700000" algn="tl">
                    <a:srgbClr val="C0C0C0"/>
                  </a:outerShdw>
                </a:effectLst>
              </a:rPr>
              <a:t>闭环系统极点（特征根）的位置决定了系统的稳定性</a:t>
            </a:r>
            <a:r>
              <a:rPr lang="zh-CN" altLang="en-US" dirty="0">
                <a:effectLst>
                  <a:outerShdw blurRad="38100" dist="38100" dir="2700000" algn="tl">
                    <a:srgbClr val="C0C0C0"/>
                  </a:outerShdw>
                </a:effectLst>
              </a:rPr>
              <a:t>：连续系统稳定的充分必要条件是闭环系统的极点位于</a:t>
            </a:r>
            <a:r>
              <a:rPr lang="en-US" altLang="zh-CN" i="1" dirty="0">
                <a:effectLst>
                  <a:outerShdw blurRad="38100" dist="38100" dir="2700000" algn="tl">
                    <a:srgbClr val="C0C0C0"/>
                  </a:outerShdw>
                </a:effectLst>
              </a:rPr>
              <a:t>s</a:t>
            </a:r>
            <a:r>
              <a:rPr lang="zh-CN" altLang="en-US" dirty="0">
                <a:effectLst>
                  <a:outerShdw blurRad="38100" dist="38100" dir="2700000" algn="tl">
                    <a:srgbClr val="C0C0C0"/>
                  </a:outerShdw>
                </a:effectLst>
              </a:rPr>
              <a:t>平面的左半平面；离散系统稳定的充分必要条件是闭环系统的极点位于</a:t>
            </a:r>
            <a:r>
              <a:rPr lang="en-US" altLang="zh-CN" i="1" dirty="0">
                <a:effectLst>
                  <a:outerShdw blurRad="38100" dist="38100" dir="2700000" algn="tl">
                    <a:srgbClr val="C0C0C0"/>
                  </a:outerShdw>
                </a:effectLst>
              </a:rPr>
              <a:t>z</a:t>
            </a:r>
            <a:r>
              <a:rPr lang="zh-CN" altLang="en-US" dirty="0">
                <a:effectLst>
                  <a:outerShdw blurRad="38100" dist="38100" dir="2700000" algn="tl">
                    <a:srgbClr val="C0C0C0"/>
                  </a:outerShdw>
                </a:effectLst>
              </a:rPr>
              <a:t>平面的单位圆内。</a:t>
            </a:r>
          </a:p>
        </p:txBody>
      </p:sp>
      <p:grpSp>
        <p:nvGrpSpPr>
          <p:cNvPr id="11" name="Group 36">
            <a:extLst>
              <a:ext uri="{FF2B5EF4-FFF2-40B4-BE49-F238E27FC236}">
                <a16:creationId xmlns:a16="http://schemas.microsoft.com/office/drawing/2014/main" id="{988062BE-F856-4410-8978-1CF72C324551}"/>
              </a:ext>
            </a:extLst>
          </p:cNvPr>
          <p:cNvGrpSpPr>
            <a:grpSpLocks/>
          </p:cNvGrpSpPr>
          <p:nvPr/>
        </p:nvGrpSpPr>
        <p:grpSpPr bwMode="auto">
          <a:xfrm>
            <a:off x="193797" y="3845396"/>
            <a:ext cx="8383466" cy="2097087"/>
            <a:chOff x="0" y="2909"/>
            <a:chExt cx="5403" cy="1321"/>
          </a:xfrm>
        </p:grpSpPr>
        <p:sp>
          <p:nvSpPr>
            <p:cNvPr id="12" name="Rectangle 22">
              <a:extLst>
                <a:ext uri="{FF2B5EF4-FFF2-40B4-BE49-F238E27FC236}">
                  <a16:creationId xmlns:a16="http://schemas.microsoft.com/office/drawing/2014/main" id="{B41FD41D-8287-49EB-90D0-DCF5B3CA3442}"/>
                </a:ext>
              </a:extLst>
            </p:cNvPr>
            <p:cNvSpPr>
              <a:spLocks noChangeArrowheads="1"/>
            </p:cNvSpPr>
            <p:nvPr/>
          </p:nvSpPr>
          <p:spPr bwMode="auto">
            <a:xfrm>
              <a:off x="0" y="2909"/>
              <a:ext cx="3311"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457200" indent="-457200">
                <a:buFont typeface="Wingdings" panose="05000000000000000000" pitchFamily="2" charset="2"/>
                <a:buChar char="Ø"/>
              </a:pPr>
              <a:r>
                <a:rPr kumimoji="0" lang="zh-CN" altLang="en-US" sz="2800" dirty="0">
                  <a:solidFill>
                    <a:schemeClr val="accent2"/>
                  </a:solidFill>
                  <a:effectLst>
                    <a:outerShdw blurRad="38100" dist="38100" dir="2700000" algn="tl">
                      <a:srgbClr val="C0C0C0"/>
                    </a:outerShdw>
                  </a:effectLst>
                </a:rPr>
                <a:t>稳态指标</a:t>
              </a:r>
            </a:p>
          </p:txBody>
        </p:sp>
        <p:sp>
          <p:nvSpPr>
            <p:cNvPr id="13" name="Text Box 29">
              <a:extLst>
                <a:ext uri="{FF2B5EF4-FFF2-40B4-BE49-F238E27FC236}">
                  <a16:creationId xmlns:a16="http://schemas.microsoft.com/office/drawing/2014/main" id="{0D70A110-5996-4C60-8438-5E3A11A6281F}"/>
                </a:ext>
              </a:extLst>
            </p:cNvPr>
            <p:cNvSpPr txBox="1">
              <a:spLocks noChangeArrowheads="1"/>
            </p:cNvSpPr>
            <p:nvPr/>
          </p:nvSpPr>
          <p:spPr bwMode="auto">
            <a:xfrm>
              <a:off x="385" y="3294"/>
              <a:ext cx="5018"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zh-CN" altLang="en-US" dirty="0">
                  <a:effectLst>
                    <a:outerShdw blurRad="38100" dist="38100" dir="2700000" algn="tl">
                      <a:srgbClr val="C0C0C0"/>
                    </a:outerShdw>
                  </a:effectLst>
                </a:rPr>
                <a:t>稳态指标是衡量控制系统控制精度的指标，用稳态误差来表示：</a:t>
              </a:r>
            </a:p>
          </p:txBody>
        </p:sp>
        <p:graphicFrame>
          <p:nvGraphicFramePr>
            <p:cNvPr id="14" name="Object 30">
              <a:extLst>
                <a:ext uri="{FF2B5EF4-FFF2-40B4-BE49-F238E27FC236}">
                  <a16:creationId xmlns:a16="http://schemas.microsoft.com/office/drawing/2014/main" id="{5C087DA4-2EE3-4B78-9C1C-1654C1F32BF4}"/>
                </a:ext>
              </a:extLst>
            </p:cNvPr>
            <p:cNvGraphicFramePr>
              <a:graphicFrameLocks noChangeAspect="1"/>
            </p:cNvGraphicFramePr>
            <p:nvPr/>
          </p:nvGraphicFramePr>
          <p:xfrm>
            <a:off x="1746" y="3579"/>
            <a:ext cx="1542" cy="284"/>
          </p:xfrm>
          <a:graphic>
            <a:graphicData uri="http://schemas.openxmlformats.org/presentationml/2006/ole">
              <mc:AlternateContent xmlns:mc="http://schemas.openxmlformats.org/markup-compatibility/2006">
                <mc:Choice xmlns:v="urn:schemas-microsoft-com:vml" Requires="v">
                  <p:oleObj spid="_x0000_s12316" name="Equation" r:id="rId4" imgW="1587240" imgH="291960" progId="Equation.DSMT4">
                    <p:embed/>
                  </p:oleObj>
                </mc:Choice>
                <mc:Fallback>
                  <p:oleObj name="Equation" r:id="rId4" imgW="1587240" imgH="291960" progId="Equation.DSMT4">
                    <p:embed/>
                    <p:pic>
                      <p:nvPicPr>
                        <p:cNvPr id="35870" name="Object 30">
                          <a:extLst>
                            <a:ext uri="{FF2B5EF4-FFF2-40B4-BE49-F238E27FC236}">
                              <a16:creationId xmlns:a16="http://schemas.microsoft.com/office/drawing/2014/main" id="{B8E53F9F-AFFB-458B-82E9-636E1187A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6" y="3579"/>
                          <a:ext cx="1542" cy="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 name="Line 32">
              <a:extLst>
                <a:ext uri="{FF2B5EF4-FFF2-40B4-BE49-F238E27FC236}">
                  <a16:creationId xmlns:a16="http://schemas.microsoft.com/office/drawing/2014/main" id="{1F9C44BD-3928-4CE1-929D-954E43AC53BE}"/>
                </a:ext>
              </a:extLst>
            </p:cNvPr>
            <p:cNvSpPr>
              <a:spLocks noChangeShapeType="1"/>
            </p:cNvSpPr>
            <p:nvPr/>
          </p:nvSpPr>
          <p:spPr bwMode="auto">
            <a:xfrm flipV="1">
              <a:off x="3016" y="3851"/>
              <a:ext cx="0" cy="136"/>
            </a:xfrm>
            <a:prstGeom prst="line">
              <a:avLst/>
            </a:prstGeom>
            <a:noFill/>
            <a:ln w="1905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33">
              <a:extLst>
                <a:ext uri="{FF2B5EF4-FFF2-40B4-BE49-F238E27FC236}">
                  <a16:creationId xmlns:a16="http://schemas.microsoft.com/office/drawing/2014/main" id="{8760FF27-F742-4EB0-BD95-3B2350E7B00A}"/>
                </a:ext>
              </a:extLst>
            </p:cNvPr>
            <p:cNvSpPr txBox="1">
              <a:spLocks noChangeArrowheads="1"/>
            </p:cNvSpPr>
            <p:nvPr/>
          </p:nvSpPr>
          <p:spPr bwMode="auto">
            <a:xfrm>
              <a:off x="2925" y="394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FF0000"/>
                  </a:solidFill>
                  <a:effectLst>
                    <a:outerShdw blurRad="38100" dist="38100" dir="2700000" algn="tl">
                      <a:srgbClr val="C0C0C0"/>
                    </a:outerShdw>
                  </a:effectLst>
                </a:rPr>
                <a:t>稳态值</a:t>
              </a:r>
            </a:p>
          </p:txBody>
        </p:sp>
        <p:sp>
          <p:nvSpPr>
            <p:cNvPr id="17" name="Text Box 34">
              <a:extLst>
                <a:ext uri="{FF2B5EF4-FFF2-40B4-BE49-F238E27FC236}">
                  <a16:creationId xmlns:a16="http://schemas.microsoft.com/office/drawing/2014/main" id="{D1D802ED-B9D8-42C2-AD87-590966AFCDF8}"/>
                </a:ext>
              </a:extLst>
            </p:cNvPr>
            <p:cNvSpPr txBox="1">
              <a:spLocks noChangeArrowheads="1"/>
            </p:cNvSpPr>
            <p:nvPr/>
          </p:nvSpPr>
          <p:spPr bwMode="auto">
            <a:xfrm>
              <a:off x="1973" y="3942"/>
              <a:ext cx="817"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solidFill>
                    <a:srgbClr val="0033CC"/>
                  </a:solidFill>
                  <a:effectLst>
                    <a:outerShdw blurRad="38100" dist="38100" dir="2700000" algn="tl">
                      <a:srgbClr val="C0C0C0"/>
                    </a:outerShdw>
                  </a:effectLst>
                </a:rPr>
                <a:t>给定值</a:t>
              </a:r>
            </a:p>
          </p:txBody>
        </p:sp>
        <p:sp>
          <p:nvSpPr>
            <p:cNvPr id="18" name="Line 35">
              <a:extLst>
                <a:ext uri="{FF2B5EF4-FFF2-40B4-BE49-F238E27FC236}">
                  <a16:creationId xmlns:a16="http://schemas.microsoft.com/office/drawing/2014/main" id="{EC440271-E8DC-4E72-AAF5-57A4E24F3599}"/>
                </a:ext>
              </a:extLst>
            </p:cNvPr>
            <p:cNvSpPr>
              <a:spLocks noChangeShapeType="1"/>
            </p:cNvSpPr>
            <p:nvPr/>
          </p:nvSpPr>
          <p:spPr bwMode="auto">
            <a:xfrm flipV="1">
              <a:off x="2517" y="3851"/>
              <a:ext cx="0" cy="136"/>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9" name="Text Box 37">
            <a:extLst>
              <a:ext uri="{FF2B5EF4-FFF2-40B4-BE49-F238E27FC236}">
                <a16:creationId xmlns:a16="http://schemas.microsoft.com/office/drawing/2014/main" id="{53CCFB91-62CD-42C9-A4DF-2E0ED47226A4}"/>
              </a:ext>
            </a:extLst>
          </p:cNvPr>
          <p:cNvSpPr txBox="1">
            <a:spLocks noChangeArrowheads="1"/>
          </p:cNvSpPr>
          <p:nvPr/>
        </p:nvSpPr>
        <p:spPr bwMode="auto">
          <a:xfrm>
            <a:off x="6145213" y="4893940"/>
            <a:ext cx="13525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ffectLst>
                  <a:outerShdw blurRad="38100" dist="38100" dir="2700000" algn="tl">
                    <a:srgbClr val="C0C0C0"/>
                  </a:outerShdw>
                </a:effectLst>
              </a:rPr>
              <a:t>（</a:t>
            </a:r>
            <a:r>
              <a:rPr lang="en-US" altLang="zh-CN" sz="2000">
                <a:effectLst>
                  <a:outerShdw blurRad="38100" dist="38100" dir="2700000" algn="tl">
                    <a:srgbClr val="C0C0C0"/>
                  </a:outerShdw>
                </a:effectLst>
              </a:rPr>
              <a:t>1</a:t>
            </a:r>
            <a:r>
              <a:rPr lang="zh-CN" altLang="en-US" sz="2000">
                <a:effectLst>
                  <a:outerShdw blurRad="38100" dist="38100" dir="2700000" algn="tl">
                    <a:srgbClr val="C0C0C0"/>
                  </a:outerShdw>
                </a:effectLst>
              </a:rPr>
              <a:t>）</a:t>
            </a:r>
          </a:p>
        </p:txBody>
      </p:sp>
    </p:spTree>
    <p:extLst>
      <p:ext uri="{BB962C8B-B14F-4D97-AF65-F5344CB8AC3E}">
        <p14:creationId xmlns:p14="http://schemas.microsoft.com/office/powerpoint/2010/main" val="1270896947"/>
      </p:ext>
    </p:extLst>
  </p:cSld>
  <p:clrMapOvr>
    <a:masterClrMapping/>
  </p:clrMapOvr>
  <p:transition>
    <p:cover dir="l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Rectangle 20"/>
          <p:cNvSpPr>
            <a:spLocks noChangeArrowheads="1"/>
          </p:cNvSpPr>
          <p:nvPr/>
        </p:nvSpPr>
        <p:spPr bwMode="auto">
          <a:xfrm>
            <a:off x="611188" y="188913"/>
            <a:ext cx="8001000" cy="747712"/>
          </a:xfrm>
          <a:prstGeom prst="rect">
            <a:avLst/>
          </a:prstGeom>
          <a:noFill/>
          <a:ln w="9525">
            <a:noFill/>
            <a:miter lim="800000"/>
            <a:headEnd/>
            <a:tailEnd/>
          </a:ln>
          <a:effectLst/>
        </p:spPr>
        <p:txBody>
          <a:bodyPr anchor="b"/>
          <a:lstStyle/>
          <a:p>
            <a:pPr>
              <a:defRPr/>
            </a:pPr>
            <a:r>
              <a:rPr kumimoji="0" lang="en-US" altLang="zh-CN" sz="2800" dirty="0">
                <a:solidFill>
                  <a:srgbClr val="0000FF"/>
                </a:solidFill>
                <a:effectLst>
                  <a:outerShdw blurRad="38100" dist="38100" dir="2700000" algn="tl">
                    <a:srgbClr val="C0C0C0"/>
                  </a:outerShdw>
                </a:effectLst>
              </a:rPr>
              <a:t>1.2.3</a:t>
            </a:r>
            <a:r>
              <a:rPr kumimoji="0" lang="en-US" altLang="zh-CN" sz="2800" dirty="0">
                <a:solidFill>
                  <a:srgbClr val="0000FF"/>
                </a:solidFill>
                <a:effectLst>
                  <a:outerShdw blurRad="38100" dist="38100" dir="2700000" algn="tl">
                    <a:srgbClr val="C0C0C0"/>
                  </a:outerShdw>
                </a:effectLst>
                <a:latin typeface="宋体" pitchFamily="2" charset="-122"/>
              </a:rPr>
              <a:t> </a:t>
            </a:r>
            <a:r>
              <a:rPr kumimoji="0" lang="zh-CN" altLang="en-US" sz="2800" dirty="0">
                <a:solidFill>
                  <a:srgbClr val="0000FF"/>
                </a:solidFill>
                <a:effectLst>
                  <a:outerShdw blurRad="38100" dist="38100" dir="2700000" algn="tl">
                    <a:srgbClr val="C0C0C0"/>
                  </a:outerShdw>
                </a:effectLst>
                <a:latin typeface="宋体" pitchFamily="2" charset="-122"/>
              </a:rPr>
              <a:t>计算机控制系统的性能指标</a:t>
            </a:r>
          </a:p>
        </p:txBody>
      </p:sp>
      <p:sp>
        <p:nvSpPr>
          <p:cNvPr id="9" name="Rectangle 5">
            <a:extLst>
              <a:ext uri="{FF2B5EF4-FFF2-40B4-BE49-F238E27FC236}">
                <a16:creationId xmlns:a16="http://schemas.microsoft.com/office/drawing/2014/main" id="{CCFA8859-6E3D-4143-BEBF-212C0F38549B}"/>
              </a:ext>
            </a:extLst>
          </p:cNvPr>
          <p:cNvSpPr>
            <a:spLocks noChangeArrowheads="1"/>
          </p:cNvSpPr>
          <p:nvPr/>
        </p:nvSpPr>
        <p:spPr bwMode="auto">
          <a:xfrm>
            <a:off x="206375" y="1132110"/>
            <a:ext cx="40957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342900" indent="-342900">
              <a:buFont typeface="Wingdings" panose="05000000000000000000" pitchFamily="2" charset="2"/>
              <a:buChar char="Ø"/>
            </a:pPr>
            <a:r>
              <a:rPr kumimoji="0" lang="zh-CN" altLang="en-US" sz="2800" dirty="0">
                <a:solidFill>
                  <a:schemeClr val="accent2"/>
                </a:solidFill>
                <a:effectLst>
                  <a:outerShdw blurRad="38100" dist="38100" dir="2700000" algn="tl">
                    <a:srgbClr val="C0C0C0"/>
                  </a:outerShdw>
                </a:effectLst>
              </a:rPr>
              <a:t> 动态指标</a:t>
            </a:r>
          </a:p>
        </p:txBody>
      </p:sp>
      <p:sp>
        <p:nvSpPr>
          <p:cNvPr id="10" name="Text Box 10">
            <a:extLst>
              <a:ext uri="{FF2B5EF4-FFF2-40B4-BE49-F238E27FC236}">
                <a16:creationId xmlns:a16="http://schemas.microsoft.com/office/drawing/2014/main" id="{968F9D14-5914-447E-B61F-A87CF37C4502}"/>
              </a:ext>
            </a:extLst>
          </p:cNvPr>
          <p:cNvSpPr txBox="1">
            <a:spLocks noChangeArrowheads="1"/>
          </p:cNvSpPr>
          <p:nvPr/>
        </p:nvSpPr>
        <p:spPr bwMode="auto">
          <a:xfrm>
            <a:off x="657225" y="1597818"/>
            <a:ext cx="7947025" cy="157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30000"/>
              </a:lnSpc>
              <a:spcBef>
                <a:spcPct val="50000"/>
              </a:spcBef>
            </a:pPr>
            <a:r>
              <a:rPr lang="zh-CN" altLang="en-US" dirty="0">
                <a:effectLst>
                  <a:outerShdw blurRad="38100" dist="38100" dir="2700000" algn="tl">
                    <a:srgbClr val="C0C0C0"/>
                  </a:outerShdw>
                </a:effectLst>
              </a:rPr>
              <a:t>动态指标能够比较直观地反映控制系统的过渡过程特性。动态指标包括：超调量      、调节时间</a:t>
            </a:r>
            <a:r>
              <a:rPr lang="en-US" altLang="zh-CN" i="1" dirty="0" err="1">
                <a:effectLst>
                  <a:outerShdw blurRad="38100" dist="38100" dir="2700000" algn="tl">
                    <a:srgbClr val="C0C0C0"/>
                  </a:outerShdw>
                </a:effectLst>
              </a:rPr>
              <a:t>t</a:t>
            </a:r>
            <a:r>
              <a:rPr lang="en-US" altLang="zh-CN" i="1" baseline="-25000" dirty="0" err="1">
                <a:effectLst>
                  <a:outerShdw blurRad="38100" dist="38100" dir="2700000" algn="tl">
                    <a:srgbClr val="C0C0C0"/>
                  </a:outerShdw>
                </a:effectLst>
              </a:rPr>
              <a:t>s</a:t>
            </a:r>
            <a:r>
              <a:rPr lang="en-US" altLang="zh-CN" i="1" dirty="0">
                <a:effectLst>
                  <a:outerShdw blurRad="38100" dist="38100" dir="2700000" algn="tl">
                    <a:srgbClr val="C0C0C0"/>
                  </a:outerShdw>
                </a:effectLst>
              </a:rPr>
              <a:t> </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、峰值时间</a:t>
            </a:r>
            <a:r>
              <a:rPr lang="en-US" altLang="zh-CN" i="1" dirty="0" err="1">
                <a:effectLst>
                  <a:outerShdw blurRad="38100" dist="38100" dir="2700000" algn="tl">
                    <a:srgbClr val="C0C0C0"/>
                  </a:outerShdw>
                </a:effectLst>
              </a:rPr>
              <a:t>t</a:t>
            </a:r>
            <a:r>
              <a:rPr lang="en-US" altLang="zh-CN" i="1" baseline="-25000" dirty="0" err="1">
                <a:effectLst>
                  <a:outerShdw blurRad="38100" dist="38100" dir="2700000" algn="tl">
                    <a:srgbClr val="C0C0C0"/>
                  </a:outerShdw>
                </a:effectLst>
              </a:rPr>
              <a:t>p</a:t>
            </a:r>
            <a:r>
              <a:rPr lang="zh-CN" altLang="en-US" dirty="0">
                <a:effectLst>
                  <a:outerShdw blurRad="38100" dist="38100" dir="2700000" algn="tl">
                    <a:srgbClr val="C0C0C0"/>
                  </a:outerShdw>
                </a:effectLst>
              </a:rPr>
              <a:t>、震荡次数</a:t>
            </a:r>
            <a:r>
              <a:rPr lang="en-US" altLang="zh-CN" i="1" dirty="0">
                <a:effectLst>
                  <a:outerShdw blurRad="38100" dist="38100" dir="2700000" algn="tl">
                    <a:srgbClr val="C0C0C0"/>
                  </a:outerShdw>
                </a:effectLst>
              </a:rPr>
              <a:t>N</a:t>
            </a:r>
            <a:r>
              <a:rPr lang="en-US" altLang="zh-CN" dirty="0">
                <a:effectLst>
                  <a:outerShdw blurRad="38100" dist="38100" dir="2700000" algn="tl">
                    <a:srgbClr val="C0C0C0"/>
                  </a:outerShdw>
                </a:effectLst>
              </a:rPr>
              <a:t> </a:t>
            </a:r>
            <a:r>
              <a:rPr lang="zh-CN" altLang="en-US" dirty="0">
                <a:effectLst>
                  <a:outerShdw blurRad="38100" dist="38100" dir="2700000" algn="tl">
                    <a:srgbClr val="C0C0C0"/>
                  </a:outerShdw>
                </a:effectLst>
              </a:rPr>
              <a:t>，用得最多的是超调量       和调节时间</a:t>
            </a:r>
            <a:r>
              <a:rPr lang="en-US" altLang="zh-CN" i="1" dirty="0" err="1">
                <a:effectLst>
                  <a:outerShdw blurRad="38100" dist="38100" dir="2700000" algn="tl">
                    <a:srgbClr val="C0C0C0"/>
                  </a:outerShdw>
                </a:effectLst>
              </a:rPr>
              <a:t>t</a:t>
            </a:r>
            <a:r>
              <a:rPr lang="en-US" altLang="zh-CN" i="1" baseline="-25000" dirty="0" err="1">
                <a:effectLst>
                  <a:outerShdw blurRad="38100" dist="38100" dir="2700000" algn="tl">
                    <a:srgbClr val="C0C0C0"/>
                  </a:outerShdw>
                </a:effectLst>
              </a:rPr>
              <a:t>s</a:t>
            </a:r>
            <a:r>
              <a:rPr lang="zh-CN" altLang="en-US" i="1" baseline="-25000" dirty="0">
                <a:effectLst>
                  <a:outerShdw blurRad="38100" dist="38100" dir="2700000" algn="tl">
                    <a:srgbClr val="C0C0C0"/>
                  </a:outerShdw>
                </a:effectLst>
              </a:rPr>
              <a:t>。</a:t>
            </a:r>
            <a:endParaRPr lang="zh-CN" altLang="en-US" dirty="0">
              <a:effectLst>
                <a:outerShdw blurRad="38100" dist="38100" dir="2700000" algn="tl">
                  <a:srgbClr val="C0C0C0"/>
                </a:outerShdw>
              </a:effectLst>
            </a:endParaRPr>
          </a:p>
        </p:txBody>
      </p:sp>
      <p:grpSp>
        <p:nvGrpSpPr>
          <p:cNvPr id="11" name="Group 17">
            <a:extLst>
              <a:ext uri="{FF2B5EF4-FFF2-40B4-BE49-F238E27FC236}">
                <a16:creationId xmlns:a16="http://schemas.microsoft.com/office/drawing/2014/main" id="{3D478F48-5BDF-4208-940A-3DEAEA473620}"/>
              </a:ext>
            </a:extLst>
          </p:cNvPr>
          <p:cNvGrpSpPr>
            <a:grpSpLocks/>
          </p:cNvGrpSpPr>
          <p:nvPr/>
        </p:nvGrpSpPr>
        <p:grpSpPr bwMode="auto">
          <a:xfrm>
            <a:off x="206375" y="3189040"/>
            <a:ext cx="8397875" cy="3113088"/>
            <a:chOff x="134" y="2210"/>
            <a:chExt cx="5286" cy="1961"/>
          </a:xfrm>
        </p:grpSpPr>
        <p:sp>
          <p:nvSpPr>
            <p:cNvPr id="12" name="Rectangle 6">
              <a:extLst>
                <a:ext uri="{FF2B5EF4-FFF2-40B4-BE49-F238E27FC236}">
                  <a16:creationId xmlns:a16="http://schemas.microsoft.com/office/drawing/2014/main" id="{50FA4446-ADB5-4CF7-BD34-15AC882E728A}"/>
                </a:ext>
              </a:extLst>
            </p:cNvPr>
            <p:cNvSpPr>
              <a:spLocks noChangeArrowheads="1"/>
            </p:cNvSpPr>
            <p:nvPr/>
          </p:nvSpPr>
          <p:spPr bwMode="auto">
            <a:xfrm>
              <a:off x="134" y="2210"/>
              <a:ext cx="45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marL="342900" indent="-342900">
                <a:buFont typeface="Wingdings" panose="05000000000000000000" pitchFamily="2" charset="2"/>
                <a:buChar char="Ø"/>
              </a:pPr>
              <a:r>
                <a:rPr kumimoji="0" lang="zh-CN" altLang="en-US" sz="2800" dirty="0">
                  <a:solidFill>
                    <a:schemeClr val="accent2"/>
                  </a:solidFill>
                  <a:effectLst>
                    <a:outerShdw blurRad="38100" dist="38100" dir="2700000" algn="tl">
                      <a:srgbClr val="C0C0C0"/>
                    </a:outerShdw>
                  </a:effectLst>
                </a:rPr>
                <a:t> 综合指标</a:t>
              </a:r>
              <a:endParaRPr kumimoji="0" lang="zh-CN" altLang="en-US" sz="2800" dirty="0">
                <a:effectLst>
                  <a:outerShdw blurRad="38100" dist="38100" dir="2700000" algn="tl">
                    <a:srgbClr val="C0C0C0"/>
                  </a:outerShdw>
                </a:effectLst>
              </a:endParaRPr>
            </a:p>
          </p:txBody>
        </p:sp>
        <p:graphicFrame>
          <p:nvGraphicFramePr>
            <p:cNvPr id="13" name="Object 8">
              <a:extLst>
                <a:ext uri="{FF2B5EF4-FFF2-40B4-BE49-F238E27FC236}">
                  <a16:creationId xmlns:a16="http://schemas.microsoft.com/office/drawing/2014/main" id="{432DB150-B2C5-4F12-8044-5EE2A2105CE1}"/>
                </a:ext>
              </a:extLst>
            </p:cNvPr>
            <p:cNvGraphicFramePr>
              <a:graphicFrameLocks noChangeAspect="1"/>
            </p:cNvGraphicFramePr>
            <p:nvPr/>
          </p:nvGraphicFramePr>
          <p:xfrm>
            <a:off x="2018" y="3702"/>
            <a:ext cx="1179" cy="469"/>
          </p:xfrm>
          <a:graphic>
            <a:graphicData uri="http://schemas.openxmlformats.org/presentationml/2006/ole">
              <mc:AlternateContent xmlns:mc="http://schemas.openxmlformats.org/markup-compatibility/2006">
                <mc:Choice xmlns:v="urn:schemas-microsoft-com:vml" Requires="v">
                  <p:oleObj spid="_x0000_s13392" name="Equation" r:id="rId4" imgW="838200" imgH="330200" progId="Equation.DSMT4">
                    <p:embed/>
                  </p:oleObj>
                </mc:Choice>
                <mc:Fallback>
                  <p:oleObj name="Equation" r:id="rId4" imgW="838200" imgH="330200" progId="Equation.DSMT4">
                    <p:embed/>
                    <p:pic>
                      <p:nvPicPr>
                        <p:cNvPr id="311304" name="Object 8">
                          <a:extLst>
                            <a:ext uri="{FF2B5EF4-FFF2-40B4-BE49-F238E27FC236}">
                              <a16:creationId xmlns:a16="http://schemas.microsoft.com/office/drawing/2014/main" id="{E71FDC9A-656B-4C55-BDFF-48747B8DA6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 y="3702"/>
                          <a:ext cx="1179" cy="46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 name="Rectangle 15">
              <a:extLst>
                <a:ext uri="{FF2B5EF4-FFF2-40B4-BE49-F238E27FC236}">
                  <a16:creationId xmlns:a16="http://schemas.microsoft.com/office/drawing/2014/main" id="{DBC7CC1C-2E63-4B86-A67F-4A29861ACDD3}"/>
                </a:ext>
              </a:extLst>
            </p:cNvPr>
            <p:cNvSpPr>
              <a:spLocks noChangeArrowheads="1"/>
            </p:cNvSpPr>
            <p:nvPr/>
          </p:nvSpPr>
          <p:spPr bwMode="auto">
            <a:xfrm>
              <a:off x="442" y="2474"/>
              <a:ext cx="4978" cy="1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30000"/>
                </a:lnSpc>
              </a:pPr>
              <a:r>
                <a:rPr kumimoji="0" lang="zh-CN" altLang="en-US" dirty="0">
                  <a:effectLst>
                    <a:outerShdw blurRad="38100" dist="38100" dir="2700000" algn="tl">
                      <a:srgbClr val="C0C0C0"/>
                    </a:outerShdw>
                  </a:effectLst>
                </a:rPr>
                <a:t>最优控制设计时，既要考虑到能对系统的性能做出正确的评价，又要考虑到数学上容易处理或工程上便于实现</a:t>
              </a:r>
              <a:r>
                <a:rPr kumimoji="0" lang="en-US" altLang="zh-CN" dirty="0">
                  <a:effectLst>
                    <a:outerShdw blurRad="38100" dist="38100" dir="2700000" algn="tl">
                      <a:srgbClr val="C0C0C0"/>
                    </a:outerShdw>
                  </a:effectLst>
                </a:rPr>
                <a:t>,</a:t>
              </a:r>
              <a:r>
                <a:rPr kumimoji="0" lang="zh-CN" altLang="en-US" dirty="0">
                  <a:effectLst>
                    <a:outerShdw blurRad="38100" dist="38100" dir="2700000" algn="tl">
                      <a:srgbClr val="C0C0C0"/>
                    </a:outerShdw>
                  </a:effectLst>
                </a:rPr>
                <a:t>因此，经常使用综合性能指标来评价控制系统性能。</a:t>
              </a:r>
            </a:p>
            <a:p>
              <a:pPr algn="just">
                <a:lnSpc>
                  <a:spcPct val="130000"/>
                </a:lnSpc>
              </a:pPr>
              <a:r>
                <a:rPr kumimoji="0" lang="zh-CN" altLang="en-US" dirty="0">
                  <a:effectLst>
                    <a:outerShdw blurRad="38100" dist="38100" dir="2700000" algn="tl">
                      <a:srgbClr val="C0C0C0"/>
                    </a:outerShdw>
                  </a:effectLst>
                </a:rPr>
                <a:t>常用的综合性能指标为积分型综合指标：</a:t>
              </a:r>
            </a:p>
          </p:txBody>
        </p:sp>
      </p:grpSp>
      <p:sp>
        <p:nvSpPr>
          <p:cNvPr id="15" name="Text Box 18">
            <a:extLst>
              <a:ext uri="{FF2B5EF4-FFF2-40B4-BE49-F238E27FC236}">
                <a16:creationId xmlns:a16="http://schemas.microsoft.com/office/drawing/2014/main" id="{0A058A5E-5119-4974-A08C-D383A27472C1}"/>
              </a:ext>
            </a:extLst>
          </p:cNvPr>
          <p:cNvSpPr txBox="1">
            <a:spLocks noChangeArrowheads="1"/>
          </p:cNvSpPr>
          <p:nvPr/>
        </p:nvSpPr>
        <p:spPr bwMode="auto">
          <a:xfrm>
            <a:off x="5424488" y="5811589"/>
            <a:ext cx="1308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a:effectLst>
                  <a:outerShdw blurRad="38100" dist="38100" dir="2700000" algn="tl">
                    <a:srgbClr val="C0C0C0"/>
                  </a:outerShdw>
                </a:effectLst>
              </a:rPr>
              <a:t>（</a:t>
            </a:r>
            <a:r>
              <a:rPr lang="en-US" altLang="zh-CN" sz="2000">
                <a:effectLst>
                  <a:outerShdw blurRad="38100" dist="38100" dir="2700000" algn="tl">
                    <a:srgbClr val="C0C0C0"/>
                  </a:outerShdw>
                </a:effectLst>
              </a:rPr>
              <a:t>2</a:t>
            </a:r>
            <a:r>
              <a:rPr lang="zh-CN" altLang="en-US" sz="2000">
                <a:effectLst>
                  <a:outerShdw blurRad="38100" dist="38100" dir="2700000" algn="tl">
                    <a:srgbClr val="C0C0C0"/>
                  </a:outerShdw>
                </a:effectLst>
              </a:rPr>
              <a:t>）</a:t>
            </a:r>
          </a:p>
        </p:txBody>
      </p:sp>
      <p:graphicFrame>
        <p:nvGraphicFramePr>
          <p:cNvPr id="16" name="Object 19">
            <a:extLst>
              <a:ext uri="{FF2B5EF4-FFF2-40B4-BE49-F238E27FC236}">
                <a16:creationId xmlns:a16="http://schemas.microsoft.com/office/drawing/2014/main" id="{E023EB65-5BAD-4BC0-9B59-CDBBB659AC47}"/>
              </a:ext>
            </a:extLst>
          </p:cNvPr>
          <p:cNvGraphicFramePr>
            <a:graphicFrameLocks noChangeAspect="1"/>
          </p:cNvGraphicFramePr>
          <p:nvPr>
            <p:extLst>
              <p:ext uri="{D42A27DB-BD31-4B8C-83A1-F6EECF244321}">
                <p14:modId xmlns:p14="http://schemas.microsoft.com/office/powerpoint/2010/main" val="1243173984"/>
              </p:ext>
            </p:extLst>
          </p:nvPr>
        </p:nvGraphicFramePr>
        <p:xfrm>
          <a:off x="2003425" y="2087677"/>
          <a:ext cx="501650" cy="331788"/>
        </p:xfrm>
        <a:graphic>
          <a:graphicData uri="http://schemas.openxmlformats.org/presentationml/2006/ole">
            <mc:AlternateContent xmlns:mc="http://schemas.openxmlformats.org/markup-compatibility/2006">
              <mc:Choice xmlns:v="urn:schemas-microsoft-com:vml" Requires="v">
                <p:oleObj spid="_x0000_s13393" name="Equation" r:id="rId6" imgW="266400" imgH="177480" progId="Equation.DSMT4">
                  <p:embed/>
                </p:oleObj>
              </mc:Choice>
              <mc:Fallback>
                <p:oleObj name="Equation" r:id="rId6" imgW="266400" imgH="177480" progId="Equation.DSMT4">
                  <p:embed/>
                  <p:pic>
                    <p:nvPicPr>
                      <p:cNvPr id="311315" name="Object 19">
                        <a:extLst>
                          <a:ext uri="{FF2B5EF4-FFF2-40B4-BE49-F238E27FC236}">
                            <a16:creationId xmlns:a16="http://schemas.microsoft.com/office/drawing/2014/main" id="{FF476426-561D-4512-8206-1CBC15377C6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3425" y="2087677"/>
                        <a:ext cx="5016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7" name="Object 20">
            <a:extLst>
              <a:ext uri="{FF2B5EF4-FFF2-40B4-BE49-F238E27FC236}">
                <a16:creationId xmlns:a16="http://schemas.microsoft.com/office/drawing/2014/main" id="{A82D57E3-4A05-462B-AC19-381F2516A0D2}"/>
              </a:ext>
            </a:extLst>
          </p:cNvPr>
          <p:cNvGraphicFramePr>
            <a:graphicFrameLocks noChangeAspect="1"/>
          </p:cNvGraphicFramePr>
          <p:nvPr>
            <p:extLst>
              <p:ext uri="{D42A27DB-BD31-4B8C-83A1-F6EECF244321}">
                <p14:modId xmlns:p14="http://schemas.microsoft.com/office/powerpoint/2010/main" val="4002143712"/>
              </p:ext>
            </p:extLst>
          </p:nvPr>
        </p:nvGraphicFramePr>
        <p:xfrm>
          <a:off x="1745175" y="2495028"/>
          <a:ext cx="501650" cy="331788"/>
        </p:xfrm>
        <a:graphic>
          <a:graphicData uri="http://schemas.openxmlformats.org/presentationml/2006/ole">
            <mc:AlternateContent xmlns:mc="http://schemas.openxmlformats.org/markup-compatibility/2006">
              <mc:Choice xmlns:v="urn:schemas-microsoft-com:vml" Requires="v">
                <p:oleObj spid="_x0000_s13394" name="Equation" r:id="rId8" imgW="266400" imgH="177480" progId="Equation.DSMT4">
                  <p:embed/>
                </p:oleObj>
              </mc:Choice>
              <mc:Fallback>
                <p:oleObj name="Equation" r:id="rId8" imgW="266400" imgH="177480" progId="Equation.DSMT4">
                  <p:embed/>
                  <p:pic>
                    <p:nvPicPr>
                      <p:cNvPr id="311316" name="Object 20">
                        <a:extLst>
                          <a:ext uri="{FF2B5EF4-FFF2-40B4-BE49-F238E27FC236}">
                            <a16:creationId xmlns:a16="http://schemas.microsoft.com/office/drawing/2014/main" id="{690F4091-ACF6-4E95-9FDD-2C7E80BBA6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45175" y="2495028"/>
                        <a:ext cx="501650" cy="331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297029718"/>
      </p:ext>
    </p:extLst>
  </p:cSld>
  <p:clrMapOvr>
    <a:masterClrMapping/>
  </p:clrMapOvr>
  <p:transition>
    <p:cover dir="l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6E98B145-D04C-484D-AB3F-9660E65DB005}"/>
              </a:ext>
            </a:extLst>
          </p:cNvPr>
          <p:cNvSpPr/>
          <p:nvPr/>
        </p:nvSpPr>
        <p:spPr>
          <a:xfrm>
            <a:off x="1043608" y="1556792"/>
            <a:ext cx="7704856" cy="3519169"/>
          </a:xfrm>
          <a:prstGeom prst="rect">
            <a:avLst/>
          </a:prstGeom>
        </p:spPr>
        <p:txBody>
          <a:bodyPr wrap="square">
            <a:spAutoFit/>
          </a:bodyPr>
          <a:lstStyle/>
          <a:p>
            <a:r>
              <a:rPr lang="en-US" altLang="zh-CN" sz="3200" dirty="0"/>
              <a:t>       《</a:t>
            </a:r>
            <a:r>
              <a:rPr lang="zh-CN" altLang="en-US" sz="3200" dirty="0"/>
              <a:t>计算机控制系统</a:t>
            </a:r>
            <a:r>
              <a:rPr lang="en-US" altLang="zh-CN" sz="3200" dirty="0"/>
              <a:t>》</a:t>
            </a:r>
            <a:r>
              <a:rPr lang="zh-CN" altLang="en-US" sz="3200" dirty="0"/>
              <a:t>课程介绍</a:t>
            </a:r>
            <a:endParaRPr lang="en-US" altLang="zh-CN" sz="3200" dirty="0"/>
          </a:p>
          <a:p>
            <a:r>
              <a:rPr lang="zh-CN" altLang="en-US" sz="2800" dirty="0"/>
              <a:t> </a:t>
            </a:r>
            <a:endParaRPr lang="en-US" altLang="zh-CN" sz="2800" dirty="0"/>
          </a:p>
          <a:p>
            <a:pPr>
              <a:lnSpc>
                <a:spcPct val="150000"/>
              </a:lnSpc>
            </a:pPr>
            <a:r>
              <a:rPr lang="en-US" altLang="zh-CN" sz="2800" dirty="0"/>
              <a:t>     1</a:t>
            </a:r>
            <a:r>
              <a:rPr lang="zh-CN" altLang="en-US" sz="2800" dirty="0"/>
              <a:t>、课程性质</a:t>
            </a:r>
            <a:endParaRPr lang="en-US" altLang="zh-CN" sz="2800" dirty="0"/>
          </a:p>
          <a:p>
            <a:pPr>
              <a:lnSpc>
                <a:spcPct val="150000"/>
              </a:lnSpc>
            </a:pPr>
            <a:r>
              <a:rPr lang="en-US" altLang="zh-CN" sz="2800" dirty="0"/>
              <a:t>     2</a:t>
            </a:r>
            <a:r>
              <a:rPr lang="zh-CN" altLang="en-US" sz="2800" dirty="0"/>
              <a:t>、课程体系</a:t>
            </a:r>
            <a:endParaRPr lang="en-US" altLang="zh-CN" sz="2800" dirty="0"/>
          </a:p>
          <a:p>
            <a:pPr>
              <a:lnSpc>
                <a:spcPct val="150000"/>
              </a:lnSpc>
            </a:pPr>
            <a:r>
              <a:rPr lang="en-US" altLang="zh-CN" sz="2800" dirty="0"/>
              <a:t>     3</a:t>
            </a:r>
            <a:r>
              <a:rPr lang="zh-CN" altLang="en-US" sz="2800" dirty="0"/>
              <a:t>、教材与参考书</a:t>
            </a:r>
            <a:endParaRPr lang="en-US" altLang="zh-CN" sz="2800" dirty="0"/>
          </a:p>
          <a:p>
            <a:pPr>
              <a:lnSpc>
                <a:spcPct val="150000"/>
              </a:lnSpc>
            </a:pPr>
            <a:r>
              <a:rPr lang="en-US" altLang="zh-CN" sz="2800" dirty="0"/>
              <a:t>     4</a:t>
            </a:r>
            <a:r>
              <a:rPr lang="zh-CN" altLang="en-US" sz="2800" dirty="0"/>
              <a:t>、教学内容</a:t>
            </a:r>
          </a:p>
        </p:txBody>
      </p:sp>
    </p:spTree>
    <p:extLst>
      <p:ext uri="{BB962C8B-B14F-4D97-AF65-F5344CB8AC3E}">
        <p14:creationId xmlns:p14="http://schemas.microsoft.com/office/powerpoint/2010/main" val="14304802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0">
            <a:extLst>
              <a:ext uri="{FF2B5EF4-FFF2-40B4-BE49-F238E27FC236}">
                <a16:creationId xmlns:a16="http://schemas.microsoft.com/office/drawing/2014/main" id="{7C2BE40F-304E-47F4-8BA3-3E2A01686A68}"/>
              </a:ext>
            </a:extLst>
          </p:cNvPr>
          <p:cNvSpPr>
            <a:spLocks noChangeArrowheads="1"/>
          </p:cNvSpPr>
          <p:nvPr/>
        </p:nvSpPr>
        <p:spPr bwMode="auto">
          <a:xfrm>
            <a:off x="135158" y="476672"/>
            <a:ext cx="8001000" cy="1223863"/>
          </a:xfrm>
          <a:prstGeom prst="rect">
            <a:avLst/>
          </a:prstGeom>
          <a:noFill/>
          <a:ln w="9525">
            <a:noFill/>
            <a:miter lim="800000"/>
            <a:headEnd/>
            <a:tailEnd/>
          </a:ln>
          <a:effectLst/>
        </p:spPr>
        <p:txBody>
          <a:bodyPr anchor="b"/>
          <a:lstStyle/>
          <a:p>
            <a:pPr>
              <a:defRPr/>
            </a:pPr>
            <a:r>
              <a:rPr kumimoji="0" lang="zh-CN" altLang="en-US" sz="2800" dirty="0">
                <a:solidFill>
                  <a:srgbClr val="0000FF"/>
                </a:solidFill>
                <a:effectLst>
                  <a:outerShdw blurRad="38100" dist="38100" dir="2700000" algn="tl">
                    <a:srgbClr val="C0C0C0"/>
                  </a:outerShdw>
                </a:effectLst>
                <a:latin typeface="宋体" pitchFamily="2" charset="-122"/>
              </a:rPr>
              <a:t>一个计算机控制系统的小例子：</a:t>
            </a:r>
            <a:endParaRPr kumimoji="0" lang="en-US" altLang="zh-CN" sz="2800" dirty="0">
              <a:solidFill>
                <a:srgbClr val="0000FF"/>
              </a:solidFill>
              <a:effectLst>
                <a:outerShdw blurRad="38100" dist="38100" dir="2700000" algn="tl">
                  <a:srgbClr val="C0C0C0"/>
                </a:outerShdw>
              </a:effectLst>
              <a:latin typeface="宋体" pitchFamily="2" charset="-122"/>
            </a:endParaRPr>
          </a:p>
          <a:p>
            <a:pPr>
              <a:defRPr/>
            </a:pPr>
            <a:endParaRPr kumimoji="0" lang="en-US" altLang="zh-CN" sz="2800" dirty="0">
              <a:solidFill>
                <a:srgbClr val="0000FF"/>
              </a:solidFill>
              <a:effectLst>
                <a:outerShdw blurRad="38100" dist="38100" dir="2700000" algn="tl">
                  <a:srgbClr val="C0C0C0"/>
                </a:outerShdw>
              </a:effectLst>
              <a:latin typeface="宋体" pitchFamily="2" charset="-122"/>
            </a:endParaRPr>
          </a:p>
          <a:p>
            <a:pPr marL="457200" indent="-457200">
              <a:buFont typeface="Wingdings" panose="05000000000000000000" pitchFamily="2" charset="2"/>
              <a:buChar char="Ø"/>
              <a:defRPr/>
            </a:pPr>
            <a:r>
              <a:rPr kumimoji="0" lang="zh-CN" altLang="en-US" sz="2800" dirty="0">
                <a:solidFill>
                  <a:srgbClr val="0000FF"/>
                </a:solidFill>
                <a:effectLst>
                  <a:outerShdw blurRad="38100" dist="38100" dir="2700000" algn="tl">
                    <a:srgbClr val="C0C0C0"/>
                  </a:outerShdw>
                </a:effectLst>
                <a:latin typeface="宋体" pitchFamily="2" charset="-122"/>
              </a:rPr>
              <a:t>由计算机实现的血糖管理系统</a:t>
            </a:r>
          </a:p>
        </p:txBody>
      </p:sp>
      <p:pic>
        <p:nvPicPr>
          <p:cNvPr id="5" name="图片 4">
            <a:extLst>
              <a:ext uri="{FF2B5EF4-FFF2-40B4-BE49-F238E27FC236}">
                <a16:creationId xmlns:a16="http://schemas.microsoft.com/office/drawing/2014/main" id="{43836826-9425-4DF4-8737-30499CE37DC3}"/>
              </a:ext>
            </a:extLst>
          </p:cNvPr>
          <p:cNvPicPr>
            <a:picLocks noChangeAspect="1"/>
          </p:cNvPicPr>
          <p:nvPr/>
        </p:nvPicPr>
        <p:blipFill>
          <a:blip r:embed="rId3"/>
          <a:stretch>
            <a:fillRect/>
          </a:stretch>
        </p:blipFill>
        <p:spPr>
          <a:xfrm>
            <a:off x="135158" y="1772816"/>
            <a:ext cx="8873684" cy="4403896"/>
          </a:xfrm>
          <a:prstGeom prst="rect">
            <a:avLst/>
          </a:prstGeom>
        </p:spPr>
      </p:pic>
    </p:spTree>
    <p:extLst>
      <p:ext uri="{BB962C8B-B14F-4D97-AF65-F5344CB8AC3E}">
        <p14:creationId xmlns:p14="http://schemas.microsoft.com/office/powerpoint/2010/main" val="28773594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85" name="Rectangle 21"/>
          <p:cNvSpPr>
            <a:spLocks noChangeArrowheads="1"/>
          </p:cNvSpPr>
          <p:nvPr/>
        </p:nvSpPr>
        <p:spPr bwMode="auto">
          <a:xfrm>
            <a:off x="611188" y="260350"/>
            <a:ext cx="8001000" cy="676275"/>
          </a:xfrm>
          <a:prstGeom prst="rect">
            <a:avLst/>
          </a:prstGeom>
          <a:noFill/>
          <a:ln w="9525">
            <a:noFill/>
            <a:miter lim="800000"/>
            <a:headEnd/>
            <a:tailEnd/>
          </a:ln>
          <a:effectLst/>
        </p:spPr>
        <p:txBody>
          <a:bodyPr anchor="b"/>
          <a:lstStyle/>
          <a:p>
            <a:pPr>
              <a:defRPr/>
            </a:pPr>
            <a:r>
              <a:rPr kumimoji="0" lang="en-US" altLang="zh-CN" sz="3600">
                <a:solidFill>
                  <a:srgbClr val="FF3300"/>
                </a:solidFill>
                <a:effectLst>
                  <a:outerShdw blurRad="38100" dist="38100" dir="2700000" algn="tl">
                    <a:srgbClr val="C0C0C0"/>
                  </a:outerShdw>
                </a:effectLst>
              </a:rPr>
              <a:t>1.3</a:t>
            </a:r>
            <a:r>
              <a:rPr kumimoji="0" lang="en-US" altLang="zh-CN" sz="3600">
                <a:solidFill>
                  <a:srgbClr val="FF3300"/>
                </a:solidFill>
                <a:effectLst>
                  <a:outerShdw blurRad="38100" dist="38100" dir="2700000" algn="tl">
                    <a:srgbClr val="C0C0C0"/>
                  </a:outerShdw>
                </a:effectLst>
                <a:latin typeface="宋体" pitchFamily="2" charset="-122"/>
              </a:rPr>
              <a:t> </a:t>
            </a:r>
            <a:r>
              <a:rPr kumimoji="0" lang="zh-CN" altLang="en-US" sz="3600">
                <a:solidFill>
                  <a:srgbClr val="FF3300"/>
                </a:solidFill>
                <a:effectLst>
                  <a:outerShdw blurRad="38100" dist="38100" dir="2700000" algn="tl">
                    <a:srgbClr val="C0C0C0"/>
                  </a:outerShdw>
                </a:effectLst>
                <a:latin typeface="宋体" pitchFamily="2" charset="-122"/>
              </a:rPr>
              <a:t>过程通道和总线接口技术</a:t>
            </a:r>
          </a:p>
        </p:txBody>
      </p:sp>
      <p:sp>
        <p:nvSpPr>
          <p:cNvPr id="36887" name="Rectangle 23"/>
          <p:cNvSpPr>
            <a:spLocks noChangeArrowheads="1"/>
          </p:cNvSpPr>
          <p:nvPr/>
        </p:nvSpPr>
        <p:spPr bwMode="auto">
          <a:xfrm>
            <a:off x="2411413" y="5840413"/>
            <a:ext cx="3960812"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计算机控制系统硬件组成示意图 </a:t>
            </a:r>
          </a:p>
        </p:txBody>
      </p:sp>
      <p:graphicFrame>
        <p:nvGraphicFramePr>
          <p:cNvPr id="5122" name="Object 32"/>
          <p:cNvGraphicFramePr>
            <a:graphicFrameLocks noChangeAspect="1"/>
          </p:cNvGraphicFramePr>
          <p:nvPr/>
        </p:nvGraphicFramePr>
        <p:xfrm>
          <a:off x="1012825" y="1128713"/>
          <a:ext cx="6583363" cy="4711700"/>
        </p:xfrm>
        <a:graphic>
          <a:graphicData uri="http://schemas.openxmlformats.org/presentationml/2006/ole">
            <mc:AlternateContent xmlns:mc="http://schemas.openxmlformats.org/markup-compatibility/2006">
              <mc:Choice xmlns:v="urn:schemas-microsoft-com:vml" Requires="v">
                <p:oleObj spid="_x0000_s5170" name="Visio" r:id="rId3" imgW="4019169" imgH="3184731" progId="Visio.Drawing.11">
                  <p:embed/>
                </p:oleObj>
              </mc:Choice>
              <mc:Fallback>
                <p:oleObj name="Visio" r:id="rId3" imgW="4019169" imgH="3184731" progId="Visio.Drawing.11">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25" y="1128713"/>
                        <a:ext cx="6583363" cy="471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cover dir="l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48" name="Text Box 60"/>
          <p:cNvSpPr txBox="1">
            <a:spLocks noChangeArrowheads="1"/>
          </p:cNvSpPr>
          <p:nvPr/>
        </p:nvSpPr>
        <p:spPr bwMode="auto">
          <a:xfrm>
            <a:off x="971550" y="1341438"/>
            <a:ext cx="5419725" cy="457200"/>
          </a:xfrm>
          <a:prstGeom prst="rect">
            <a:avLst/>
          </a:prstGeom>
          <a:noFill/>
          <a:ln w="9525">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rPr>
              <a:t>计算机控制系统的硬件构成：</a:t>
            </a:r>
          </a:p>
        </p:txBody>
      </p:sp>
      <p:sp>
        <p:nvSpPr>
          <p:cNvPr id="37949" name="Text Box 61"/>
          <p:cNvSpPr txBox="1">
            <a:spLocks noChangeArrowheads="1"/>
          </p:cNvSpPr>
          <p:nvPr/>
        </p:nvSpPr>
        <p:spPr bwMode="auto">
          <a:xfrm>
            <a:off x="1116013" y="2138363"/>
            <a:ext cx="7272337" cy="3378200"/>
          </a:xfrm>
          <a:prstGeom prst="rect">
            <a:avLst/>
          </a:prstGeom>
          <a:noFill/>
          <a:ln w="9525">
            <a:noFill/>
            <a:miter lim="800000"/>
            <a:headEnd/>
            <a:tailEnd/>
          </a:ln>
          <a:effectLst/>
        </p:spPr>
        <p:txBody>
          <a:bodyPr>
            <a:spAutoFit/>
          </a:bodyPr>
          <a:lstStyle/>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1</a:t>
            </a:r>
            <a:r>
              <a:rPr lang="zh-CN" altLang="en-US" sz="2400">
                <a:solidFill>
                  <a:srgbClr val="BE2C14"/>
                </a:solidFill>
                <a:effectLst>
                  <a:outerShdw blurRad="38100" dist="38100" dir="2700000" algn="tl">
                    <a:srgbClr val="C0C0C0"/>
                  </a:outerShdw>
                </a:effectLst>
              </a:rPr>
              <a:t>）过程装置：</a:t>
            </a:r>
            <a:r>
              <a:rPr lang="zh-CN" altLang="en-US" sz="2400">
                <a:effectLst>
                  <a:outerShdw blurRad="38100" dist="38100" dir="2700000" algn="tl">
                    <a:srgbClr val="C0C0C0"/>
                  </a:outerShdw>
                </a:effectLst>
              </a:rPr>
              <a:t>包括被控对象，执行机构和测量变</a:t>
            </a:r>
          </a:p>
          <a:p>
            <a:pPr>
              <a:lnSpc>
                <a:spcPct val="150000"/>
              </a:lnSpc>
              <a:defRPr/>
            </a:pPr>
            <a:r>
              <a:rPr lang="zh-CN" altLang="en-US" sz="2400">
                <a:effectLst>
                  <a:outerShdw blurRad="38100" dist="38100" dir="2700000" algn="tl">
                    <a:srgbClr val="C0C0C0"/>
                  </a:outerShdw>
                </a:effectLst>
              </a:rPr>
              <a:t>                              送装置</a:t>
            </a:r>
          </a:p>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2</a:t>
            </a:r>
            <a:r>
              <a:rPr lang="zh-CN" altLang="en-US" sz="2400">
                <a:solidFill>
                  <a:srgbClr val="BE2C14"/>
                </a:solidFill>
                <a:effectLst>
                  <a:outerShdw blurRad="38100" dist="38100" dir="2700000" algn="tl">
                    <a:srgbClr val="C0C0C0"/>
                  </a:outerShdw>
                </a:effectLst>
              </a:rPr>
              <a:t>）输入输出通道：</a:t>
            </a:r>
            <a:r>
              <a:rPr lang="zh-CN" altLang="en-US" sz="2400">
                <a:effectLst>
                  <a:outerShdw blurRad="38100" dist="38100" dir="2700000" algn="tl">
                    <a:srgbClr val="C0C0C0"/>
                  </a:outerShdw>
                </a:effectLst>
              </a:rPr>
              <a:t>包括过程通道和总线接口</a:t>
            </a:r>
          </a:p>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3</a:t>
            </a:r>
            <a:r>
              <a:rPr lang="zh-CN" altLang="en-US" sz="2400">
                <a:solidFill>
                  <a:srgbClr val="BE2C14"/>
                </a:solidFill>
                <a:effectLst>
                  <a:outerShdw blurRad="38100" dist="38100" dir="2700000" algn="tl">
                    <a:srgbClr val="C0C0C0"/>
                  </a:outerShdw>
                </a:effectLst>
              </a:rPr>
              <a:t>）计算机系统：</a:t>
            </a:r>
            <a:r>
              <a:rPr lang="zh-CN" altLang="en-US" sz="2400">
                <a:effectLst>
                  <a:outerShdw blurRad="38100" dist="38100" dir="2700000" algn="tl">
                    <a:srgbClr val="C0C0C0"/>
                  </a:outerShdw>
                </a:effectLst>
              </a:rPr>
              <a:t>包括计算机和外部设备。外部设备包括人机联系设备（如鼠标、键盘等）和通用外部设备（如显示器、打印机等）</a:t>
            </a:r>
          </a:p>
        </p:txBody>
      </p:sp>
    </p:spTree>
  </p:cSld>
  <p:clrMapOvr>
    <a:masterClrMapping/>
  </p:clrMapOvr>
  <p:transition>
    <p:cover dir="l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39" name="Text Box 27"/>
          <p:cNvSpPr txBox="1">
            <a:spLocks noChangeArrowheads="1"/>
          </p:cNvSpPr>
          <p:nvPr/>
        </p:nvSpPr>
        <p:spPr bwMode="auto">
          <a:xfrm>
            <a:off x="539750" y="1052513"/>
            <a:ext cx="5419725" cy="457200"/>
          </a:xfrm>
          <a:prstGeom prst="rect">
            <a:avLst/>
          </a:prstGeom>
          <a:noFill/>
          <a:ln w="9525">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rPr>
              <a:t>计算机控制系统的软件构成：</a:t>
            </a:r>
          </a:p>
        </p:txBody>
      </p:sp>
      <p:sp>
        <p:nvSpPr>
          <p:cNvPr id="38940" name="Text Box 28"/>
          <p:cNvSpPr txBox="1">
            <a:spLocks noChangeArrowheads="1"/>
          </p:cNvSpPr>
          <p:nvPr/>
        </p:nvSpPr>
        <p:spPr bwMode="auto">
          <a:xfrm>
            <a:off x="755650" y="1557338"/>
            <a:ext cx="7777163" cy="4473575"/>
          </a:xfrm>
          <a:prstGeom prst="rect">
            <a:avLst/>
          </a:prstGeom>
          <a:noFill/>
          <a:ln w="9525">
            <a:noFill/>
            <a:miter lim="800000"/>
            <a:headEnd/>
            <a:tailEnd/>
          </a:ln>
          <a:effectLst/>
        </p:spPr>
        <p:txBody>
          <a:bodyPr>
            <a:spAutoFit/>
          </a:bodyPr>
          <a:lstStyle/>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1</a:t>
            </a:r>
            <a:r>
              <a:rPr lang="zh-CN" altLang="en-US" sz="2400">
                <a:solidFill>
                  <a:srgbClr val="BE2C14"/>
                </a:solidFill>
                <a:effectLst>
                  <a:outerShdw blurRad="38100" dist="38100" dir="2700000" algn="tl">
                    <a:srgbClr val="C0C0C0"/>
                  </a:outerShdw>
                </a:effectLst>
              </a:rPr>
              <a:t>）系统软件：</a:t>
            </a:r>
            <a:r>
              <a:rPr lang="zh-CN" altLang="en-US" sz="2400">
                <a:effectLst>
                  <a:outerShdw blurRad="38100" dist="38100" dir="2700000" algn="tl">
                    <a:srgbClr val="C0C0C0"/>
                  </a:outerShdw>
                </a:effectLst>
              </a:rPr>
              <a:t>指为提高计算机使用效率和扩大功能、为用户使用和维护计算机提供方便的程序的总称，一般包括操作系统、程序设计系统和公共程序与诊断系统；</a:t>
            </a:r>
          </a:p>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2</a:t>
            </a:r>
            <a:r>
              <a:rPr lang="zh-CN" altLang="en-US" sz="2400">
                <a:solidFill>
                  <a:srgbClr val="BE2C14"/>
                </a:solidFill>
                <a:effectLst>
                  <a:outerShdw blurRad="38100" dist="38100" dir="2700000" algn="tl">
                    <a:srgbClr val="C0C0C0"/>
                  </a:outerShdw>
                </a:effectLst>
              </a:rPr>
              <a:t>）应用软件：</a:t>
            </a:r>
            <a:r>
              <a:rPr lang="zh-CN" altLang="en-US" sz="2400">
                <a:effectLst>
                  <a:outerShdw blurRad="38100" dist="38100" dir="2700000" algn="tl">
                    <a:srgbClr val="C0C0C0"/>
                  </a:outerShdw>
                </a:effectLst>
              </a:rPr>
              <a:t>用户为解决实时控制问题、完成特定功能而设计和编写的各种程序的总称，一般包括过程监控程序、过程控制程序和信息管理程序；</a:t>
            </a:r>
          </a:p>
          <a:p>
            <a:pPr>
              <a:lnSpc>
                <a:spcPct val="150000"/>
              </a:lnSpc>
              <a:defRPr/>
            </a:pPr>
            <a:r>
              <a:rPr lang="zh-CN" altLang="en-US" sz="2400">
                <a:solidFill>
                  <a:srgbClr val="BE2C14"/>
                </a:solidFill>
                <a:effectLst>
                  <a:outerShdw blurRad="38100" dist="38100" dir="2700000" algn="tl">
                    <a:srgbClr val="C0C0C0"/>
                  </a:outerShdw>
                </a:effectLst>
              </a:rPr>
              <a:t>（</a:t>
            </a:r>
            <a:r>
              <a:rPr lang="en-US" altLang="zh-CN" sz="2400">
                <a:solidFill>
                  <a:srgbClr val="BE2C14"/>
                </a:solidFill>
                <a:effectLst>
                  <a:outerShdw blurRad="38100" dist="38100" dir="2700000" algn="tl">
                    <a:srgbClr val="C0C0C0"/>
                  </a:outerShdw>
                </a:effectLst>
              </a:rPr>
              <a:t>3</a:t>
            </a:r>
            <a:r>
              <a:rPr lang="zh-CN" altLang="en-US" sz="2400">
                <a:solidFill>
                  <a:srgbClr val="BE2C14"/>
                </a:solidFill>
                <a:effectLst>
                  <a:outerShdw blurRad="38100" dist="38100" dir="2700000" algn="tl">
                    <a:srgbClr val="C0C0C0"/>
                  </a:outerShdw>
                </a:effectLst>
              </a:rPr>
              <a:t>）数据库系统：</a:t>
            </a:r>
            <a:r>
              <a:rPr lang="zh-CN" altLang="en-US" sz="2400">
                <a:effectLst>
                  <a:outerShdw blurRad="38100" dist="38100" dir="2700000" algn="tl">
                    <a:srgbClr val="C0C0C0"/>
                  </a:outerShdw>
                </a:effectLst>
              </a:rPr>
              <a:t>用于支持数据管理、存取的软件，它包括数据库和数据库管理系统等。</a:t>
            </a:r>
          </a:p>
        </p:txBody>
      </p:sp>
    </p:spTree>
  </p:cSld>
  <p:clrMapOvr>
    <a:masterClrMapping/>
  </p:clrMapOvr>
  <p:transition>
    <p:cover dir="l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4" descr="g19"/>
          <p:cNvPicPr>
            <a:picLocks noChangeAspect="1" noChangeArrowheads="1"/>
          </p:cNvPicPr>
          <p:nvPr/>
        </p:nvPicPr>
        <p:blipFill>
          <a:blip r:embed="rId2" cstate="print"/>
          <a:srcRect/>
          <a:stretch>
            <a:fillRect/>
          </a:stretch>
        </p:blipFill>
        <p:spPr bwMode="auto">
          <a:xfrm>
            <a:off x="1042988" y="1154113"/>
            <a:ext cx="5329237" cy="5227637"/>
          </a:xfrm>
          <a:prstGeom prst="rect">
            <a:avLst/>
          </a:prstGeom>
          <a:noFill/>
          <a:ln w="9525">
            <a:noFill/>
            <a:miter lim="800000"/>
            <a:headEnd/>
            <a:tailEnd/>
          </a:ln>
        </p:spPr>
      </p:pic>
    </p:spTree>
  </p:cSld>
  <p:clrMapOvr>
    <a:masterClrMapping/>
  </p:clrMapOvr>
  <p:transition>
    <p:cover dir="l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67" name="Rectangle 31"/>
          <p:cNvSpPr>
            <a:spLocks noChangeArrowheads="1"/>
          </p:cNvSpPr>
          <p:nvPr/>
        </p:nvSpPr>
        <p:spPr bwMode="auto">
          <a:xfrm>
            <a:off x="611188" y="304800"/>
            <a:ext cx="7964487" cy="603250"/>
          </a:xfrm>
          <a:prstGeom prst="rect">
            <a:avLst/>
          </a:prstGeom>
          <a:noFill/>
          <a:ln w="9525">
            <a:noFill/>
            <a:miter lim="800000"/>
            <a:headEnd/>
            <a:tailEnd/>
          </a:ln>
          <a:effectLst/>
        </p:spPr>
        <p:txBody>
          <a:bodyPr anchor="b"/>
          <a:lstStyle/>
          <a:p>
            <a:pPr>
              <a:defRPr/>
            </a:pPr>
            <a:r>
              <a:rPr kumimoji="0" lang="en-US" altLang="zh-CN" sz="2800">
                <a:solidFill>
                  <a:srgbClr val="0000FF"/>
                </a:solidFill>
                <a:effectLst>
                  <a:outerShdw blurRad="38100" dist="38100" dir="2700000" algn="tl">
                    <a:srgbClr val="C0C0C0"/>
                  </a:outerShdw>
                </a:effectLst>
              </a:rPr>
              <a:t>1.3.1 </a:t>
            </a:r>
            <a:r>
              <a:rPr kumimoji="0" lang="zh-CN" altLang="en-US" sz="2800">
                <a:solidFill>
                  <a:srgbClr val="0000FF"/>
                </a:solidFill>
                <a:effectLst>
                  <a:outerShdw blurRad="38100" dist="38100" dir="2700000" algn="tl">
                    <a:srgbClr val="C0C0C0"/>
                  </a:outerShdw>
                </a:effectLst>
                <a:latin typeface="宋体" pitchFamily="2" charset="-122"/>
              </a:rPr>
              <a:t>过程通道</a:t>
            </a:r>
          </a:p>
        </p:txBody>
      </p:sp>
      <p:sp>
        <p:nvSpPr>
          <p:cNvPr id="39968" name="Text Box 32"/>
          <p:cNvSpPr txBox="1">
            <a:spLocks noChangeArrowheads="1"/>
          </p:cNvSpPr>
          <p:nvPr/>
        </p:nvSpPr>
        <p:spPr bwMode="auto">
          <a:xfrm>
            <a:off x="900113" y="1557338"/>
            <a:ext cx="7200900" cy="1150937"/>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zh-CN" altLang="en-US" sz="2400">
                <a:solidFill>
                  <a:srgbClr val="BE2C14"/>
                </a:solidFill>
                <a:effectLst>
                  <a:outerShdw blurRad="38100" dist="38100" dir="2700000" algn="tl">
                    <a:srgbClr val="C0C0C0"/>
                  </a:outerShdw>
                </a:effectLst>
              </a:rPr>
              <a:t>过程输入</a:t>
            </a:r>
            <a:r>
              <a:rPr kumimoji="0" lang="en-US" altLang="zh-CN" sz="2400">
                <a:solidFill>
                  <a:srgbClr val="BE2C14"/>
                </a:solidFill>
                <a:effectLst>
                  <a:outerShdw blurRad="38100" dist="38100" dir="2700000" algn="tl">
                    <a:srgbClr val="C0C0C0"/>
                  </a:outerShdw>
                </a:effectLst>
              </a:rPr>
              <a:t>/</a:t>
            </a:r>
            <a:r>
              <a:rPr kumimoji="0" lang="zh-CN" altLang="en-US" sz="2400">
                <a:solidFill>
                  <a:srgbClr val="BE2C14"/>
                </a:solidFill>
                <a:effectLst>
                  <a:outerShdw blurRad="38100" dist="38100" dir="2700000" algn="tl">
                    <a:srgbClr val="C0C0C0"/>
                  </a:outerShdw>
                </a:effectLst>
              </a:rPr>
              <a:t>输出通道</a:t>
            </a:r>
            <a:r>
              <a:rPr kumimoji="0" lang="zh-CN" altLang="en-US" sz="2400">
                <a:effectLst>
                  <a:outerShdw blurRad="38100" dist="38100" dir="2700000" algn="tl">
                    <a:srgbClr val="C0C0C0"/>
                  </a:outerShdw>
                </a:effectLst>
              </a:rPr>
              <a:t>分为模拟量输入通道、模拟量输</a:t>
            </a:r>
          </a:p>
          <a:p>
            <a:pPr>
              <a:lnSpc>
                <a:spcPct val="120000"/>
              </a:lnSpc>
              <a:spcBef>
                <a:spcPct val="50000"/>
              </a:spcBef>
              <a:defRPr/>
            </a:pPr>
            <a:r>
              <a:rPr kumimoji="0" lang="zh-CN" altLang="en-US" sz="2400">
                <a:effectLst>
                  <a:outerShdw blurRad="38100" dist="38100" dir="2700000" algn="tl">
                    <a:srgbClr val="C0C0C0"/>
                  </a:outerShdw>
                </a:effectLst>
              </a:rPr>
              <a:t>              出通道、开关量输入通道和开关量输出通道 </a:t>
            </a:r>
          </a:p>
        </p:txBody>
      </p:sp>
      <p:sp>
        <p:nvSpPr>
          <p:cNvPr id="39972" name="Text Box 36"/>
          <p:cNvSpPr txBox="1">
            <a:spLocks noChangeArrowheads="1"/>
          </p:cNvSpPr>
          <p:nvPr/>
        </p:nvSpPr>
        <p:spPr bwMode="auto">
          <a:xfrm>
            <a:off x="950913" y="3613150"/>
            <a:ext cx="7005637" cy="968375"/>
          </a:xfrm>
          <a:prstGeom prst="rect">
            <a:avLst/>
          </a:prstGeom>
          <a:noFill/>
          <a:ln w="9525">
            <a:noFill/>
            <a:miter lim="800000"/>
            <a:headEnd/>
            <a:tailEnd/>
          </a:ln>
          <a:effectLst/>
        </p:spPr>
        <p:txBody>
          <a:bodyPr>
            <a:spAutoFit/>
          </a:bodyPr>
          <a:lstStyle/>
          <a:p>
            <a:pPr>
              <a:lnSpc>
                <a:spcPct val="120000"/>
              </a:lnSpc>
              <a:defRPr/>
            </a:pPr>
            <a:r>
              <a:rPr lang="zh-CN" altLang="en-US" sz="2400">
                <a:solidFill>
                  <a:srgbClr val="BE2C14"/>
                </a:solidFill>
                <a:effectLst>
                  <a:outerShdw blurRad="38100" dist="38100" dir="2700000" algn="tl">
                    <a:srgbClr val="C0C0C0"/>
                  </a:outerShdw>
                </a:effectLst>
              </a:rPr>
              <a:t>过程输入通道：</a:t>
            </a:r>
            <a:r>
              <a:rPr lang="zh-CN" altLang="en-US" sz="2400">
                <a:effectLst>
                  <a:outerShdw blurRad="38100" dist="38100" dir="2700000" algn="tl">
                    <a:srgbClr val="C0C0C0"/>
                  </a:outerShdw>
                </a:effectLst>
              </a:rPr>
              <a:t>把生产对象的被控参数变换成计算</a:t>
            </a:r>
          </a:p>
          <a:p>
            <a:pPr>
              <a:lnSpc>
                <a:spcPct val="120000"/>
              </a:lnSpc>
              <a:defRPr/>
            </a:pPr>
            <a:r>
              <a:rPr lang="zh-CN" altLang="en-US" sz="2400">
                <a:effectLst>
                  <a:outerShdw blurRad="38100" dist="38100" dir="2700000" algn="tl">
                    <a:srgbClr val="C0C0C0"/>
                  </a:outerShdw>
                </a:effectLst>
              </a:rPr>
              <a:t>                            机可以接收的数字信号</a:t>
            </a:r>
          </a:p>
        </p:txBody>
      </p:sp>
      <p:sp>
        <p:nvSpPr>
          <p:cNvPr id="39973" name="Text Box 37"/>
          <p:cNvSpPr txBox="1">
            <a:spLocks noChangeArrowheads="1"/>
          </p:cNvSpPr>
          <p:nvPr/>
        </p:nvSpPr>
        <p:spPr bwMode="auto">
          <a:xfrm>
            <a:off x="950913" y="4765675"/>
            <a:ext cx="7005637" cy="968375"/>
          </a:xfrm>
          <a:prstGeom prst="rect">
            <a:avLst/>
          </a:prstGeom>
          <a:noFill/>
          <a:ln w="9525">
            <a:noFill/>
            <a:miter lim="800000"/>
            <a:headEnd/>
            <a:tailEnd/>
          </a:ln>
          <a:effectLst/>
        </p:spPr>
        <p:txBody>
          <a:bodyPr>
            <a:spAutoFit/>
          </a:bodyPr>
          <a:lstStyle/>
          <a:p>
            <a:pPr>
              <a:lnSpc>
                <a:spcPct val="120000"/>
              </a:lnSpc>
              <a:defRPr/>
            </a:pPr>
            <a:r>
              <a:rPr lang="zh-CN" altLang="en-US" sz="2400">
                <a:solidFill>
                  <a:srgbClr val="BE2C14"/>
                </a:solidFill>
                <a:effectLst>
                  <a:outerShdw blurRad="38100" dist="38100" dir="2700000" algn="tl">
                    <a:srgbClr val="C0C0C0"/>
                  </a:outerShdw>
                </a:effectLst>
              </a:rPr>
              <a:t>过程输出通道：</a:t>
            </a:r>
            <a:r>
              <a:rPr lang="zh-CN" altLang="en-US" sz="2400">
                <a:effectLst>
                  <a:outerShdw blurRad="38100" dist="38100" dir="2700000" algn="tl">
                    <a:srgbClr val="C0C0C0"/>
                  </a:outerShdw>
                </a:effectLst>
              </a:rPr>
              <a:t>把计算机输出的控制命令和数据，</a:t>
            </a:r>
          </a:p>
          <a:p>
            <a:pPr>
              <a:lnSpc>
                <a:spcPct val="120000"/>
              </a:lnSpc>
              <a:defRPr/>
            </a:pPr>
            <a:r>
              <a:rPr lang="zh-CN" altLang="en-US" sz="2400">
                <a:effectLst>
                  <a:outerShdw blurRad="38100" dist="38100" dir="2700000" algn="tl">
                    <a:srgbClr val="C0C0C0"/>
                  </a:outerShdw>
                </a:effectLst>
              </a:rPr>
              <a:t>                     变换成可以对工业对象进行控制的信号</a:t>
            </a:r>
          </a:p>
        </p:txBody>
      </p:sp>
    </p:spTree>
  </p:cSld>
  <p:clrMapOvr>
    <a:masterClrMapping/>
  </p:clrMapOvr>
  <p:transition>
    <p:comb/>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9" name="Rectangle 209"/>
          <p:cNvSpPr>
            <a:spLocks noChangeArrowheads="1"/>
          </p:cNvSpPr>
          <p:nvPr/>
        </p:nvSpPr>
        <p:spPr bwMode="auto">
          <a:xfrm>
            <a:off x="611188" y="1412875"/>
            <a:ext cx="4371975" cy="457200"/>
          </a:xfrm>
          <a:prstGeom prst="rect">
            <a:avLst/>
          </a:prstGeom>
          <a:noFill/>
          <a:ln w="9525" algn="ctr">
            <a:noFill/>
            <a:miter lim="800000"/>
            <a:headEnd/>
            <a:tailEnd/>
          </a:ln>
          <a:effectLst/>
        </p:spPr>
        <p:txBody>
          <a:bodyPr anchor="ctr">
            <a:spAutoFit/>
          </a:bodyPr>
          <a:lstStyle/>
          <a:p>
            <a:pPr>
              <a:defRPr/>
            </a:pP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1</a:t>
            </a:r>
            <a:r>
              <a:rPr kumimoji="0" lang="zh-CN" altLang="en-US" sz="2400">
                <a:solidFill>
                  <a:schemeClr val="accent2"/>
                </a:solidFill>
                <a:effectLst>
                  <a:outerShdw blurRad="38100" dist="38100" dir="2700000" algn="tl">
                    <a:srgbClr val="C0C0C0"/>
                  </a:outerShdw>
                </a:effectLst>
              </a:rPr>
              <a:t>）模拟量输入通道</a:t>
            </a:r>
          </a:p>
        </p:txBody>
      </p:sp>
      <p:pic>
        <p:nvPicPr>
          <p:cNvPr id="33795" name="Picture 210"/>
          <p:cNvPicPr>
            <a:picLocks noChangeAspect="1" noChangeArrowheads="1"/>
          </p:cNvPicPr>
          <p:nvPr/>
        </p:nvPicPr>
        <p:blipFill>
          <a:blip r:embed="rId2" cstate="print"/>
          <a:srcRect/>
          <a:stretch>
            <a:fillRect/>
          </a:stretch>
        </p:blipFill>
        <p:spPr bwMode="auto">
          <a:xfrm>
            <a:off x="1166813" y="2159000"/>
            <a:ext cx="6769100" cy="2401888"/>
          </a:xfrm>
          <a:prstGeom prst="rect">
            <a:avLst/>
          </a:prstGeom>
          <a:noFill/>
          <a:ln w="9525">
            <a:noFill/>
            <a:miter lim="800000"/>
            <a:headEnd/>
            <a:tailEnd/>
          </a:ln>
        </p:spPr>
      </p:pic>
      <p:sp>
        <p:nvSpPr>
          <p:cNvPr id="41171" name="Rectangle 211"/>
          <p:cNvSpPr>
            <a:spLocks noChangeArrowheads="1"/>
          </p:cNvSpPr>
          <p:nvPr/>
        </p:nvSpPr>
        <p:spPr bwMode="auto">
          <a:xfrm>
            <a:off x="2484438" y="4868863"/>
            <a:ext cx="5400675"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1.4 </a:t>
            </a:r>
            <a:r>
              <a:rPr kumimoji="0" lang="zh-CN" altLang="en-US">
                <a:effectLst>
                  <a:outerShdw blurRad="38100" dist="38100" dir="2700000" algn="tl">
                    <a:srgbClr val="C0C0C0"/>
                  </a:outerShdw>
                </a:effectLst>
              </a:rPr>
              <a:t>模拟量输入通道组成与结构图 </a:t>
            </a:r>
          </a:p>
        </p:txBody>
      </p:sp>
    </p:spTree>
  </p:cSld>
  <p:clrMapOvr>
    <a:masterClrMapping/>
  </p:clrMapOvr>
  <p:transition>
    <p:comb/>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00" name="Rectangle 16"/>
          <p:cNvSpPr>
            <a:spLocks noChangeArrowheads="1"/>
          </p:cNvSpPr>
          <p:nvPr/>
        </p:nvSpPr>
        <p:spPr bwMode="auto">
          <a:xfrm>
            <a:off x="684213" y="1008063"/>
            <a:ext cx="4608512" cy="457200"/>
          </a:xfrm>
          <a:prstGeom prst="rect">
            <a:avLst/>
          </a:prstGeom>
          <a:noFill/>
          <a:ln w="9525" algn="ctr">
            <a:noFill/>
            <a:miter lim="800000"/>
            <a:headEnd/>
            <a:tailEnd/>
          </a:ln>
          <a:effectLst/>
        </p:spPr>
        <p:txBody>
          <a:bodyPr anchor="ctr">
            <a:spAutoFit/>
          </a:bodyPr>
          <a:lstStyle/>
          <a:p>
            <a:pPr>
              <a:defRPr/>
            </a:pP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2</a:t>
            </a:r>
            <a:r>
              <a:rPr kumimoji="0" lang="zh-CN" altLang="en-US" sz="2400">
                <a:solidFill>
                  <a:schemeClr val="accent2"/>
                </a:solidFill>
                <a:effectLst>
                  <a:outerShdw blurRad="38100" dist="38100" dir="2700000" algn="tl">
                    <a:srgbClr val="C0C0C0"/>
                  </a:outerShdw>
                </a:effectLst>
              </a:rPr>
              <a:t>）模拟量输出通道</a:t>
            </a:r>
          </a:p>
        </p:txBody>
      </p:sp>
      <p:sp>
        <p:nvSpPr>
          <p:cNvPr id="42003" name="Rectangle 19"/>
          <p:cNvSpPr>
            <a:spLocks noChangeArrowheads="1"/>
          </p:cNvSpPr>
          <p:nvPr/>
        </p:nvSpPr>
        <p:spPr bwMode="auto">
          <a:xfrm>
            <a:off x="2268538" y="5516563"/>
            <a:ext cx="5545137"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1.5 </a:t>
            </a:r>
            <a:r>
              <a:rPr kumimoji="0" lang="zh-CN" altLang="en-US">
                <a:effectLst>
                  <a:outerShdw blurRad="38100" dist="38100" dir="2700000" algn="tl">
                    <a:srgbClr val="C0C0C0"/>
                  </a:outerShdw>
                </a:effectLst>
              </a:rPr>
              <a:t>模拟量输出通道组成与结构图 </a:t>
            </a:r>
          </a:p>
        </p:txBody>
      </p:sp>
      <p:pic>
        <p:nvPicPr>
          <p:cNvPr id="34820" name="Picture 21"/>
          <p:cNvPicPr>
            <a:picLocks noChangeAspect="1" noChangeArrowheads="1"/>
          </p:cNvPicPr>
          <p:nvPr/>
        </p:nvPicPr>
        <p:blipFill>
          <a:blip r:embed="rId2" cstate="print"/>
          <a:srcRect/>
          <a:stretch>
            <a:fillRect/>
          </a:stretch>
        </p:blipFill>
        <p:spPr bwMode="auto">
          <a:xfrm>
            <a:off x="1042988" y="1916113"/>
            <a:ext cx="7058025" cy="2770187"/>
          </a:xfrm>
          <a:prstGeom prst="rect">
            <a:avLst/>
          </a:prstGeom>
          <a:noFill/>
          <a:ln w="9525">
            <a:noFill/>
            <a:miter lim="800000"/>
            <a:headEnd/>
            <a:tailEnd/>
          </a:ln>
        </p:spPr>
      </p:pic>
      <p:sp>
        <p:nvSpPr>
          <p:cNvPr id="42006" name="Text Box 22"/>
          <p:cNvSpPr txBox="1">
            <a:spLocks noChangeArrowheads="1"/>
          </p:cNvSpPr>
          <p:nvPr/>
        </p:nvSpPr>
        <p:spPr bwMode="auto">
          <a:xfrm>
            <a:off x="2484438" y="4868863"/>
            <a:ext cx="5256212" cy="366712"/>
          </a:xfrm>
          <a:prstGeom prst="rect">
            <a:avLst/>
          </a:prstGeom>
          <a:noFill/>
          <a:ln w="9525">
            <a:noFill/>
            <a:miter lim="800000"/>
            <a:headEnd/>
            <a:tailEnd/>
          </a:ln>
          <a:effectLst/>
        </p:spPr>
        <p:txBody>
          <a:bodyPr>
            <a:spAutoFit/>
          </a:bodyPr>
          <a:lstStyle/>
          <a:p>
            <a:pPr>
              <a:defRPr/>
            </a:pPr>
            <a:r>
              <a:rPr lang="zh-CN" altLang="en-US" sz="1800">
                <a:solidFill>
                  <a:srgbClr val="1E86B4"/>
                </a:solidFill>
                <a:effectLst>
                  <a:outerShdw blurRad="38100" dist="38100" dir="2700000" algn="tl">
                    <a:srgbClr val="C0C0C0"/>
                  </a:outerShdw>
                </a:effectLst>
              </a:rPr>
              <a:t>（</a:t>
            </a:r>
            <a:r>
              <a:rPr lang="en-US" altLang="zh-CN" sz="1800">
                <a:solidFill>
                  <a:srgbClr val="1E86B4"/>
                </a:solidFill>
                <a:effectLst>
                  <a:outerShdw blurRad="38100" dist="38100" dir="2700000" algn="tl">
                    <a:srgbClr val="C0C0C0"/>
                  </a:outerShdw>
                </a:effectLst>
              </a:rPr>
              <a:t>a</a:t>
            </a:r>
            <a:r>
              <a:rPr lang="zh-CN" altLang="en-US" sz="1800">
                <a:solidFill>
                  <a:srgbClr val="1E86B4"/>
                </a:solidFill>
                <a:effectLst>
                  <a:outerShdw blurRad="38100" dist="38100" dir="2700000" algn="tl">
                    <a:srgbClr val="C0C0C0"/>
                  </a:outerShdw>
                </a:effectLst>
              </a:rPr>
              <a:t>）每个通道配置一个</a:t>
            </a:r>
            <a:r>
              <a:rPr lang="en-US" altLang="zh-CN" sz="1800">
                <a:solidFill>
                  <a:srgbClr val="1E86B4"/>
                </a:solidFill>
                <a:effectLst>
                  <a:outerShdw blurRad="38100" dist="38100" dir="2700000" algn="tl">
                    <a:srgbClr val="C0C0C0"/>
                  </a:outerShdw>
                </a:effectLst>
              </a:rPr>
              <a:t>D/A</a:t>
            </a:r>
            <a:r>
              <a:rPr lang="zh-CN" altLang="en-US" sz="1800">
                <a:solidFill>
                  <a:srgbClr val="1E86B4"/>
                </a:solidFill>
                <a:effectLst>
                  <a:outerShdw blurRad="38100" dist="38100" dir="2700000" algn="tl">
                    <a:srgbClr val="C0C0C0"/>
                  </a:outerShdw>
                </a:effectLst>
              </a:rPr>
              <a:t>转换器</a:t>
            </a:r>
          </a:p>
        </p:txBody>
      </p:sp>
    </p:spTree>
  </p:cSld>
  <p:clrMapOvr>
    <a:masterClrMapping/>
  </p:clrMapOvr>
  <p:transition>
    <p:comb/>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p:cNvSpPr>
            <a:spLocks noChangeArrowheads="1"/>
          </p:cNvSpPr>
          <p:nvPr/>
        </p:nvSpPr>
        <p:spPr bwMode="auto">
          <a:xfrm>
            <a:off x="684213" y="1008063"/>
            <a:ext cx="4608512" cy="457200"/>
          </a:xfrm>
          <a:prstGeom prst="rect">
            <a:avLst/>
          </a:prstGeom>
          <a:noFill/>
          <a:ln w="9525" algn="ctr">
            <a:noFill/>
            <a:miter lim="800000"/>
            <a:headEnd/>
            <a:tailEnd/>
          </a:ln>
          <a:effectLst/>
        </p:spPr>
        <p:txBody>
          <a:bodyPr anchor="ctr">
            <a:spAutoFit/>
          </a:bodyPr>
          <a:lstStyle/>
          <a:p>
            <a:pPr>
              <a:defRPr/>
            </a:pP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2</a:t>
            </a:r>
            <a:r>
              <a:rPr kumimoji="0" lang="zh-CN" altLang="en-US" sz="2400">
                <a:solidFill>
                  <a:schemeClr val="accent2"/>
                </a:solidFill>
                <a:effectLst>
                  <a:outerShdw blurRad="38100" dist="38100" dir="2700000" algn="tl">
                    <a:srgbClr val="C0C0C0"/>
                  </a:outerShdw>
                </a:effectLst>
              </a:rPr>
              <a:t>）模拟量输出通道</a:t>
            </a:r>
          </a:p>
        </p:txBody>
      </p:sp>
      <p:sp>
        <p:nvSpPr>
          <p:cNvPr id="234500" name="Rectangle 4"/>
          <p:cNvSpPr>
            <a:spLocks noChangeArrowheads="1"/>
          </p:cNvSpPr>
          <p:nvPr/>
        </p:nvSpPr>
        <p:spPr bwMode="auto">
          <a:xfrm>
            <a:off x="2268538" y="5516563"/>
            <a:ext cx="5545137"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1.5 </a:t>
            </a:r>
            <a:r>
              <a:rPr kumimoji="0" lang="zh-CN" altLang="en-US">
                <a:effectLst>
                  <a:outerShdw blurRad="38100" dist="38100" dir="2700000" algn="tl">
                    <a:srgbClr val="C0C0C0"/>
                  </a:outerShdw>
                </a:effectLst>
              </a:rPr>
              <a:t>模拟量输出通道组成与结构图 </a:t>
            </a:r>
          </a:p>
        </p:txBody>
      </p:sp>
      <p:pic>
        <p:nvPicPr>
          <p:cNvPr id="35844" name="Picture 7"/>
          <p:cNvPicPr>
            <a:picLocks noChangeAspect="1" noChangeArrowheads="1"/>
          </p:cNvPicPr>
          <p:nvPr/>
        </p:nvPicPr>
        <p:blipFill>
          <a:blip r:embed="rId2" cstate="print"/>
          <a:srcRect/>
          <a:stretch>
            <a:fillRect/>
          </a:stretch>
        </p:blipFill>
        <p:spPr bwMode="auto">
          <a:xfrm>
            <a:off x="1042988" y="1844675"/>
            <a:ext cx="7127875" cy="2778125"/>
          </a:xfrm>
          <a:prstGeom prst="rect">
            <a:avLst/>
          </a:prstGeom>
          <a:noFill/>
          <a:ln w="9525">
            <a:noFill/>
            <a:miter lim="800000"/>
            <a:headEnd/>
            <a:tailEnd/>
          </a:ln>
        </p:spPr>
      </p:pic>
      <p:sp>
        <p:nvSpPr>
          <p:cNvPr id="234504" name="Text Box 8"/>
          <p:cNvSpPr txBox="1">
            <a:spLocks noChangeArrowheads="1"/>
          </p:cNvSpPr>
          <p:nvPr/>
        </p:nvSpPr>
        <p:spPr bwMode="auto">
          <a:xfrm>
            <a:off x="1908175" y="4868863"/>
            <a:ext cx="5832475" cy="366712"/>
          </a:xfrm>
          <a:prstGeom prst="rect">
            <a:avLst/>
          </a:prstGeom>
          <a:noFill/>
          <a:ln w="9525">
            <a:noFill/>
            <a:miter lim="800000"/>
            <a:headEnd/>
            <a:tailEnd/>
          </a:ln>
          <a:effectLst/>
        </p:spPr>
        <p:txBody>
          <a:bodyPr>
            <a:spAutoFit/>
          </a:bodyPr>
          <a:lstStyle/>
          <a:p>
            <a:pPr>
              <a:defRPr/>
            </a:pPr>
            <a:r>
              <a:rPr lang="zh-CN" altLang="en-US" sz="1800">
                <a:solidFill>
                  <a:srgbClr val="1E86B4"/>
                </a:solidFill>
                <a:effectLst>
                  <a:outerShdw blurRad="38100" dist="38100" dir="2700000" algn="tl">
                    <a:srgbClr val="C0C0C0"/>
                  </a:outerShdw>
                </a:effectLst>
              </a:rPr>
              <a:t>（</a:t>
            </a:r>
            <a:r>
              <a:rPr lang="en-US" altLang="zh-CN" sz="1800">
                <a:solidFill>
                  <a:srgbClr val="1E86B4"/>
                </a:solidFill>
                <a:effectLst>
                  <a:outerShdw blurRad="38100" dist="38100" dir="2700000" algn="tl">
                    <a:srgbClr val="C0C0C0"/>
                  </a:outerShdw>
                </a:effectLst>
              </a:rPr>
              <a:t>b</a:t>
            </a:r>
            <a:r>
              <a:rPr lang="zh-CN" altLang="en-US" sz="1800">
                <a:solidFill>
                  <a:srgbClr val="1E86B4"/>
                </a:solidFill>
                <a:effectLst>
                  <a:outerShdw blurRad="38100" dist="38100" dir="2700000" algn="tl">
                    <a:srgbClr val="C0C0C0"/>
                  </a:outerShdw>
                </a:effectLst>
              </a:rPr>
              <a:t>）通过多路模拟开关共用一个</a:t>
            </a:r>
            <a:r>
              <a:rPr lang="en-US" altLang="zh-CN" sz="1800">
                <a:solidFill>
                  <a:srgbClr val="1E86B4"/>
                </a:solidFill>
                <a:effectLst>
                  <a:outerShdw blurRad="38100" dist="38100" dir="2700000" algn="tl">
                    <a:srgbClr val="C0C0C0"/>
                  </a:outerShdw>
                </a:effectLst>
              </a:rPr>
              <a:t>D/A</a:t>
            </a:r>
            <a:r>
              <a:rPr lang="zh-CN" altLang="en-US" sz="1800">
                <a:solidFill>
                  <a:srgbClr val="1E86B4"/>
                </a:solidFill>
                <a:effectLst>
                  <a:outerShdw blurRad="38100" dist="38100" dir="2700000" algn="tl">
                    <a:srgbClr val="C0C0C0"/>
                  </a:outerShdw>
                </a:effectLst>
              </a:rPr>
              <a:t>转换器</a:t>
            </a:r>
          </a:p>
        </p:txBody>
      </p:sp>
    </p:spTree>
  </p:cSld>
  <p:clrMapOvr>
    <a:masterClrMapping/>
  </p:clrMapOvr>
  <p:transition>
    <p:comb/>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62" name="Rectangle 54"/>
          <p:cNvSpPr>
            <a:spLocks noChangeArrowheads="1"/>
          </p:cNvSpPr>
          <p:nvPr/>
        </p:nvSpPr>
        <p:spPr bwMode="auto">
          <a:xfrm>
            <a:off x="755650" y="1008063"/>
            <a:ext cx="4464050" cy="457200"/>
          </a:xfrm>
          <a:prstGeom prst="rect">
            <a:avLst/>
          </a:prstGeom>
          <a:noFill/>
          <a:ln w="9525" algn="ctr">
            <a:noFill/>
            <a:miter lim="800000"/>
            <a:headEnd/>
            <a:tailEnd/>
          </a:ln>
          <a:effectLst/>
        </p:spPr>
        <p:txBody>
          <a:bodyPr anchor="ctr">
            <a:spAutoFit/>
          </a:bodyPr>
          <a:lstStyle/>
          <a:p>
            <a:pPr>
              <a:defRPr/>
            </a:pP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3</a:t>
            </a:r>
            <a:r>
              <a:rPr kumimoji="0" lang="zh-CN" altLang="en-US" sz="2400">
                <a:solidFill>
                  <a:schemeClr val="accent2"/>
                </a:solidFill>
                <a:effectLst>
                  <a:outerShdw blurRad="38100" dist="38100" dir="2700000" algn="tl">
                    <a:srgbClr val="C0C0C0"/>
                  </a:outerShdw>
                </a:effectLst>
              </a:rPr>
              <a:t>）数字量输入通道</a:t>
            </a:r>
          </a:p>
        </p:txBody>
      </p:sp>
      <p:sp>
        <p:nvSpPr>
          <p:cNvPr id="43064" name="Rectangle 56"/>
          <p:cNvSpPr>
            <a:spLocks noChangeArrowheads="1"/>
          </p:cNvSpPr>
          <p:nvPr/>
        </p:nvSpPr>
        <p:spPr bwMode="auto">
          <a:xfrm>
            <a:off x="2339975" y="5949950"/>
            <a:ext cx="5078413"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1.6 </a:t>
            </a:r>
            <a:r>
              <a:rPr kumimoji="0" lang="zh-CN" altLang="en-US">
                <a:effectLst>
                  <a:outerShdw blurRad="38100" dist="38100" dir="2700000" algn="tl">
                    <a:srgbClr val="C0C0C0"/>
                  </a:outerShdw>
                </a:effectLst>
              </a:rPr>
              <a:t>数字量输入通道示意图 </a:t>
            </a:r>
          </a:p>
        </p:txBody>
      </p:sp>
      <p:sp>
        <p:nvSpPr>
          <p:cNvPr id="43068" name="Text Box 60"/>
          <p:cNvSpPr txBox="1">
            <a:spLocks noChangeArrowheads="1"/>
          </p:cNvSpPr>
          <p:nvPr/>
        </p:nvSpPr>
        <p:spPr bwMode="auto">
          <a:xfrm>
            <a:off x="395288" y="2492375"/>
            <a:ext cx="1223962" cy="1311275"/>
          </a:xfrm>
          <a:prstGeom prst="rect">
            <a:avLst/>
          </a:prstGeom>
          <a:noFill/>
          <a:ln w="9525">
            <a:noFill/>
            <a:miter lim="800000"/>
            <a:headEnd/>
            <a:tailEnd/>
          </a:ln>
          <a:effectLst/>
        </p:spPr>
        <p:txBody>
          <a:bodyPr>
            <a:spAutoFit/>
          </a:bodyPr>
          <a:lstStyle/>
          <a:p>
            <a:pPr>
              <a:defRPr/>
            </a:pPr>
            <a:r>
              <a:rPr lang="en-US" altLang="zh-CN">
                <a:solidFill>
                  <a:srgbClr val="1E86B4"/>
                </a:solidFill>
                <a:effectLst>
                  <a:outerShdw blurRad="38100" dist="38100" dir="2700000" algn="tl">
                    <a:srgbClr val="C0C0C0"/>
                  </a:outerShdw>
                </a:effectLst>
              </a:rPr>
              <a:t>3</a:t>
            </a:r>
            <a:r>
              <a:rPr lang="zh-CN" altLang="en-US">
                <a:solidFill>
                  <a:srgbClr val="1E86B4"/>
                </a:solidFill>
                <a:effectLst>
                  <a:outerShdw blurRad="38100" dist="38100" dir="2700000" algn="tl">
                    <a:srgbClr val="C0C0C0"/>
                  </a:outerShdw>
                </a:effectLst>
              </a:rPr>
              <a:t>态</a:t>
            </a:r>
            <a:r>
              <a:rPr lang="en-US" altLang="zh-CN">
                <a:solidFill>
                  <a:srgbClr val="1E86B4"/>
                </a:solidFill>
                <a:effectLst>
                  <a:outerShdw blurRad="38100" dist="38100" dir="2700000" algn="tl">
                    <a:srgbClr val="C0C0C0"/>
                  </a:outerShdw>
                </a:effectLst>
              </a:rPr>
              <a:t>8</a:t>
            </a:r>
            <a:r>
              <a:rPr lang="zh-CN" altLang="en-US">
                <a:solidFill>
                  <a:srgbClr val="1E86B4"/>
                </a:solidFill>
                <a:effectLst>
                  <a:outerShdw blurRad="38100" dist="38100" dir="2700000" algn="tl">
                    <a:srgbClr val="C0C0C0"/>
                  </a:outerShdw>
                </a:effectLst>
              </a:rPr>
              <a:t>位缓冲器，一般用作总线驱动器 </a:t>
            </a:r>
          </a:p>
        </p:txBody>
      </p:sp>
      <p:pic>
        <p:nvPicPr>
          <p:cNvPr id="36869" name="Picture 62"/>
          <p:cNvPicPr>
            <a:picLocks noChangeAspect="1" noChangeArrowheads="1"/>
          </p:cNvPicPr>
          <p:nvPr/>
        </p:nvPicPr>
        <p:blipFill>
          <a:blip r:embed="rId3" cstate="print"/>
          <a:srcRect/>
          <a:stretch>
            <a:fillRect/>
          </a:stretch>
        </p:blipFill>
        <p:spPr bwMode="auto">
          <a:xfrm>
            <a:off x="1835150" y="1412875"/>
            <a:ext cx="6049963" cy="4405313"/>
          </a:xfrm>
          <a:prstGeom prst="rect">
            <a:avLst/>
          </a:prstGeom>
          <a:noFill/>
          <a:ln w="9525">
            <a:noFill/>
            <a:miter lim="800000"/>
            <a:headEnd/>
            <a:tailEnd/>
          </a:ln>
        </p:spPr>
      </p:pic>
      <p:sp>
        <p:nvSpPr>
          <p:cNvPr id="43071" name="Line 63"/>
          <p:cNvSpPr>
            <a:spLocks noChangeShapeType="1"/>
          </p:cNvSpPr>
          <p:nvPr/>
        </p:nvSpPr>
        <p:spPr bwMode="auto">
          <a:xfrm>
            <a:off x="1692275" y="2997200"/>
            <a:ext cx="1079500" cy="287338"/>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43072" name="Line 64"/>
          <p:cNvSpPr>
            <a:spLocks noChangeShapeType="1"/>
          </p:cNvSpPr>
          <p:nvPr/>
        </p:nvSpPr>
        <p:spPr bwMode="auto">
          <a:xfrm flipH="1">
            <a:off x="7380288" y="1341438"/>
            <a:ext cx="504825" cy="574675"/>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43073" name="Text Box 65"/>
          <p:cNvSpPr txBox="1">
            <a:spLocks noChangeArrowheads="1"/>
          </p:cNvSpPr>
          <p:nvPr/>
        </p:nvSpPr>
        <p:spPr bwMode="auto">
          <a:xfrm>
            <a:off x="7864475" y="1122363"/>
            <a:ext cx="1073150" cy="701675"/>
          </a:xfrm>
          <a:prstGeom prst="rect">
            <a:avLst/>
          </a:prstGeom>
          <a:noFill/>
          <a:ln w="9525">
            <a:noFill/>
            <a:miter lim="800000"/>
            <a:headEnd/>
            <a:tailEnd/>
          </a:ln>
          <a:effectLst/>
        </p:spPr>
        <p:txBody>
          <a:bodyPr wrap="none">
            <a:spAutoFit/>
          </a:bodyPr>
          <a:lstStyle/>
          <a:p>
            <a:pPr>
              <a:defRPr/>
            </a:pPr>
            <a:r>
              <a:rPr lang="zh-CN" altLang="en-US">
                <a:solidFill>
                  <a:srgbClr val="1E86B4"/>
                </a:solidFill>
                <a:effectLst>
                  <a:outerShdw blurRad="38100" dist="38100" dir="2700000" algn="tl">
                    <a:srgbClr val="C0C0C0"/>
                  </a:outerShdw>
                </a:effectLst>
              </a:rPr>
              <a:t>合：“</a:t>
            </a:r>
            <a:r>
              <a:rPr lang="en-US" altLang="zh-CN">
                <a:solidFill>
                  <a:srgbClr val="1E86B4"/>
                </a:solidFill>
                <a:effectLst>
                  <a:outerShdw blurRad="38100" dist="38100" dir="2700000" algn="tl">
                    <a:srgbClr val="C0C0C0"/>
                  </a:outerShdw>
                </a:effectLst>
              </a:rPr>
              <a:t>0”</a:t>
            </a:r>
          </a:p>
          <a:p>
            <a:pPr>
              <a:defRPr/>
            </a:pPr>
            <a:r>
              <a:rPr lang="zh-CN" altLang="en-US">
                <a:solidFill>
                  <a:srgbClr val="1E86B4"/>
                </a:solidFill>
                <a:effectLst>
                  <a:outerShdw blurRad="38100" dist="38100" dir="2700000" algn="tl">
                    <a:srgbClr val="C0C0C0"/>
                  </a:outerShdw>
                </a:effectLst>
              </a:rPr>
              <a:t>开：“</a:t>
            </a:r>
            <a:r>
              <a:rPr lang="en-US" altLang="zh-CN">
                <a:solidFill>
                  <a:srgbClr val="1E86B4"/>
                </a:solidFill>
                <a:effectLst>
                  <a:outerShdw blurRad="38100" dist="38100" dir="2700000" algn="tl">
                    <a:srgbClr val="C0C0C0"/>
                  </a:outerShdw>
                </a:effectLst>
              </a:rPr>
              <a:t>1”</a:t>
            </a:r>
          </a:p>
        </p:txBody>
      </p:sp>
    </p:spTree>
  </p:cSld>
  <p:clrMapOvr>
    <a:masterClrMapping/>
  </p:clrMapOvr>
  <p:transition>
    <p:comb/>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2"/>
          <p:cNvSpPr txBox="1">
            <a:spLocks noChangeArrowheads="1"/>
          </p:cNvSpPr>
          <p:nvPr/>
        </p:nvSpPr>
        <p:spPr bwMode="auto">
          <a:xfrm>
            <a:off x="899592" y="2924944"/>
            <a:ext cx="7489825" cy="830997"/>
          </a:xfrm>
          <a:prstGeom prst="rect">
            <a:avLst/>
          </a:prstGeom>
          <a:noFill/>
          <a:ln w="9525">
            <a:noFill/>
            <a:miter lim="800000"/>
            <a:headEnd/>
            <a:tailEnd/>
          </a:ln>
          <a:effectLst/>
        </p:spPr>
        <p:txBody>
          <a:bodyPr>
            <a:spAutoFit/>
          </a:bodyPr>
          <a:lstStyle/>
          <a:p>
            <a:pPr algn="ctr">
              <a:defRPr/>
            </a:pPr>
            <a:r>
              <a:rPr kumimoji="0" lang="zh-CN" altLang="en-US" sz="4800" dirty="0">
                <a:solidFill>
                  <a:srgbClr val="FF0000"/>
                </a:solidFill>
                <a:effectLst>
                  <a:outerShdw blurRad="38100" dist="38100" dir="2700000" algn="tl">
                    <a:srgbClr val="C0C0C0"/>
                  </a:outerShdw>
                </a:effectLst>
                <a:latin typeface="Arial" charset="0"/>
                <a:ea typeface="方正大黑简体" pitchFamily="2" charset="-122"/>
              </a:rPr>
              <a:t>什么是计算机控制系统？</a:t>
            </a:r>
          </a:p>
        </p:txBody>
      </p:sp>
      <p:sp>
        <p:nvSpPr>
          <p:cNvPr id="272389" name="Rectangle 5"/>
          <p:cNvSpPr>
            <a:spLocks noGrp="1" noChangeArrowheads="1"/>
          </p:cNvSpPr>
          <p:nvPr>
            <p:ph type="title"/>
          </p:nvPr>
        </p:nvSpPr>
        <p:spPr>
          <a:xfrm>
            <a:off x="400050" y="125413"/>
            <a:ext cx="7772400" cy="1143000"/>
          </a:xfrm>
        </p:spPr>
        <p:txBody>
          <a:bodyPr/>
          <a:lstStyle/>
          <a:p>
            <a:pPr algn="l" eaLnBrk="1" hangingPunct="1">
              <a:defRPr/>
            </a:pPr>
            <a:r>
              <a:rPr lang="zh-CN" altLang="en-US" sz="2400" b="1">
                <a:solidFill>
                  <a:schemeClr val="tx1"/>
                </a:solidFill>
                <a:effectLst>
                  <a:outerShdw blurRad="38100" dist="38100" dir="2700000" algn="tl">
                    <a:srgbClr val="C0C0C0"/>
                  </a:outerShdw>
                </a:effectLst>
              </a:rPr>
              <a:t>计算机控制系统</a:t>
            </a:r>
          </a:p>
        </p:txBody>
      </p:sp>
    </p:spTree>
    <p:extLst>
      <p:ext uri="{BB962C8B-B14F-4D97-AF65-F5344CB8AC3E}">
        <p14:creationId xmlns:p14="http://schemas.microsoft.com/office/powerpoint/2010/main" val="1389250196"/>
      </p:ext>
    </p:extLst>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59" name="Rectangle 27"/>
          <p:cNvSpPr>
            <a:spLocks noChangeArrowheads="1"/>
          </p:cNvSpPr>
          <p:nvPr/>
        </p:nvSpPr>
        <p:spPr bwMode="auto">
          <a:xfrm>
            <a:off x="827088" y="1008063"/>
            <a:ext cx="5184775" cy="457200"/>
          </a:xfrm>
          <a:prstGeom prst="rect">
            <a:avLst/>
          </a:prstGeom>
          <a:noFill/>
          <a:ln w="9525" algn="ctr">
            <a:noFill/>
            <a:miter lim="800000"/>
            <a:headEnd/>
            <a:tailEnd/>
          </a:ln>
          <a:effectLst/>
        </p:spPr>
        <p:txBody>
          <a:bodyPr anchor="ctr">
            <a:spAutoFit/>
          </a:bodyPr>
          <a:lstStyle/>
          <a:p>
            <a:pPr>
              <a:defRPr/>
            </a:pP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4</a:t>
            </a:r>
            <a:r>
              <a:rPr kumimoji="0" lang="zh-CN" altLang="en-US" sz="2400">
                <a:solidFill>
                  <a:schemeClr val="accent2"/>
                </a:solidFill>
                <a:effectLst>
                  <a:outerShdw blurRad="38100" dist="38100" dir="2700000" algn="tl">
                    <a:srgbClr val="C0C0C0"/>
                  </a:outerShdw>
                </a:effectLst>
              </a:rPr>
              <a:t>）数字量输出通道</a:t>
            </a:r>
          </a:p>
        </p:txBody>
      </p:sp>
      <p:sp>
        <p:nvSpPr>
          <p:cNvPr id="44061" name="Rectangle 29"/>
          <p:cNvSpPr>
            <a:spLocks noChangeArrowheads="1"/>
          </p:cNvSpPr>
          <p:nvPr/>
        </p:nvSpPr>
        <p:spPr bwMode="auto">
          <a:xfrm>
            <a:off x="2700338" y="5805488"/>
            <a:ext cx="4176712"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1.7 </a:t>
            </a:r>
            <a:r>
              <a:rPr kumimoji="0" lang="zh-CN" altLang="en-US">
                <a:effectLst>
                  <a:outerShdw blurRad="38100" dist="38100" dir="2700000" algn="tl">
                    <a:srgbClr val="C0C0C0"/>
                  </a:outerShdw>
                </a:effectLst>
              </a:rPr>
              <a:t>数字量输出通道示意图 </a:t>
            </a:r>
          </a:p>
        </p:txBody>
      </p:sp>
      <p:pic>
        <p:nvPicPr>
          <p:cNvPr id="37892" name="Picture 32"/>
          <p:cNvPicPr>
            <a:picLocks noChangeAspect="1" noChangeArrowheads="1"/>
          </p:cNvPicPr>
          <p:nvPr/>
        </p:nvPicPr>
        <p:blipFill>
          <a:blip r:embed="rId2" cstate="print"/>
          <a:srcRect/>
          <a:stretch>
            <a:fillRect/>
          </a:stretch>
        </p:blipFill>
        <p:spPr bwMode="auto">
          <a:xfrm>
            <a:off x="1547813" y="1557338"/>
            <a:ext cx="6048375" cy="4252912"/>
          </a:xfrm>
          <a:prstGeom prst="rect">
            <a:avLst/>
          </a:prstGeom>
          <a:noFill/>
          <a:ln w="9525">
            <a:noFill/>
            <a:miter lim="800000"/>
            <a:headEnd/>
            <a:tailEnd/>
          </a:ln>
        </p:spPr>
      </p:pic>
      <p:sp>
        <p:nvSpPr>
          <p:cNvPr id="44065" name="Text Box 33"/>
          <p:cNvSpPr txBox="1">
            <a:spLocks noChangeArrowheads="1"/>
          </p:cNvSpPr>
          <p:nvPr/>
        </p:nvSpPr>
        <p:spPr bwMode="auto">
          <a:xfrm>
            <a:off x="684213" y="2636838"/>
            <a:ext cx="503237" cy="1006475"/>
          </a:xfrm>
          <a:prstGeom prst="rect">
            <a:avLst/>
          </a:prstGeom>
          <a:noFill/>
          <a:ln w="9525">
            <a:noFill/>
            <a:miter lim="800000"/>
            <a:headEnd/>
            <a:tailEnd/>
          </a:ln>
          <a:effectLst/>
        </p:spPr>
        <p:txBody>
          <a:bodyPr>
            <a:spAutoFit/>
          </a:bodyPr>
          <a:lstStyle/>
          <a:p>
            <a:pPr>
              <a:defRPr/>
            </a:pPr>
            <a:r>
              <a:rPr lang="zh-CN" altLang="en-US">
                <a:solidFill>
                  <a:srgbClr val="1E86B4"/>
                </a:solidFill>
                <a:effectLst>
                  <a:outerShdw blurRad="38100" dist="38100" dir="2700000" algn="tl">
                    <a:srgbClr val="C0C0C0"/>
                  </a:outerShdw>
                </a:effectLst>
              </a:rPr>
              <a:t>锁存器 </a:t>
            </a:r>
          </a:p>
        </p:txBody>
      </p:sp>
      <p:sp>
        <p:nvSpPr>
          <p:cNvPr id="44066" name="Line 34"/>
          <p:cNvSpPr>
            <a:spLocks noChangeShapeType="1"/>
          </p:cNvSpPr>
          <p:nvPr/>
        </p:nvSpPr>
        <p:spPr bwMode="auto">
          <a:xfrm>
            <a:off x="1258888" y="3213100"/>
            <a:ext cx="1152525" cy="215900"/>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Tree>
  </p:cSld>
  <p:clrMapOvr>
    <a:masterClrMapping/>
  </p:clrMapOvr>
  <p:transition>
    <p:comb dir="vert"/>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14" name="Rectangle 58"/>
          <p:cNvSpPr>
            <a:spLocks noChangeArrowheads="1"/>
          </p:cNvSpPr>
          <p:nvPr/>
        </p:nvSpPr>
        <p:spPr bwMode="auto">
          <a:xfrm>
            <a:off x="574675" y="304800"/>
            <a:ext cx="8001000" cy="676275"/>
          </a:xfrm>
          <a:prstGeom prst="rect">
            <a:avLst/>
          </a:prstGeom>
          <a:noFill/>
          <a:ln w="9525">
            <a:noFill/>
            <a:miter lim="800000"/>
            <a:headEnd/>
            <a:tailEnd/>
          </a:ln>
          <a:effectLst/>
        </p:spPr>
        <p:txBody>
          <a:bodyPr anchor="b"/>
          <a:lstStyle/>
          <a:p>
            <a:pPr>
              <a:defRPr/>
            </a:pPr>
            <a:r>
              <a:rPr kumimoji="0" lang="en-US" altLang="zh-CN" sz="2800">
                <a:solidFill>
                  <a:srgbClr val="0000FF"/>
                </a:solidFill>
                <a:effectLst>
                  <a:outerShdw blurRad="38100" dist="38100" dir="2700000" algn="tl">
                    <a:srgbClr val="C0C0C0"/>
                  </a:outerShdw>
                </a:effectLst>
              </a:rPr>
              <a:t>1.3.2 </a:t>
            </a:r>
            <a:r>
              <a:rPr kumimoji="0" lang="zh-CN" altLang="en-US" sz="2800">
                <a:solidFill>
                  <a:srgbClr val="0000FF"/>
                </a:solidFill>
                <a:effectLst>
                  <a:outerShdw blurRad="38100" dist="38100" dir="2700000" algn="tl">
                    <a:srgbClr val="C0C0C0"/>
                  </a:outerShdw>
                </a:effectLst>
                <a:latin typeface="宋体" pitchFamily="2" charset="-122"/>
              </a:rPr>
              <a:t>总线接口技术</a:t>
            </a:r>
          </a:p>
        </p:txBody>
      </p:sp>
      <p:sp>
        <p:nvSpPr>
          <p:cNvPr id="45116" name="Rectangle 60"/>
          <p:cNvSpPr>
            <a:spLocks noChangeArrowheads="1"/>
          </p:cNvSpPr>
          <p:nvPr/>
        </p:nvSpPr>
        <p:spPr bwMode="auto">
          <a:xfrm>
            <a:off x="0" y="2690813"/>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45119" name="Text Box 63"/>
          <p:cNvSpPr txBox="1">
            <a:spLocks noChangeArrowheads="1"/>
          </p:cNvSpPr>
          <p:nvPr/>
        </p:nvSpPr>
        <p:spPr bwMode="auto">
          <a:xfrm>
            <a:off x="900113" y="1412875"/>
            <a:ext cx="7005637" cy="4364038"/>
          </a:xfrm>
          <a:prstGeom prst="rect">
            <a:avLst/>
          </a:prstGeom>
          <a:noFill/>
          <a:ln w="9525">
            <a:noFill/>
            <a:miter lim="800000"/>
            <a:headEnd/>
            <a:tailEnd/>
          </a:ln>
          <a:effectLst/>
        </p:spPr>
        <p:txBody>
          <a:bodyPr>
            <a:spAutoFit/>
          </a:bodyPr>
          <a:lstStyle/>
          <a:p>
            <a:pPr>
              <a:lnSpc>
                <a:spcPct val="130000"/>
              </a:lnSpc>
              <a:defRPr/>
            </a:pP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任何一个微处理器都要与一定数量的部件和外围设备连接，但如果将各部件和每一种外围设备都分别用一组线路与</a:t>
            </a:r>
            <a:r>
              <a:rPr lang="en-US" altLang="zh-CN" sz="2400">
                <a:effectLst>
                  <a:outerShdw blurRad="38100" dist="38100" dir="2700000" algn="tl">
                    <a:srgbClr val="C0C0C0"/>
                  </a:outerShdw>
                </a:effectLst>
              </a:rPr>
              <a:t>CPU</a:t>
            </a:r>
            <a:r>
              <a:rPr lang="zh-CN" altLang="en-US" sz="2400">
                <a:effectLst>
                  <a:outerShdw blurRad="38100" dist="38100" dir="2700000" algn="tl">
                    <a:srgbClr val="C0C0C0"/>
                  </a:outerShdw>
                </a:effectLst>
              </a:rPr>
              <a:t>直接连接，那么连线将会错综复杂，甚至难以实现。</a:t>
            </a:r>
          </a:p>
          <a:p>
            <a:pPr>
              <a:lnSpc>
                <a:spcPct val="130000"/>
              </a:lnSpc>
              <a:defRPr/>
            </a:pPr>
            <a:r>
              <a:rPr lang="zh-CN" altLang="en-US" sz="2400">
                <a:effectLst>
                  <a:outerShdw blurRad="38100" dist="38100" dir="2700000" algn="tl">
                    <a:srgbClr val="C0C0C0"/>
                  </a:outerShdw>
                </a:effectLst>
              </a:rPr>
              <a:t>    为了简化硬件电路设计、简化系统结构，常用一组线路，配置以适当的接口电路，与各部件和外围设备连接，这组共用的连接线路被称为</a:t>
            </a:r>
            <a:r>
              <a:rPr lang="zh-CN" altLang="en-US" sz="2400" u="sng">
                <a:solidFill>
                  <a:srgbClr val="FF0000"/>
                </a:solidFill>
                <a:effectLst>
                  <a:outerShdw blurRad="38100" dist="38100" dir="2700000" algn="tl">
                    <a:srgbClr val="C0C0C0"/>
                  </a:outerShdw>
                </a:effectLst>
              </a:rPr>
              <a:t>总线</a:t>
            </a:r>
            <a:r>
              <a:rPr lang="zh-CN" altLang="en-US" sz="2400">
                <a:effectLst>
                  <a:outerShdw blurRad="38100" dist="38100" dir="2700000" algn="tl">
                    <a:srgbClr val="C0C0C0"/>
                  </a:outerShdw>
                </a:effectLst>
              </a:rPr>
              <a:t>。采用总线结构便于部件和设备的</a:t>
            </a:r>
            <a:r>
              <a:rPr lang="zh-CN" altLang="en-US" sz="2400">
                <a:solidFill>
                  <a:srgbClr val="FF0000"/>
                </a:solidFill>
                <a:effectLst>
                  <a:outerShdw blurRad="38100" dist="38100" dir="2700000" algn="tl">
                    <a:srgbClr val="C0C0C0"/>
                  </a:outerShdw>
                </a:effectLst>
              </a:rPr>
              <a:t>扩充</a:t>
            </a:r>
            <a:r>
              <a:rPr lang="zh-CN" altLang="en-US" sz="2400">
                <a:effectLst>
                  <a:outerShdw blurRad="38100" dist="38100" dir="2700000" algn="tl">
                    <a:srgbClr val="C0C0C0"/>
                  </a:outerShdw>
                </a:effectLst>
              </a:rPr>
              <a:t>，尤其制定了统一的总线标准则容易使不同设备间实现</a:t>
            </a:r>
            <a:r>
              <a:rPr lang="zh-CN" altLang="en-US" sz="2400">
                <a:solidFill>
                  <a:srgbClr val="FF0000"/>
                </a:solidFill>
                <a:effectLst>
                  <a:outerShdw blurRad="38100" dist="38100" dir="2700000" algn="tl">
                    <a:srgbClr val="C0C0C0"/>
                  </a:outerShdw>
                </a:effectLst>
              </a:rPr>
              <a:t>互连</a:t>
            </a:r>
            <a:r>
              <a:rPr lang="zh-CN" altLang="en-US" sz="2400">
                <a:effectLst>
                  <a:outerShdw blurRad="38100" dist="38100" dir="2700000" algn="tl">
                    <a:srgbClr val="C0C0C0"/>
                  </a:outerShdw>
                </a:effectLst>
              </a:rPr>
              <a:t>。</a:t>
            </a:r>
          </a:p>
        </p:txBody>
      </p:sp>
    </p:spTree>
  </p:cSld>
  <p:clrMapOvr>
    <a:masterClrMapping/>
  </p:clrMapOvr>
  <p:transition>
    <p:comb dir="vert"/>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5" name="Text Box 5"/>
          <p:cNvSpPr txBox="1">
            <a:spLocks noChangeArrowheads="1"/>
          </p:cNvSpPr>
          <p:nvPr/>
        </p:nvSpPr>
        <p:spPr bwMode="auto">
          <a:xfrm>
            <a:off x="971550" y="1412875"/>
            <a:ext cx="7488238" cy="4111625"/>
          </a:xfrm>
          <a:prstGeom prst="rect">
            <a:avLst/>
          </a:prstGeom>
          <a:noFill/>
          <a:ln w="9525">
            <a:noFill/>
            <a:miter lim="800000"/>
            <a:headEnd/>
            <a:tailEnd/>
          </a:ln>
          <a:effectLst/>
        </p:spPr>
        <p:txBody>
          <a:bodyPr>
            <a:spAutoFit/>
          </a:bodyPr>
          <a:lstStyle/>
          <a:p>
            <a:pPr>
              <a:lnSpc>
                <a:spcPct val="150000"/>
              </a:lnSpc>
              <a:defRPr/>
            </a:pPr>
            <a:r>
              <a:rPr lang="zh-CN" altLang="en-US" sz="2400">
                <a:effectLst>
                  <a:outerShdw blurRad="38100" dist="38100" dir="2700000" algn="tl">
                    <a:srgbClr val="C0C0C0"/>
                  </a:outerShdw>
                </a:effectLst>
              </a:rPr>
              <a:t>微机中总线一般有</a:t>
            </a:r>
            <a:r>
              <a:rPr lang="zh-CN" altLang="en-US" sz="2400">
                <a:solidFill>
                  <a:srgbClr val="FF0000"/>
                </a:solidFill>
                <a:effectLst>
                  <a:outerShdw blurRad="38100" dist="38100" dir="2700000" algn="tl">
                    <a:srgbClr val="C0C0C0"/>
                  </a:outerShdw>
                </a:effectLst>
              </a:rPr>
              <a:t>内部总线</a:t>
            </a:r>
            <a:r>
              <a:rPr lang="zh-CN" altLang="en-US" sz="2400">
                <a:effectLst>
                  <a:outerShdw blurRad="38100" dist="38100" dir="2700000" algn="tl">
                    <a:srgbClr val="C0C0C0"/>
                  </a:outerShdw>
                </a:effectLst>
              </a:rPr>
              <a:t>、</a:t>
            </a:r>
            <a:r>
              <a:rPr lang="zh-CN" altLang="en-US" sz="2400">
                <a:solidFill>
                  <a:srgbClr val="FF0000"/>
                </a:solidFill>
                <a:effectLst>
                  <a:outerShdw blurRad="38100" dist="38100" dir="2700000" algn="tl">
                    <a:srgbClr val="C0C0C0"/>
                  </a:outerShdw>
                </a:effectLst>
              </a:rPr>
              <a:t>系统总线</a:t>
            </a:r>
            <a:r>
              <a:rPr lang="zh-CN" altLang="en-US" sz="2400">
                <a:effectLst>
                  <a:outerShdw blurRad="38100" dist="38100" dir="2700000" algn="tl">
                    <a:srgbClr val="C0C0C0"/>
                  </a:outerShdw>
                </a:effectLst>
              </a:rPr>
              <a:t>和</a:t>
            </a:r>
            <a:r>
              <a:rPr lang="zh-CN" altLang="en-US" sz="2400">
                <a:solidFill>
                  <a:srgbClr val="FF0000"/>
                </a:solidFill>
                <a:effectLst>
                  <a:outerShdw blurRad="38100" dist="38100" dir="2700000" algn="tl">
                    <a:srgbClr val="C0C0C0"/>
                  </a:outerShdw>
                </a:effectLst>
              </a:rPr>
              <a:t>外部总线</a:t>
            </a:r>
            <a:r>
              <a:rPr lang="zh-CN" altLang="en-US" sz="2400">
                <a:effectLst>
                  <a:outerShdw blurRad="38100" dist="38100" dir="2700000" algn="tl">
                    <a:srgbClr val="C0C0C0"/>
                  </a:outerShdw>
                </a:effectLst>
              </a:rPr>
              <a:t>：</a:t>
            </a:r>
          </a:p>
          <a:p>
            <a:pPr>
              <a:lnSpc>
                <a:spcPct val="150000"/>
              </a:lnSpc>
              <a:buFontTx/>
              <a:buChar char="•"/>
              <a:defRPr/>
            </a:pPr>
            <a:r>
              <a:rPr lang="zh-CN" altLang="en-US" sz="2400">
                <a:solidFill>
                  <a:srgbClr val="FF0000"/>
                </a:solidFill>
                <a:effectLst>
                  <a:outerShdw blurRad="38100" dist="38100" dir="2700000" algn="tl">
                    <a:srgbClr val="C0C0C0"/>
                  </a:outerShdw>
                </a:effectLst>
              </a:rPr>
              <a:t>内部总线：</a:t>
            </a:r>
            <a:r>
              <a:rPr lang="zh-CN" altLang="en-US">
                <a:effectLst>
                  <a:outerShdw blurRad="38100" dist="38100" dir="2700000" algn="tl">
                    <a:srgbClr val="C0C0C0"/>
                  </a:outerShdw>
                </a:effectLst>
              </a:rPr>
              <a:t>微机内部各外围芯片与处理器之间的总线，用于芯片一级的互连；</a:t>
            </a:r>
          </a:p>
          <a:p>
            <a:pPr>
              <a:lnSpc>
                <a:spcPct val="150000"/>
              </a:lnSpc>
              <a:buFontTx/>
              <a:buChar char="•"/>
              <a:defRPr/>
            </a:pPr>
            <a:r>
              <a:rPr lang="zh-CN" altLang="en-US" sz="2400">
                <a:solidFill>
                  <a:srgbClr val="FF0000"/>
                </a:solidFill>
                <a:effectLst>
                  <a:outerShdw blurRad="38100" dist="38100" dir="2700000" algn="tl">
                    <a:srgbClr val="C0C0C0"/>
                  </a:outerShdw>
                </a:effectLst>
              </a:rPr>
              <a:t>系统总线：</a:t>
            </a:r>
            <a:r>
              <a:rPr lang="zh-CN" altLang="en-US">
                <a:effectLst>
                  <a:outerShdw blurRad="38100" dist="38100" dir="2700000" algn="tl">
                    <a:srgbClr val="C0C0C0"/>
                  </a:outerShdw>
                </a:effectLst>
              </a:rPr>
              <a:t>微机中各插件板与系统板之间的总线，用于插件板一级的互连；</a:t>
            </a:r>
          </a:p>
          <a:p>
            <a:pPr>
              <a:lnSpc>
                <a:spcPct val="150000"/>
              </a:lnSpc>
              <a:buFontTx/>
              <a:buChar char="•"/>
              <a:defRPr/>
            </a:pPr>
            <a:r>
              <a:rPr lang="zh-CN" altLang="en-US" sz="2400">
                <a:solidFill>
                  <a:srgbClr val="FF0000"/>
                </a:solidFill>
                <a:effectLst>
                  <a:outerShdw blurRad="38100" dist="38100" dir="2700000" algn="tl">
                    <a:srgbClr val="C0C0C0"/>
                  </a:outerShdw>
                </a:effectLst>
              </a:rPr>
              <a:t>外部总线：</a:t>
            </a:r>
            <a:r>
              <a:rPr lang="zh-CN" altLang="en-US">
                <a:effectLst>
                  <a:outerShdw blurRad="38100" dist="38100" dir="2700000" algn="tl">
                    <a:srgbClr val="C0C0C0"/>
                  </a:outerShdw>
                </a:effectLst>
              </a:rPr>
              <a:t>微机和外部设备之间的总线，微机作为一种设备，通过该总线和其他设备进行信息与数据交换，它用于设备一级的互连。</a:t>
            </a:r>
          </a:p>
        </p:txBody>
      </p:sp>
    </p:spTree>
  </p:cSld>
  <p:clrMapOvr>
    <a:masterClrMapping/>
  </p:clrMapOvr>
  <p:transition>
    <p:comb dir="vert"/>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Text Box 2"/>
          <p:cNvSpPr txBox="1">
            <a:spLocks noChangeArrowheads="1"/>
          </p:cNvSpPr>
          <p:nvPr/>
        </p:nvSpPr>
        <p:spPr bwMode="auto">
          <a:xfrm>
            <a:off x="900113" y="1628775"/>
            <a:ext cx="7273925" cy="3925888"/>
          </a:xfrm>
          <a:prstGeom prst="rect">
            <a:avLst/>
          </a:prstGeom>
          <a:noFill/>
          <a:ln w="9525">
            <a:noFill/>
            <a:miter lim="800000"/>
            <a:headEnd/>
            <a:tailEnd/>
          </a:ln>
          <a:effectLst/>
        </p:spPr>
        <p:txBody>
          <a:bodyPr>
            <a:spAutoFit/>
          </a:bodyPr>
          <a:lstStyle/>
          <a:p>
            <a:pPr>
              <a:lnSpc>
                <a:spcPct val="150000"/>
              </a:lnSpc>
              <a:defRPr/>
            </a:pPr>
            <a:r>
              <a:rPr lang="zh-CN" altLang="en-US" sz="2400">
                <a:effectLst>
                  <a:outerShdw blurRad="38100" dist="38100" dir="2700000" algn="tl">
                    <a:srgbClr val="C0C0C0"/>
                  </a:outerShdw>
                </a:effectLst>
              </a:rPr>
              <a:t>按照传输数据的方式划分，可以分为</a:t>
            </a:r>
            <a:r>
              <a:rPr lang="zh-CN" altLang="en-US" sz="2400">
                <a:solidFill>
                  <a:srgbClr val="FF0000"/>
                </a:solidFill>
                <a:effectLst>
                  <a:outerShdw blurRad="38100" dist="38100" dir="2700000" algn="tl">
                    <a:srgbClr val="C0C0C0"/>
                  </a:outerShdw>
                </a:effectLst>
              </a:rPr>
              <a:t>并行总线</a:t>
            </a:r>
            <a:r>
              <a:rPr lang="zh-CN" altLang="en-US" sz="2400">
                <a:effectLst>
                  <a:outerShdw blurRad="38100" dist="38100" dir="2700000" algn="tl">
                    <a:srgbClr val="C0C0C0"/>
                  </a:outerShdw>
                </a:effectLst>
              </a:rPr>
              <a:t>和</a:t>
            </a:r>
            <a:r>
              <a:rPr lang="zh-CN" altLang="en-US" sz="2400">
                <a:solidFill>
                  <a:srgbClr val="FF0000"/>
                </a:solidFill>
                <a:effectLst>
                  <a:outerShdw blurRad="38100" dist="38100" dir="2700000" algn="tl">
                    <a:srgbClr val="C0C0C0"/>
                  </a:outerShdw>
                </a:effectLst>
              </a:rPr>
              <a:t>串行总线</a:t>
            </a:r>
            <a:r>
              <a:rPr lang="zh-CN" altLang="en-US" sz="2400">
                <a:effectLst>
                  <a:outerShdw blurRad="38100" dist="38100" dir="2700000" algn="tl">
                    <a:srgbClr val="C0C0C0"/>
                  </a:outerShdw>
                </a:effectLst>
              </a:rPr>
              <a:t>，分别对应于</a:t>
            </a:r>
            <a:r>
              <a:rPr lang="zh-CN" altLang="en-US" sz="2400">
                <a:solidFill>
                  <a:srgbClr val="FF0000"/>
                </a:solidFill>
                <a:effectLst>
                  <a:outerShdw blurRad="38100" dist="38100" dir="2700000" algn="tl">
                    <a:srgbClr val="C0C0C0"/>
                  </a:outerShdw>
                </a:effectLst>
              </a:rPr>
              <a:t>并行通信</a:t>
            </a:r>
            <a:r>
              <a:rPr lang="zh-CN" altLang="en-US" sz="2400">
                <a:effectLst>
                  <a:outerShdw blurRad="38100" dist="38100" dir="2700000" algn="tl">
                    <a:srgbClr val="C0C0C0"/>
                  </a:outerShdw>
                </a:effectLst>
              </a:rPr>
              <a:t>和</a:t>
            </a:r>
            <a:r>
              <a:rPr lang="zh-CN" altLang="en-US" sz="2400">
                <a:solidFill>
                  <a:srgbClr val="FF0000"/>
                </a:solidFill>
                <a:effectLst>
                  <a:outerShdw blurRad="38100" dist="38100" dir="2700000" algn="tl">
                    <a:srgbClr val="C0C0C0"/>
                  </a:outerShdw>
                </a:effectLst>
              </a:rPr>
              <a:t>串行通信</a:t>
            </a:r>
            <a:r>
              <a:rPr lang="zh-CN" altLang="en-US" sz="2400">
                <a:effectLst>
                  <a:outerShdw blurRad="38100" dist="38100" dir="2700000" algn="tl">
                    <a:srgbClr val="C0C0C0"/>
                  </a:outerShdw>
                </a:effectLst>
              </a:rPr>
              <a:t>方式。</a:t>
            </a:r>
          </a:p>
          <a:p>
            <a:pPr>
              <a:lnSpc>
                <a:spcPct val="150000"/>
              </a:lnSpc>
              <a:defRPr/>
            </a:pPr>
            <a:endParaRPr lang="zh-CN" altLang="en-US" sz="2400">
              <a:effectLst>
                <a:outerShdw blurRad="38100" dist="38100" dir="2700000" algn="tl">
                  <a:srgbClr val="C0C0C0"/>
                </a:outerShdw>
              </a:effectLst>
            </a:endParaRPr>
          </a:p>
          <a:p>
            <a:pPr>
              <a:lnSpc>
                <a:spcPct val="150000"/>
              </a:lnSpc>
              <a:defRPr/>
            </a:pPr>
            <a:r>
              <a:rPr lang="zh-CN" altLang="en-US" sz="2400">
                <a:solidFill>
                  <a:srgbClr val="FF0000"/>
                </a:solidFill>
                <a:effectLst>
                  <a:outerShdw blurRad="38100" dist="38100" dir="2700000" algn="tl">
                    <a:srgbClr val="C0C0C0"/>
                  </a:outerShdw>
                </a:effectLst>
              </a:rPr>
              <a:t>并行总线：</a:t>
            </a:r>
            <a:r>
              <a:rPr lang="zh-CN" altLang="en-US" sz="2400">
                <a:effectLst>
                  <a:outerShdw blurRad="38100" dist="38100" dir="2700000" algn="tl">
                    <a:srgbClr val="C0C0C0"/>
                  </a:outerShdw>
                </a:effectLst>
              </a:rPr>
              <a:t>数据线通常超过</a:t>
            </a:r>
            <a:r>
              <a:rPr lang="en-US" altLang="zh-CN" sz="2400">
                <a:effectLst>
                  <a:outerShdw blurRad="38100" dist="38100" dir="2700000" algn="tl">
                    <a:srgbClr val="C0C0C0"/>
                  </a:outerShdw>
                </a:effectLst>
              </a:rPr>
              <a:t>2</a:t>
            </a:r>
            <a:r>
              <a:rPr lang="zh-CN" altLang="en-US" sz="2400">
                <a:effectLst>
                  <a:outerShdw blurRad="38100" dist="38100" dir="2700000" algn="tl">
                    <a:srgbClr val="C0C0C0"/>
                  </a:outerShdw>
                </a:effectLst>
              </a:rPr>
              <a:t>根</a:t>
            </a:r>
          </a:p>
          <a:p>
            <a:pPr>
              <a:lnSpc>
                <a:spcPct val="150000"/>
              </a:lnSpc>
              <a:defRPr/>
            </a:pPr>
            <a:r>
              <a:rPr lang="zh-CN" altLang="en-US" sz="2400">
                <a:effectLst>
                  <a:outerShdw blurRad="38100" dist="38100" dir="2700000" algn="tl">
                    <a:srgbClr val="C0C0C0"/>
                  </a:outerShdw>
                </a:effectLst>
              </a:rPr>
              <a:t>       速度快、实时性好，但由于占用的口线多，不适  </a:t>
            </a:r>
          </a:p>
          <a:p>
            <a:pPr>
              <a:lnSpc>
                <a:spcPct val="150000"/>
              </a:lnSpc>
              <a:defRPr/>
            </a:pPr>
            <a:r>
              <a:rPr lang="zh-CN" altLang="en-US" sz="2400">
                <a:effectLst>
                  <a:outerShdw blurRad="38100" dist="38100" dir="2700000" algn="tl">
                    <a:srgbClr val="C0C0C0"/>
                  </a:outerShdw>
                </a:effectLst>
              </a:rPr>
              <a:t>      于小型化产品。如计算机并口、各种系统总线如</a:t>
            </a:r>
          </a:p>
          <a:p>
            <a:pPr>
              <a:lnSpc>
                <a:spcPct val="150000"/>
              </a:lnSpc>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a:t>
            </a:r>
            <a:r>
              <a:rPr lang="en-US" altLang="zh-CN" sz="2400">
                <a:effectLst>
                  <a:outerShdw blurRad="38100" dist="38100" dir="2700000" algn="tl">
                    <a:srgbClr val="C0C0C0"/>
                  </a:outerShdw>
                </a:effectLst>
              </a:rPr>
              <a:t>PCI</a:t>
            </a:r>
            <a:r>
              <a:rPr lang="zh-CN" altLang="en-US" sz="2400">
                <a:effectLst>
                  <a:outerShdw blurRad="38100" dist="38100" dir="2700000" algn="tl">
                    <a:srgbClr val="C0C0C0"/>
                  </a:outerShdw>
                </a:effectLst>
              </a:rPr>
              <a:t>总线等。</a:t>
            </a:r>
          </a:p>
        </p:txBody>
      </p:sp>
    </p:spTree>
  </p:cSld>
  <p:clrMapOvr>
    <a:masterClrMapping/>
  </p:clrMapOvr>
  <p:transition>
    <p:comb dir="vert"/>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4" name="Rectangle 4"/>
          <p:cNvSpPr>
            <a:spLocks noChangeArrowheads="1"/>
          </p:cNvSpPr>
          <p:nvPr/>
        </p:nvSpPr>
        <p:spPr bwMode="auto">
          <a:xfrm>
            <a:off x="2771775" y="5300663"/>
            <a:ext cx="4464050"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1.8 </a:t>
            </a:r>
            <a:r>
              <a:rPr kumimoji="0" lang="zh-CN" altLang="en-US">
                <a:effectLst>
                  <a:outerShdw blurRad="38100" dist="38100" dir="2700000" algn="tl">
                    <a:srgbClr val="C0C0C0"/>
                  </a:outerShdw>
                </a:effectLst>
              </a:rPr>
              <a:t>内部并行总线及组成 </a:t>
            </a:r>
          </a:p>
        </p:txBody>
      </p:sp>
      <p:pic>
        <p:nvPicPr>
          <p:cNvPr id="41987" name="Picture 7"/>
          <p:cNvPicPr>
            <a:picLocks noChangeAspect="1" noChangeArrowheads="1"/>
          </p:cNvPicPr>
          <p:nvPr/>
        </p:nvPicPr>
        <p:blipFill>
          <a:blip r:embed="rId2" cstate="print"/>
          <a:srcRect/>
          <a:stretch>
            <a:fillRect/>
          </a:stretch>
        </p:blipFill>
        <p:spPr bwMode="auto">
          <a:xfrm>
            <a:off x="900113" y="1125538"/>
            <a:ext cx="7129462" cy="3886200"/>
          </a:xfrm>
          <a:prstGeom prst="rect">
            <a:avLst/>
          </a:prstGeom>
          <a:noFill/>
          <a:ln w="9525">
            <a:noFill/>
            <a:miter lim="800000"/>
            <a:headEnd/>
            <a:tailEnd/>
          </a:ln>
        </p:spPr>
      </p:pic>
    </p:spTree>
  </p:cSld>
  <p:clrMapOvr>
    <a:masterClrMapping/>
  </p:clrMapOvr>
  <p:transition>
    <p:comb dir="vert"/>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Text Box 2"/>
          <p:cNvSpPr txBox="1">
            <a:spLocks noChangeArrowheads="1"/>
          </p:cNvSpPr>
          <p:nvPr/>
        </p:nvSpPr>
        <p:spPr bwMode="auto">
          <a:xfrm>
            <a:off x="1042988" y="1125538"/>
            <a:ext cx="7005637" cy="2282825"/>
          </a:xfrm>
          <a:prstGeom prst="rect">
            <a:avLst/>
          </a:prstGeom>
          <a:noFill/>
          <a:ln w="9525">
            <a:noFill/>
            <a:miter lim="800000"/>
            <a:headEnd/>
            <a:tailEnd/>
          </a:ln>
          <a:effectLst/>
        </p:spPr>
        <p:txBody>
          <a:bodyPr>
            <a:spAutoFit/>
          </a:bodyPr>
          <a:lstStyle/>
          <a:p>
            <a:pPr>
              <a:lnSpc>
                <a:spcPct val="150000"/>
              </a:lnSpc>
              <a:defRPr/>
            </a:pPr>
            <a:r>
              <a:rPr lang="zh-CN" altLang="en-US" sz="2400">
                <a:solidFill>
                  <a:srgbClr val="FF0000"/>
                </a:solidFill>
                <a:effectLst>
                  <a:outerShdw blurRad="38100" dist="38100" dir="2700000" algn="tl">
                    <a:srgbClr val="C0C0C0"/>
                  </a:outerShdw>
                </a:effectLst>
              </a:rPr>
              <a:t>串行总线：</a:t>
            </a:r>
            <a:r>
              <a:rPr lang="zh-CN" altLang="en-US" sz="2400">
                <a:effectLst>
                  <a:outerShdw blurRad="38100" dist="38100" dir="2700000" algn="tl">
                    <a:srgbClr val="C0C0C0"/>
                  </a:outerShdw>
                </a:effectLst>
              </a:rPr>
              <a:t>二进制数据逐位通过一根数据线发送到目的器件；速率虽低，但在数据通信吞吐量不是很大的微处理电路中则显得更加简易、方便、灵活。常见的串行总线有</a:t>
            </a:r>
            <a:r>
              <a:rPr lang="en-US" altLang="zh-CN" sz="2400">
                <a:effectLst>
                  <a:outerShdw blurRad="38100" dist="38100" dir="2700000" algn="tl">
                    <a:srgbClr val="C0C0C0"/>
                  </a:outerShdw>
                </a:effectLst>
              </a:rPr>
              <a:t>SPI</a:t>
            </a: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I</a:t>
            </a:r>
            <a:r>
              <a:rPr lang="en-US" altLang="zh-CN" sz="2400" baseline="30000">
                <a:effectLst>
                  <a:outerShdw blurRad="38100" dist="38100" dir="2700000" algn="tl">
                    <a:srgbClr val="C0C0C0"/>
                  </a:outerShdw>
                </a:effectLst>
              </a:rPr>
              <a:t>2</a:t>
            </a:r>
            <a:r>
              <a:rPr lang="en-US" altLang="zh-CN" sz="2400">
                <a:effectLst>
                  <a:outerShdw blurRad="38100" dist="38100" dir="2700000" algn="tl">
                    <a:srgbClr val="C0C0C0"/>
                  </a:outerShdw>
                </a:effectLst>
              </a:rPr>
              <a:t>C</a:t>
            </a: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USB</a:t>
            </a:r>
            <a:r>
              <a:rPr lang="zh-CN" altLang="en-US" sz="2400">
                <a:effectLst>
                  <a:outerShdw blurRad="38100" dist="38100" dir="2700000" algn="tl">
                    <a:srgbClr val="C0C0C0"/>
                  </a:outerShdw>
                </a:effectLst>
              </a:rPr>
              <a:t>及</a:t>
            </a:r>
            <a:r>
              <a:rPr lang="en-US" altLang="zh-CN" sz="2400">
                <a:effectLst>
                  <a:outerShdw blurRad="38100" dist="38100" dir="2700000" algn="tl">
                    <a:srgbClr val="C0C0C0"/>
                  </a:outerShdw>
                </a:effectLst>
              </a:rPr>
              <a:t>RS232</a:t>
            </a:r>
            <a:r>
              <a:rPr lang="zh-CN" altLang="en-US" sz="2400">
                <a:effectLst>
                  <a:outerShdw blurRad="38100" dist="38100" dir="2700000" algn="tl">
                    <a:srgbClr val="C0C0C0"/>
                  </a:outerShdw>
                </a:effectLst>
              </a:rPr>
              <a:t>等。</a:t>
            </a:r>
          </a:p>
        </p:txBody>
      </p:sp>
      <p:sp>
        <p:nvSpPr>
          <p:cNvPr id="244739" name="Text Box 3"/>
          <p:cNvSpPr txBox="1">
            <a:spLocks noChangeArrowheads="1"/>
          </p:cNvSpPr>
          <p:nvPr/>
        </p:nvSpPr>
        <p:spPr bwMode="auto">
          <a:xfrm>
            <a:off x="1042988" y="3357563"/>
            <a:ext cx="7005637" cy="2830512"/>
          </a:xfrm>
          <a:prstGeom prst="rect">
            <a:avLst/>
          </a:prstGeom>
          <a:noFill/>
          <a:ln w="9525">
            <a:noFill/>
            <a:miter lim="800000"/>
            <a:headEnd/>
            <a:tailEnd/>
          </a:ln>
          <a:effectLst/>
        </p:spPr>
        <p:txBody>
          <a:bodyPr>
            <a:spAutoFit/>
          </a:bodyPr>
          <a:lstStyle/>
          <a:p>
            <a:pPr>
              <a:lnSpc>
                <a:spcPct val="150000"/>
              </a:lnSpc>
              <a:defRPr/>
            </a:pPr>
            <a:r>
              <a:rPr lang="zh-CN" altLang="en-US" sz="2400">
                <a:effectLst>
                  <a:outerShdw blurRad="38100" dist="38100" dir="2700000" algn="tl">
                    <a:srgbClr val="C0C0C0"/>
                  </a:outerShdw>
                </a:effectLst>
              </a:rPr>
              <a:t>按照时钟信号是否独立，串行总线进一步分为</a:t>
            </a:r>
            <a:r>
              <a:rPr lang="zh-CN" altLang="en-US" sz="2400">
                <a:solidFill>
                  <a:srgbClr val="FF0000"/>
                </a:solidFill>
                <a:effectLst>
                  <a:outerShdw blurRad="38100" dist="38100" dir="2700000" algn="tl">
                    <a:srgbClr val="C0C0C0"/>
                  </a:outerShdw>
                </a:effectLst>
              </a:rPr>
              <a:t>同步总线</a:t>
            </a:r>
            <a:r>
              <a:rPr lang="zh-CN" altLang="en-US" sz="2400">
                <a:effectLst>
                  <a:outerShdw blurRad="38100" dist="38100" dir="2700000" algn="tl">
                    <a:srgbClr val="C0C0C0"/>
                  </a:outerShdw>
                </a:effectLst>
              </a:rPr>
              <a:t>和</a:t>
            </a:r>
            <a:r>
              <a:rPr lang="zh-CN" altLang="en-US" sz="2400">
                <a:solidFill>
                  <a:srgbClr val="FF0000"/>
                </a:solidFill>
                <a:effectLst>
                  <a:outerShdw blurRad="38100" dist="38100" dir="2700000" algn="tl">
                    <a:srgbClr val="C0C0C0"/>
                  </a:outerShdw>
                </a:effectLst>
              </a:rPr>
              <a:t>异步总线</a:t>
            </a:r>
            <a:r>
              <a:rPr lang="zh-CN" altLang="en-US" sz="2400">
                <a:effectLst>
                  <a:outerShdw blurRad="38100" dist="38100" dir="2700000" algn="tl">
                    <a:srgbClr val="C0C0C0"/>
                  </a:outerShdw>
                </a:effectLst>
              </a:rPr>
              <a:t>。</a:t>
            </a:r>
          </a:p>
          <a:p>
            <a:pPr>
              <a:lnSpc>
                <a:spcPct val="150000"/>
              </a:lnSpc>
              <a:defRPr/>
            </a:pPr>
            <a:r>
              <a:rPr lang="zh-CN" altLang="en-US" sz="2400">
                <a:solidFill>
                  <a:srgbClr val="FF0000"/>
                </a:solidFill>
                <a:effectLst>
                  <a:outerShdw blurRad="38100" dist="38100" dir="2700000" algn="tl">
                    <a:srgbClr val="C0C0C0"/>
                  </a:outerShdw>
                </a:effectLst>
              </a:rPr>
              <a:t>同步总线</a:t>
            </a:r>
            <a:r>
              <a:rPr lang="zh-CN" altLang="en-US" sz="2400">
                <a:effectLst>
                  <a:outerShdw blurRad="38100" dist="38100" dir="2700000" algn="tl">
                    <a:srgbClr val="C0C0C0"/>
                  </a:outerShdw>
                </a:effectLst>
              </a:rPr>
              <a:t>的时钟信号独立于数据，而</a:t>
            </a:r>
            <a:r>
              <a:rPr lang="zh-CN" altLang="en-US" sz="2400">
                <a:solidFill>
                  <a:srgbClr val="FF0000"/>
                </a:solidFill>
                <a:effectLst>
                  <a:outerShdw blurRad="38100" dist="38100" dir="2700000" algn="tl">
                    <a:srgbClr val="C0C0C0"/>
                  </a:outerShdw>
                </a:effectLst>
              </a:rPr>
              <a:t>异步总线</a:t>
            </a:r>
            <a:r>
              <a:rPr lang="zh-CN" altLang="en-US" sz="2400">
                <a:effectLst>
                  <a:outerShdw blurRad="38100" dist="38100" dir="2700000" algn="tl">
                    <a:srgbClr val="C0C0C0"/>
                  </a:outerShdw>
                </a:effectLst>
              </a:rPr>
              <a:t>的时钟信号是从数据中提取出来的。</a:t>
            </a:r>
            <a:r>
              <a:rPr lang="en-US" altLang="zh-CN" sz="2400">
                <a:effectLst>
                  <a:outerShdw blurRad="38100" dist="38100" dir="2700000" algn="tl">
                    <a:srgbClr val="C0C0C0"/>
                  </a:outerShdw>
                </a:effectLst>
              </a:rPr>
              <a:t>SPI</a:t>
            </a: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I</a:t>
            </a:r>
            <a:r>
              <a:rPr lang="en-US" altLang="zh-CN" sz="2400" baseline="30000">
                <a:effectLst>
                  <a:outerShdw blurRad="38100" dist="38100" dir="2700000" algn="tl">
                    <a:srgbClr val="C0C0C0"/>
                  </a:outerShdw>
                </a:effectLst>
              </a:rPr>
              <a:t>2</a:t>
            </a:r>
            <a:r>
              <a:rPr lang="en-US" altLang="zh-CN" sz="2400">
                <a:effectLst>
                  <a:outerShdw blurRad="38100" dist="38100" dir="2700000" algn="tl">
                    <a:srgbClr val="C0C0C0"/>
                  </a:outerShdw>
                </a:effectLst>
              </a:rPr>
              <a:t>C</a:t>
            </a:r>
            <a:r>
              <a:rPr lang="zh-CN" altLang="en-US" sz="2400">
                <a:effectLst>
                  <a:outerShdw blurRad="38100" dist="38100" dir="2700000" algn="tl">
                    <a:srgbClr val="C0C0C0"/>
                  </a:outerShdw>
                </a:effectLst>
              </a:rPr>
              <a:t>是同步串行总线，</a:t>
            </a:r>
            <a:r>
              <a:rPr lang="en-US" altLang="zh-CN" sz="2400">
                <a:effectLst>
                  <a:outerShdw blurRad="38100" dist="38100" dir="2700000" algn="tl">
                    <a:srgbClr val="C0C0C0"/>
                  </a:outerShdw>
                </a:effectLst>
              </a:rPr>
              <a:t>RS232</a:t>
            </a:r>
            <a:r>
              <a:rPr lang="zh-CN" altLang="en-US" sz="2400">
                <a:effectLst>
                  <a:outerShdw blurRad="38100" dist="38100" dir="2700000" algn="tl">
                    <a:srgbClr val="C0C0C0"/>
                  </a:outerShdw>
                </a:effectLst>
              </a:rPr>
              <a:t>采用异步串行总线。</a:t>
            </a:r>
          </a:p>
        </p:txBody>
      </p:sp>
    </p:spTree>
  </p:cSld>
  <p:clrMapOvr>
    <a:masterClrMapping/>
  </p:clrMapOvr>
  <p:transition>
    <p:comb dir="vert"/>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37" name="Rectangle 33"/>
          <p:cNvSpPr>
            <a:spLocks noChangeArrowheads="1"/>
          </p:cNvSpPr>
          <p:nvPr/>
        </p:nvSpPr>
        <p:spPr bwMode="auto">
          <a:xfrm>
            <a:off x="2771775" y="5070475"/>
            <a:ext cx="4608513" cy="396875"/>
          </a:xfrm>
          <a:prstGeom prst="rect">
            <a:avLst/>
          </a:prstGeom>
          <a:noFill/>
          <a:ln w="9525" algn="ctr">
            <a:noFill/>
            <a:miter lim="800000"/>
            <a:headEnd/>
            <a:tailEnd/>
          </a:ln>
          <a:effectLst/>
        </p:spPr>
        <p:txBody>
          <a:bodyPr anchor="ctr">
            <a:spAutoFit/>
          </a:bodyPr>
          <a:lstStyle/>
          <a:p>
            <a:pPr>
              <a:defRPr/>
            </a:pPr>
            <a:r>
              <a:rPr kumimoji="0" lang="zh-CN" altLang="en-US">
                <a:effectLst>
                  <a:outerShdw blurRad="38100" dist="38100" dir="2700000" algn="tl">
                    <a:srgbClr val="C0C0C0"/>
                  </a:outerShdw>
                </a:effectLst>
              </a:rPr>
              <a:t>图</a:t>
            </a:r>
            <a:r>
              <a:rPr kumimoji="0" lang="en-US" altLang="zh-CN">
                <a:effectLst>
                  <a:outerShdw blurRad="38100" dist="38100" dir="2700000" algn="tl">
                    <a:srgbClr val="C0C0C0"/>
                  </a:outerShdw>
                </a:effectLst>
              </a:rPr>
              <a:t>1.9 </a:t>
            </a:r>
            <a:r>
              <a:rPr kumimoji="0" lang="zh-CN" altLang="en-US">
                <a:effectLst>
                  <a:outerShdw blurRad="38100" dist="38100" dir="2700000" algn="tl">
                    <a:srgbClr val="C0C0C0"/>
                  </a:outerShdw>
                </a:effectLst>
              </a:rPr>
              <a:t>内部串行总线</a:t>
            </a:r>
            <a:r>
              <a:rPr kumimoji="0" lang="en-US" altLang="zh-CN">
                <a:effectLst>
                  <a:outerShdw blurRad="38100" dist="38100" dir="2700000" algn="tl">
                    <a:srgbClr val="C0C0C0"/>
                  </a:outerShdw>
                </a:effectLst>
              </a:rPr>
              <a:t>SPI</a:t>
            </a:r>
            <a:r>
              <a:rPr kumimoji="0" lang="zh-CN" altLang="en-US">
                <a:effectLst>
                  <a:outerShdw blurRad="38100" dist="38100" dir="2700000" algn="tl">
                    <a:srgbClr val="C0C0C0"/>
                  </a:outerShdw>
                </a:effectLst>
              </a:rPr>
              <a:t>的组成 </a:t>
            </a:r>
          </a:p>
        </p:txBody>
      </p:sp>
      <p:pic>
        <p:nvPicPr>
          <p:cNvPr id="44035" name="Picture 34"/>
          <p:cNvPicPr>
            <a:picLocks noChangeAspect="1" noChangeArrowheads="1"/>
          </p:cNvPicPr>
          <p:nvPr/>
        </p:nvPicPr>
        <p:blipFill>
          <a:blip r:embed="rId2" cstate="print"/>
          <a:srcRect/>
          <a:stretch>
            <a:fillRect/>
          </a:stretch>
        </p:blipFill>
        <p:spPr bwMode="auto">
          <a:xfrm>
            <a:off x="1692275" y="1773238"/>
            <a:ext cx="6264275" cy="3054350"/>
          </a:xfrm>
          <a:prstGeom prst="rect">
            <a:avLst/>
          </a:prstGeom>
          <a:noFill/>
          <a:ln w="9525">
            <a:noFill/>
            <a:miter lim="800000"/>
            <a:headEnd/>
            <a:tailEnd/>
          </a:ln>
        </p:spPr>
      </p:pic>
    </p:spTree>
  </p:cSld>
  <p:clrMapOvr>
    <a:masterClrMapping/>
  </p:clrMapOvr>
  <p:transition>
    <p:comb dir="vert"/>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4"/>
          <p:cNvPicPr>
            <a:picLocks noChangeAspect="1" noChangeArrowheads="1"/>
          </p:cNvPicPr>
          <p:nvPr/>
        </p:nvPicPr>
        <p:blipFill>
          <a:blip r:embed="rId2" cstate="print"/>
          <a:srcRect/>
          <a:stretch>
            <a:fillRect/>
          </a:stretch>
        </p:blipFill>
        <p:spPr bwMode="auto">
          <a:xfrm>
            <a:off x="539750" y="0"/>
            <a:ext cx="7920038" cy="6746875"/>
          </a:xfrm>
          <a:prstGeom prst="rect">
            <a:avLst/>
          </a:prstGeom>
          <a:noFill/>
          <a:ln w="9525">
            <a:noFill/>
            <a:miter lim="800000"/>
            <a:headEnd/>
            <a:tailEnd/>
          </a:ln>
        </p:spPr>
      </p:pic>
      <p:sp>
        <p:nvSpPr>
          <p:cNvPr id="212997" name="Line 5"/>
          <p:cNvSpPr>
            <a:spLocks noChangeShapeType="1"/>
          </p:cNvSpPr>
          <p:nvPr/>
        </p:nvSpPr>
        <p:spPr bwMode="auto">
          <a:xfrm flipH="1" flipV="1">
            <a:off x="5292725" y="2133600"/>
            <a:ext cx="3240088" cy="1655763"/>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2998" name="Text Box 6"/>
          <p:cNvSpPr txBox="1">
            <a:spLocks noChangeArrowheads="1"/>
          </p:cNvSpPr>
          <p:nvPr/>
        </p:nvSpPr>
        <p:spPr bwMode="auto">
          <a:xfrm>
            <a:off x="8532813" y="3284538"/>
            <a:ext cx="611187" cy="1311275"/>
          </a:xfrm>
          <a:prstGeom prst="rect">
            <a:avLst/>
          </a:prstGeom>
          <a:noFill/>
          <a:ln w="9525">
            <a:noFill/>
            <a:miter lim="800000"/>
            <a:headEnd/>
            <a:tailEnd/>
          </a:ln>
          <a:effectLst/>
        </p:spPr>
        <p:txBody>
          <a:bodyPr>
            <a:spAutoFit/>
          </a:bodyPr>
          <a:lstStyle/>
          <a:p>
            <a:pPr>
              <a:defRPr/>
            </a:pPr>
            <a:r>
              <a:rPr lang="zh-CN" altLang="en-US">
                <a:solidFill>
                  <a:srgbClr val="FF0000"/>
                </a:solidFill>
                <a:effectLst>
                  <a:outerShdw blurRad="38100" dist="38100" dir="2700000" algn="tl">
                    <a:srgbClr val="C0C0C0"/>
                  </a:outerShdw>
                </a:effectLst>
              </a:rPr>
              <a:t>内部总线</a:t>
            </a:r>
          </a:p>
        </p:txBody>
      </p:sp>
      <p:sp>
        <p:nvSpPr>
          <p:cNvPr id="212999" name="Text Box 7"/>
          <p:cNvSpPr txBox="1">
            <a:spLocks noChangeArrowheads="1"/>
          </p:cNvSpPr>
          <p:nvPr/>
        </p:nvSpPr>
        <p:spPr bwMode="auto">
          <a:xfrm>
            <a:off x="87313" y="3625850"/>
            <a:ext cx="596900" cy="1311275"/>
          </a:xfrm>
          <a:prstGeom prst="rect">
            <a:avLst/>
          </a:prstGeom>
          <a:noFill/>
          <a:ln w="9525">
            <a:noFill/>
            <a:miter lim="800000"/>
            <a:headEnd/>
            <a:tailEnd/>
          </a:ln>
          <a:effectLst/>
        </p:spPr>
        <p:txBody>
          <a:bodyPr>
            <a:spAutoFit/>
          </a:bodyPr>
          <a:lstStyle/>
          <a:p>
            <a:pPr>
              <a:defRPr/>
            </a:pPr>
            <a:r>
              <a:rPr lang="zh-CN" altLang="en-US">
                <a:solidFill>
                  <a:srgbClr val="FF0000"/>
                </a:solidFill>
                <a:effectLst>
                  <a:outerShdw blurRad="38100" dist="38100" dir="2700000" algn="tl">
                    <a:srgbClr val="C0C0C0"/>
                  </a:outerShdw>
                </a:effectLst>
              </a:rPr>
              <a:t>系统总线</a:t>
            </a:r>
          </a:p>
        </p:txBody>
      </p:sp>
      <p:sp>
        <p:nvSpPr>
          <p:cNvPr id="213000" name="Line 8"/>
          <p:cNvSpPr>
            <a:spLocks noChangeShapeType="1"/>
          </p:cNvSpPr>
          <p:nvPr/>
        </p:nvSpPr>
        <p:spPr bwMode="auto">
          <a:xfrm flipV="1">
            <a:off x="611188" y="2781300"/>
            <a:ext cx="1512887" cy="1511300"/>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3001" name="Text Box 9"/>
          <p:cNvSpPr txBox="1">
            <a:spLocks noChangeArrowheads="1"/>
          </p:cNvSpPr>
          <p:nvPr/>
        </p:nvSpPr>
        <p:spPr bwMode="auto">
          <a:xfrm>
            <a:off x="1476375" y="0"/>
            <a:ext cx="1200150" cy="396875"/>
          </a:xfrm>
          <a:prstGeom prst="rect">
            <a:avLst/>
          </a:prstGeom>
          <a:noFill/>
          <a:ln w="9525">
            <a:noFill/>
            <a:miter lim="800000"/>
            <a:headEnd/>
            <a:tailEnd/>
          </a:ln>
          <a:effectLst/>
        </p:spPr>
        <p:txBody>
          <a:bodyPr wrap="none">
            <a:spAutoFit/>
          </a:bodyPr>
          <a:lstStyle/>
          <a:p>
            <a:pPr>
              <a:defRPr/>
            </a:pPr>
            <a:r>
              <a:rPr lang="zh-CN" altLang="en-US">
                <a:solidFill>
                  <a:srgbClr val="FF0000"/>
                </a:solidFill>
                <a:effectLst>
                  <a:outerShdw blurRad="38100" dist="38100" dir="2700000" algn="tl">
                    <a:srgbClr val="C0C0C0"/>
                  </a:outerShdw>
                </a:effectLst>
              </a:rPr>
              <a:t>外部总线</a:t>
            </a:r>
          </a:p>
        </p:txBody>
      </p:sp>
      <p:sp>
        <p:nvSpPr>
          <p:cNvPr id="213002" name="Line 10"/>
          <p:cNvSpPr>
            <a:spLocks noChangeShapeType="1"/>
          </p:cNvSpPr>
          <p:nvPr/>
        </p:nvSpPr>
        <p:spPr bwMode="auto">
          <a:xfrm>
            <a:off x="2700338" y="260350"/>
            <a:ext cx="3024187" cy="215900"/>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Tree>
  </p:cSld>
  <p:clrMapOvr>
    <a:masterClrMapping/>
  </p:clrMapOvr>
  <p:transition>
    <p:cover dir="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ChangeArrowheads="1"/>
          </p:cNvSpPr>
          <p:nvPr/>
        </p:nvSpPr>
        <p:spPr bwMode="auto">
          <a:xfrm>
            <a:off x="468313" y="476250"/>
            <a:ext cx="41036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1</a:t>
            </a:r>
            <a:r>
              <a:rPr kumimoji="0" lang="zh-CN" altLang="en-US" sz="2400">
                <a:solidFill>
                  <a:srgbClr val="FF0000"/>
                </a:solidFill>
                <a:effectLst>
                  <a:outerShdw blurRad="38100" dist="38100" dir="2700000" algn="tl">
                    <a:srgbClr val="C0C0C0"/>
                  </a:outerShdw>
                </a:effectLst>
              </a:rPr>
              <a:t>）内部总线 </a:t>
            </a:r>
          </a:p>
        </p:txBody>
      </p:sp>
      <p:sp>
        <p:nvSpPr>
          <p:cNvPr id="237572" name="Rectangle 4"/>
          <p:cNvSpPr>
            <a:spLocks noChangeArrowheads="1"/>
          </p:cNvSpPr>
          <p:nvPr/>
        </p:nvSpPr>
        <p:spPr bwMode="auto">
          <a:xfrm>
            <a:off x="755650" y="2133600"/>
            <a:ext cx="7561263" cy="4181475"/>
          </a:xfrm>
          <a:prstGeom prst="rect">
            <a:avLst/>
          </a:prstGeom>
          <a:noFill/>
          <a:ln w="9525" algn="ctr">
            <a:noFill/>
            <a:miter lim="800000"/>
            <a:headEnd/>
            <a:tailEnd/>
          </a:ln>
          <a:effectLst/>
        </p:spPr>
        <p:txBody>
          <a:bodyPr anchor="ctr">
            <a:spAutoFit/>
          </a:bodyPr>
          <a:lstStyle/>
          <a:p>
            <a:pPr>
              <a:lnSpc>
                <a:spcPct val="140000"/>
              </a:lnSpc>
              <a:defRPr/>
            </a:pPr>
            <a:r>
              <a:rPr kumimoji="0" lang="en-US" altLang="en-US" sz="2400">
                <a:solidFill>
                  <a:schemeClr val="accent2"/>
                </a:solidFill>
                <a:effectLst>
                  <a:outerShdw blurRad="38100" dist="38100" dir="2700000" algn="tl">
                    <a:srgbClr val="C0C0C0"/>
                  </a:outerShdw>
                </a:effectLst>
              </a:rPr>
              <a:t>①</a:t>
            </a:r>
            <a:r>
              <a:rPr kumimoji="0" lang="en-US" altLang="zh-CN" sz="2400">
                <a:solidFill>
                  <a:schemeClr val="accent2"/>
                </a:solidFill>
                <a:effectLst>
                  <a:outerShdw blurRad="38100" dist="38100" dir="2700000" algn="tl">
                    <a:srgbClr val="C0C0C0"/>
                  </a:outerShdw>
                </a:effectLst>
              </a:rPr>
              <a:t> I</a:t>
            </a:r>
            <a:r>
              <a:rPr kumimoji="0" lang="en-US" altLang="zh-CN" sz="2400" baseline="30000">
                <a:solidFill>
                  <a:schemeClr val="accent2"/>
                </a:solidFill>
                <a:effectLst>
                  <a:outerShdw blurRad="38100" dist="38100" dir="2700000" algn="tl">
                    <a:srgbClr val="C0C0C0"/>
                  </a:outerShdw>
                </a:effectLst>
              </a:rPr>
              <a:t>2</a:t>
            </a:r>
            <a:r>
              <a:rPr kumimoji="0" lang="en-US" altLang="zh-CN" sz="2400">
                <a:solidFill>
                  <a:schemeClr val="accent2"/>
                </a:solidFill>
                <a:effectLst>
                  <a:outerShdw blurRad="38100" dist="38100" dir="2700000" algn="tl">
                    <a:srgbClr val="C0C0C0"/>
                  </a:outerShdw>
                </a:effectLst>
              </a:rPr>
              <a:t>C</a:t>
            </a:r>
            <a:r>
              <a:rPr kumimoji="0" lang="zh-CN" altLang="en-US" sz="2400">
                <a:solidFill>
                  <a:schemeClr val="accent2"/>
                </a:solidFill>
                <a:effectLst>
                  <a:outerShdw blurRad="38100" dist="38100" dir="2700000" algn="tl">
                    <a:srgbClr val="C0C0C0"/>
                  </a:outerShdw>
                </a:effectLst>
              </a:rPr>
              <a:t>总线（</a:t>
            </a:r>
            <a:r>
              <a:rPr kumimoji="0" lang="en-US" altLang="zh-CN" sz="2400">
                <a:solidFill>
                  <a:schemeClr val="accent2"/>
                </a:solidFill>
                <a:effectLst>
                  <a:outerShdw blurRad="38100" dist="38100" dir="2700000" algn="tl">
                    <a:srgbClr val="C0C0C0"/>
                  </a:outerShdw>
                </a:effectLst>
              </a:rPr>
              <a:t>Inter-IC</a:t>
            </a:r>
            <a:r>
              <a:rPr kumimoji="0" lang="zh-CN" altLang="en-US" sz="2400">
                <a:solidFill>
                  <a:schemeClr val="accent2"/>
                </a:solidFill>
                <a:effectLst>
                  <a:outerShdw blurRad="38100" dist="38100" dir="2700000" algn="tl">
                    <a:srgbClr val="C0C0C0"/>
                  </a:outerShdw>
                </a:effectLst>
              </a:rPr>
              <a:t>）</a:t>
            </a:r>
          </a:p>
          <a:p>
            <a:pPr>
              <a:lnSpc>
                <a:spcPct val="140000"/>
              </a:lnSpc>
              <a:defRPr/>
            </a:pPr>
            <a:r>
              <a:rPr kumimoji="0" lang="en-US" altLang="zh-CN" sz="2400">
                <a:effectLst>
                  <a:outerShdw blurRad="38100" dist="38100" dir="2700000" algn="tl">
                    <a:srgbClr val="C0C0C0"/>
                  </a:outerShdw>
                </a:effectLst>
              </a:rPr>
              <a:t>10</a:t>
            </a:r>
            <a:r>
              <a:rPr kumimoji="0" lang="zh-CN" altLang="en-US" sz="2400">
                <a:effectLst>
                  <a:outerShdw blurRad="38100" dist="38100" dir="2700000" algn="tl">
                    <a:srgbClr val="C0C0C0"/>
                  </a:outerShdw>
                </a:effectLst>
              </a:rPr>
              <a:t>多年前由</a:t>
            </a:r>
            <a:r>
              <a:rPr kumimoji="0" lang="en-US" altLang="zh-CN" sz="2400">
                <a:effectLst>
                  <a:outerShdw blurRad="38100" dist="38100" dir="2700000" algn="tl">
                    <a:srgbClr val="C0C0C0"/>
                  </a:outerShdw>
                </a:effectLst>
              </a:rPr>
              <a:t>Philips</a:t>
            </a:r>
            <a:r>
              <a:rPr kumimoji="0" lang="zh-CN" altLang="en-US" sz="2400">
                <a:effectLst>
                  <a:outerShdw blurRad="38100" dist="38100" dir="2700000" algn="tl">
                    <a:srgbClr val="C0C0C0"/>
                  </a:outerShdw>
                </a:effectLst>
              </a:rPr>
              <a:t>公司推出，是近年来在微电子通信控制领域广泛采用的一种新型</a:t>
            </a:r>
            <a:r>
              <a:rPr kumimoji="0" lang="zh-CN" altLang="en-US" sz="2400">
                <a:solidFill>
                  <a:srgbClr val="1E86B4"/>
                </a:solidFill>
                <a:effectLst>
                  <a:outerShdw blurRad="38100" dist="38100" dir="2700000" algn="tl">
                    <a:srgbClr val="C0C0C0"/>
                  </a:outerShdw>
                </a:effectLst>
              </a:rPr>
              <a:t>串行总线</a:t>
            </a:r>
            <a:r>
              <a:rPr kumimoji="0" lang="zh-CN" altLang="en-US" sz="2400">
                <a:effectLst>
                  <a:outerShdw blurRad="38100" dist="38100" dir="2700000" algn="tl">
                    <a:srgbClr val="C0C0C0"/>
                  </a:outerShdw>
                </a:effectLst>
              </a:rPr>
              <a:t>标准。它是</a:t>
            </a:r>
            <a:r>
              <a:rPr kumimoji="0" lang="zh-CN" altLang="en-US" sz="2400">
                <a:solidFill>
                  <a:srgbClr val="1E86B4"/>
                </a:solidFill>
                <a:effectLst>
                  <a:outerShdw blurRad="38100" dist="38100" dir="2700000" algn="tl">
                    <a:srgbClr val="C0C0C0"/>
                  </a:outerShdw>
                </a:effectLst>
              </a:rPr>
              <a:t>同步通信</a:t>
            </a:r>
            <a:r>
              <a:rPr kumimoji="0" lang="zh-CN" altLang="en-US" sz="2400">
                <a:effectLst>
                  <a:outerShdw blurRad="38100" dist="38100" dir="2700000" algn="tl">
                    <a:srgbClr val="C0C0C0"/>
                  </a:outerShdw>
                </a:effectLst>
              </a:rPr>
              <a:t>的一种特殊形式，具有接口线少，控制方式简化，器件封装形式小，通信速率较高等优点。在主从通信中，可以有多个</a:t>
            </a:r>
            <a:r>
              <a:rPr kumimoji="0" lang="en-US" altLang="zh-CN" sz="2400">
                <a:effectLst>
                  <a:outerShdw blurRad="38100" dist="38100" dir="2700000" algn="tl">
                    <a:srgbClr val="C0C0C0"/>
                  </a:outerShdw>
                </a:effectLst>
              </a:rPr>
              <a:t>I</a:t>
            </a:r>
            <a:r>
              <a:rPr kumimoji="0" lang="en-US" altLang="zh-CN" sz="2400" baseline="30000">
                <a:effectLst>
                  <a:outerShdw blurRad="38100" dist="38100" dir="2700000" algn="tl">
                    <a:srgbClr val="C0C0C0"/>
                  </a:outerShdw>
                </a:effectLst>
              </a:rPr>
              <a:t>2</a:t>
            </a:r>
            <a:r>
              <a:rPr kumimoji="0" lang="en-US" altLang="zh-CN" sz="2400">
                <a:effectLst>
                  <a:outerShdw blurRad="38100" dist="38100" dir="2700000" algn="tl">
                    <a:srgbClr val="C0C0C0"/>
                  </a:outerShdw>
                </a:effectLst>
              </a:rPr>
              <a:t>C</a:t>
            </a:r>
            <a:r>
              <a:rPr kumimoji="0" lang="zh-CN" altLang="en-US" sz="2400">
                <a:effectLst>
                  <a:outerShdw blurRad="38100" dist="38100" dir="2700000" algn="tl">
                    <a:srgbClr val="C0C0C0"/>
                  </a:outerShdw>
                </a:effectLst>
              </a:rPr>
              <a:t>总线器件同时接到</a:t>
            </a:r>
            <a:r>
              <a:rPr kumimoji="0" lang="en-US" altLang="zh-CN" sz="2400">
                <a:effectLst>
                  <a:outerShdw blurRad="38100" dist="38100" dir="2700000" algn="tl">
                    <a:srgbClr val="C0C0C0"/>
                  </a:outerShdw>
                </a:effectLst>
              </a:rPr>
              <a:t>I</a:t>
            </a:r>
            <a:r>
              <a:rPr kumimoji="0" lang="en-US" altLang="zh-CN" sz="2400" baseline="30000">
                <a:effectLst>
                  <a:outerShdw blurRad="38100" dist="38100" dir="2700000" algn="tl">
                    <a:srgbClr val="C0C0C0"/>
                  </a:outerShdw>
                </a:effectLst>
              </a:rPr>
              <a:t>2</a:t>
            </a:r>
            <a:r>
              <a:rPr kumimoji="0" lang="en-US" altLang="zh-CN" sz="2400">
                <a:effectLst>
                  <a:outerShdw blurRad="38100" dist="38100" dir="2700000" algn="tl">
                    <a:srgbClr val="C0C0C0"/>
                  </a:outerShdw>
                </a:effectLst>
              </a:rPr>
              <a:t>C</a:t>
            </a:r>
            <a:r>
              <a:rPr kumimoji="0" lang="zh-CN" altLang="en-US" sz="2400">
                <a:effectLst>
                  <a:outerShdw blurRad="38100" dist="38100" dir="2700000" algn="tl">
                    <a:srgbClr val="C0C0C0"/>
                  </a:outerShdw>
                </a:effectLst>
              </a:rPr>
              <a:t>总线上，通过地址来识别通信对象。</a:t>
            </a:r>
          </a:p>
          <a:p>
            <a:pPr>
              <a:lnSpc>
                <a:spcPct val="140000"/>
              </a:lnSpc>
              <a:defRPr/>
            </a:pPr>
            <a:endParaRPr kumimoji="0" lang="en-US" altLang="zh-CN" sz="2400">
              <a:effectLst>
                <a:outerShdw blurRad="38100" dist="38100" dir="2700000" algn="tl">
                  <a:srgbClr val="C0C0C0"/>
                </a:outerShdw>
              </a:effectLst>
            </a:endParaRPr>
          </a:p>
        </p:txBody>
      </p:sp>
      <p:sp>
        <p:nvSpPr>
          <p:cNvPr id="237573" name="Text Box 5"/>
          <p:cNvSpPr txBox="1">
            <a:spLocks noChangeArrowheads="1"/>
          </p:cNvSpPr>
          <p:nvPr/>
        </p:nvSpPr>
        <p:spPr bwMode="auto">
          <a:xfrm>
            <a:off x="755650" y="1196975"/>
            <a:ext cx="7488238" cy="822325"/>
          </a:xfrm>
          <a:prstGeom prst="rect">
            <a:avLst/>
          </a:prstGeom>
          <a:noFill/>
          <a:ln w="9525">
            <a:noFill/>
            <a:miter lim="800000"/>
            <a:headEnd/>
            <a:tailEnd/>
          </a:ln>
          <a:effectLst/>
        </p:spPr>
        <p:txBody>
          <a:bodyPr>
            <a:spAutoFit/>
          </a:bodyPr>
          <a:lstStyle/>
          <a:p>
            <a:pPr>
              <a:defRPr/>
            </a:pPr>
            <a:r>
              <a:rPr lang="zh-CN" altLang="en-US" sz="2400">
                <a:effectLst>
                  <a:outerShdw blurRad="38100" dist="38100" dir="2700000" algn="tl">
                    <a:srgbClr val="C0C0C0"/>
                  </a:outerShdw>
                </a:effectLst>
              </a:rPr>
              <a:t>微机内部各外围芯片与处理器之间的总线，用于芯片一级的互连。</a:t>
            </a:r>
          </a:p>
        </p:txBody>
      </p:sp>
    </p:spTree>
  </p:cSld>
  <p:clrMapOvr>
    <a:masterClrMapping/>
  </p:clrMapOvr>
  <p:transition>
    <p:comb dir="vert"/>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2"/>
          <p:cNvSpPr>
            <a:spLocks noChangeArrowheads="1"/>
          </p:cNvSpPr>
          <p:nvPr/>
        </p:nvSpPr>
        <p:spPr bwMode="auto">
          <a:xfrm>
            <a:off x="468313" y="476250"/>
            <a:ext cx="41036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1</a:t>
            </a:r>
            <a:r>
              <a:rPr kumimoji="0" lang="zh-CN" altLang="en-US" sz="2400">
                <a:solidFill>
                  <a:srgbClr val="FF0000"/>
                </a:solidFill>
                <a:effectLst>
                  <a:outerShdw blurRad="38100" dist="38100" dir="2700000" algn="tl">
                    <a:srgbClr val="C0C0C0"/>
                  </a:outerShdw>
                </a:effectLst>
              </a:rPr>
              <a:t>）内部总线 </a:t>
            </a:r>
          </a:p>
        </p:txBody>
      </p:sp>
      <p:sp>
        <p:nvSpPr>
          <p:cNvPr id="247811" name="Rectangle 3"/>
          <p:cNvSpPr>
            <a:spLocks noChangeArrowheads="1"/>
          </p:cNvSpPr>
          <p:nvPr/>
        </p:nvSpPr>
        <p:spPr bwMode="auto">
          <a:xfrm>
            <a:off x="827088" y="1365250"/>
            <a:ext cx="7561262" cy="4181475"/>
          </a:xfrm>
          <a:prstGeom prst="rect">
            <a:avLst/>
          </a:prstGeom>
          <a:noFill/>
          <a:ln w="9525" algn="ctr">
            <a:noFill/>
            <a:miter lim="800000"/>
            <a:headEnd/>
            <a:tailEnd/>
          </a:ln>
          <a:effectLst/>
        </p:spPr>
        <p:txBody>
          <a:bodyPr anchor="ctr">
            <a:spAutoFit/>
          </a:bodyPr>
          <a:lstStyle/>
          <a:p>
            <a:pPr>
              <a:lnSpc>
                <a:spcPct val="140000"/>
              </a:lnSpc>
              <a:defRPr/>
            </a:pPr>
            <a:r>
              <a:rPr kumimoji="0" lang="en-US" altLang="zh-CN" sz="2400">
                <a:solidFill>
                  <a:schemeClr val="accent2"/>
                </a:solidFill>
                <a:effectLst>
                  <a:outerShdw blurRad="38100" dist="38100" dir="2700000" algn="tl">
                    <a:srgbClr val="C0C0C0"/>
                  </a:outerShdw>
                </a:effectLst>
              </a:rPr>
              <a:t>② SPI</a:t>
            </a:r>
            <a:r>
              <a:rPr kumimoji="0" lang="zh-CN" altLang="en-US" sz="2400">
                <a:solidFill>
                  <a:schemeClr val="accent2"/>
                </a:solidFill>
                <a:effectLst>
                  <a:outerShdw blurRad="38100" dist="38100" dir="2700000" algn="tl">
                    <a:srgbClr val="C0C0C0"/>
                  </a:outerShdw>
                </a:effectLst>
              </a:rPr>
              <a:t>总线 ： 串行外围设备接口</a:t>
            </a:r>
            <a:r>
              <a:rPr kumimoji="0" lang="en-US" altLang="zh-CN" sz="2400">
                <a:solidFill>
                  <a:schemeClr val="accent2"/>
                </a:solidFill>
                <a:effectLst>
                  <a:outerShdw blurRad="38100" dist="38100" dir="2700000" algn="tl">
                    <a:srgbClr val="C0C0C0"/>
                  </a:outerShdw>
                </a:effectLst>
              </a:rPr>
              <a:t>SPI</a:t>
            </a: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serial peripheral interface</a:t>
            </a:r>
            <a:r>
              <a:rPr kumimoji="0" lang="zh-CN" altLang="en-US" sz="2400">
                <a:solidFill>
                  <a:schemeClr val="accent2"/>
                </a:solidFill>
                <a:effectLst>
                  <a:outerShdw blurRad="38100" dist="38100" dir="2700000" algn="tl">
                    <a:srgbClr val="C0C0C0"/>
                  </a:outerShdw>
                </a:effectLst>
              </a:rPr>
              <a:t>）</a:t>
            </a:r>
          </a:p>
          <a:p>
            <a:pPr>
              <a:lnSpc>
                <a:spcPct val="140000"/>
              </a:lnSpc>
              <a:defRPr/>
            </a:pPr>
            <a:r>
              <a:rPr kumimoji="0" lang="en-US" altLang="zh-CN" sz="2400">
                <a:effectLst>
                  <a:outerShdw blurRad="38100" dist="38100" dir="2700000" algn="tl">
                    <a:srgbClr val="C0C0C0"/>
                  </a:outerShdw>
                </a:effectLst>
              </a:rPr>
              <a:t>Motorola</a:t>
            </a:r>
            <a:r>
              <a:rPr kumimoji="0" lang="zh-CN" altLang="en-US" sz="2400">
                <a:effectLst>
                  <a:outerShdw blurRad="38100" dist="38100" dir="2700000" algn="tl">
                    <a:srgbClr val="C0C0C0"/>
                  </a:outerShdw>
                </a:effectLst>
              </a:rPr>
              <a:t>公司推出的一种同步串行接口。</a:t>
            </a:r>
            <a:r>
              <a:rPr kumimoji="0" lang="en-US" altLang="zh-CN" sz="2400">
                <a:effectLst>
                  <a:outerShdw blurRad="38100" dist="38100" dir="2700000" algn="tl">
                    <a:srgbClr val="C0C0C0"/>
                  </a:outerShdw>
                </a:effectLst>
              </a:rPr>
              <a:t>Motorola</a:t>
            </a:r>
            <a:r>
              <a:rPr kumimoji="0" lang="zh-CN" altLang="en-US" sz="2400">
                <a:effectLst>
                  <a:outerShdw blurRad="38100" dist="38100" dir="2700000" algn="tl">
                    <a:srgbClr val="C0C0C0"/>
                  </a:outerShdw>
                </a:effectLst>
              </a:rPr>
              <a:t>公司生产的绝大多数</a:t>
            </a:r>
            <a:r>
              <a:rPr kumimoji="0" lang="en-US" altLang="zh-CN" sz="2400">
                <a:effectLst>
                  <a:outerShdw blurRad="38100" dist="38100" dir="2700000" algn="tl">
                    <a:srgbClr val="C0C0C0"/>
                  </a:outerShdw>
                </a:effectLst>
              </a:rPr>
              <a:t>MCU</a:t>
            </a:r>
            <a:r>
              <a:rPr kumimoji="0" lang="zh-CN" altLang="en-US" sz="2400">
                <a:effectLst>
                  <a:outerShdw blurRad="38100" dist="38100" dir="2700000" algn="tl">
                    <a:srgbClr val="C0C0C0"/>
                  </a:outerShdw>
                </a:effectLst>
              </a:rPr>
              <a:t>（微控制器）都配有</a:t>
            </a:r>
            <a:r>
              <a:rPr kumimoji="0" lang="en-US" altLang="zh-CN" sz="2400">
                <a:effectLst>
                  <a:outerShdw blurRad="38100" dist="38100" dir="2700000" algn="tl">
                    <a:srgbClr val="C0C0C0"/>
                  </a:outerShdw>
                </a:effectLst>
              </a:rPr>
              <a:t>SPI</a:t>
            </a:r>
            <a:r>
              <a:rPr kumimoji="0" lang="zh-CN" altLang="en-US" sz="2400">
                <a:effectLst>
                  <a:outerShdw blurRad="38100" dist="38100" dir="2700000" algn="tl">
                    <a:srgbClr val="C0C0C0"/>
                  </a:outerShdw>
                </a:effectLst>
              </a:rPr>
              <a:t>硬件接口，如</a:t>
            </a:r>
            <a:r>
              <a:rPr kumimoji="0" lang="en-US" altLang="zh-CN" sz="2400">
                <a:effectLst>
                  <a:outerShdw blurRad="38100" dist="38100" dir="2700000" algn="tl">
                    <a:srgbClr val="C0C0C0"/>
                  </a:outerShdw>
                </a:effectLst>
              </a:rPr>
              <a:t>68</a:t>
            </a:r>
            <a:r>
              <a:rPr kumimoji="0" lang="zh-CN" altLang="en-US" sz="2400">
                <a:effectLst>
                  <a:outerShdw blurRad="38100" dist="38100" dir="2700000" algn="tl">
                    <a:srgbClr val="C0C0C0"/>
                  </a:outerShdw>
                </a:effectLst>
              </a:rPr>
              <a:t>系列</a:t>
            </a:r>
            <a:r>
              <a:rPr kumimoji="0" lang="en-US" altLang="zh-CN" sz="2400">
                <a:effectLst>
                  <a:outerShdw blurRad="38100" dist="38100" dir="2700000" algn="tl">
                    <a:srgbClr val="C0C0C0"/>
                  </a:outerShdw>
                </a:effectLst>
              </a:rPr>
              <a:t>MCU</a:t>
            </a:r>
            <a:r>
              <a:rPr kumimoji="0" lang="zh-CN" altLang="en-US" sz="2400">
                <a:effectLst>
                  <a:outerShdw blurRad="38100" dist="38100" dir="2700000" algn="tl">
                    <a:srgbClr val="C0C0C0"/>
                  </a:outerShdw>
                </a:effectLst>
              </a:rPr>
              <a:t>。</a:t>
            </a:r>
            <a:r>
              <a:rPr kumimoji="0" lang="en-US" altLang="zh-CN" sz="2400">
                <a:effectLst>
                  <a:outerShdw blurRad="38100" dist="38100" dir="2700000" algn="tl">
                    <a:srgbClr val="C0C0C0"/>
                  </a:outerShdw>
                </a:effectLst>
              </a:rPr>
              <a:t>SPI</a:t>
            </a:r>
            <a:r>
              <a:rPr kumimoji="0" lang="zh-CN" altLang="en-US" sz="2400">
                <a:effectLst>
                  <a:outerShdw blurRad="38100" dist="38100" dir="2700000" algn="tl">
                    <a:srgbClr val="C0C0C0"/>
                  </a:outerShdw>
                </a:effectLst>
              </a:rPr>
              <a:t>总线是一种三线同步总线，因其硬件功能很强，所以，与</a:t>
            </a:r>
            <a:r>
              <a:rPr kumimoji="0" lang="en-US" altLang="zh-CN" sz="2400">
                <a:effectLst>
                  <a:outerShdw blurRad="38100" dist="38100" dir="2700000" algn="tl">
                    <a:srgbClr val="C0C0C0"/>
                  </a:outerShdw>
                </a:effectLst>
              </a:rPr>
              <a:t>SPI</a:t>
            </a:r>
            <a:r>
              <a:rPr kumimoji="0" lang="zh-CN" altLang="en-US" sz="2400">
                <a:effectLst>
                  <a:outerShdw blurRad="38100" dist="38100" dir="2700000" algn="tl">
                    <a:srgbClr val="C0C0C0"/>
                  </a:outerShdw>
                </a:effectLst>
              </a:rPr>
              <a:t>有关的软件就相当简单，使</a:t>
            </a:r>
            <a:r>
              <a:rPr kumimoji="0" lang="en-US" altLang="zh-CN" sz="2400">
                <a:effectLst>
                  <a:outerShdw blurRad="38100" dist="38100" dir="2700000" algn="tl">
                    <a:srgbClr val="C0C0C0"/>
                  </a:outerShdw>
                </a:effectLst>
              </a:rPr>
              <a:t>CPU</a:t>
            </a:r>
            <a:r>
              <a:rPr kumimoji="0" lang="zh-CN" altLang="en-US" sz="2400">
                <a:effectLst>
                  <a:outerShdw blurRad="38100" dist="38100" dir="2700000" algn="tl">
                    <a:srgbClr val="C0C0C0"/>
                  </a:outerShdw>
                </a:effectLst>
              </a:rPr>
              <a:t>有更多的时间处理其他事务。</a:t>
            </a:r>
          </a:p>
          <a:p>
            <a:pPr>
              <a:lnSpc>
                <a:spcPct val="140000"/>
              </a:lnSpc>
              <a:defRPr/>
            </a:pPr>
            <a:endParaRPr kumimoji="0" lang="en-US" altLang="zh-CN" sz="2400">
              <a:effectLst>
                <a:outerShdw blurRad="38100" dist="38100" dir="2700000" algn="tl">
                  <a:srgbClr val="C0C0C0"/>
                </a:outerShdw>
              </a:effectLst>
            </a:endParaRPr>
          </a:p>
        </p:txBody>
      </p:sp>
    </p:spTree>
  </p:cSld>
  <p:clrMapOvr>
    <a:masterClrMapping/>
  </p:clrMapOvr>
  <p:transition>
    <p:comb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Text Box 2"/>
          <p:cNvSpPr txBox="1">
            <a:spLocks noChangeArrowheads="1"/>
          </p:cNvSpPr>
          <p:nvPr/>
        </p:nvSpPr>
        <p:spPr bwMode="auto">
          <a:xfrm>
            <a:off x="539552" y="260350"/>
            <a:ext cx="6801048" cy="701675"/>
          </a:xfrm>
          <a:prstGeom prst="rect">
            <a:avLst/>
          </a:prstGeom>
          <a:noFill/>
          <a:ln w="9525">
            <a:noFill/>
            <a:miter lim="800000"/>
            <a:headEnd/>
            <a:tailEnd/>
          </a:ln>
          <a:effectLst/>
        </p:spPr>
        <p:txBody>
          <a:bodyPr wrap="square">
            <a:spAutoFit/>
          </a:bodyPr>
          <a:lstStyle/>
          <a:p>
            <a:pPr>
              <a:defRPr/>
            </a:pPr>
            <a:r>
              <a:rPr kumimoji="0" lang="zh-CN" altLang="en-US" sz="4000" dirty="0">
                <a:solidFill>
                  <a:srgbClr val="FF0000"/>
                </a:solidFill>
                <a:latin typeface="华文仿宋" panose="02010600040101010101" pitchFamily="2" charset="-122"/>
                <a:ea typeface="华文仿宋" panose="02010600040101010101" pitchFamily="2" charset="-122"/>
              </a:rPr>
              <a:t>课程教学内容</a:t>
            </a:r>
            <a:r>
              <a:rPr kumimoji="0" lang="en-US" altLang="zh-CN" sz="4000" dirty="0">
                <a:solidFill>
                  <a:srgbClr val="FF0000"/>
                </a:solidFill>
                <a:latin typeface="华文仿宋" panose="02010600040101010101" pitchFamily="2" charset="-122"/>
                <a:ea typeface="华文仿宋" panose="02010600040101010101" pitchFamily="2" charset="-122"/>
              </a:rPr>
              <a:t>:</a:t>
            </a:r>
          </a:p>
        </p:txBody>
      </p:sp>
      <p:sp>
        <p:nvSpPr>
          <p:cNvPr id="211972" name="Rectangle 4"/>
          <p:cNvSpPr>
            <a:spLocks noChangeArrowheads="1"/>
          </p:cNvSpPr>
          <p:nvPr/>
        </p:nvSpPr>
        <p:spPr bwMode="auto">
          <a:xfrm>
            <a:off x="683568" y="1268760"/>
            <a:ext cx="7343775" cy="5184873"/>
          </a:xfrm>
          <a:prstGeom prst="rect">
            <a:avLst/>
          </a:prstGeom>
          <a:noFill/>
          <a:ln w="9525">
            <a:noFill/>
            <a:miter lim="800000"/>
            <a:headEnd/>
            <a:tailEnd/>
          </a:ln>
          <a:effectLst/>
        </p:spPr>
        <p:txBody>
          <a:bodyPr/>
          <a:lstStyle/>
          <a:p>
            <a:pPr marL="342900" indent="-342900">
              <a:spcBef>
                <a:spcPts val="1200"/>
              </a:spcBef>
              <a:buFontTx/>
              <a:buChar char="•"/>
              <a:defRPr/>
            </a:pPr>
            <a:r>
              <a:rPr lang="zh-CN" altLang="en-US" sz="2500" dirty="0">
                <a:solidFill>
                  <a:srgbClr val="BE2C14"/>
                </a:solidFill>
                <a:effectLst>
                  <a:outerShdw blurRad="38100" dist="38100" dir="2700000" algn="tl">
                    <a:srgbClr val="C0C0C0"/>
                  </a:outerShdw>
                </a:effectLst>
              </a:rPr>
              <a:t>一、计算机控制系统概述</a:t>
            </a:r>
          </a:p>
          <a:p>
            <a:pPr marL="342900" indent="-342900">
              <a:spcBef>
                <a:spcPts val="1200"/>
              </a:spcBef>
              <a:buFontTx/>
              <a:buChar char="•"/>
              <a:defRPr/>
            </a:pPr>
            <a:r>
              <a:rPr lang="zh-CN" altLang="en-US" sz="2500" dirty="0">
                <a:solidFill>
                  <a:srgbClr val="BE2C14"/>
                </a:solidFill>
                <a:effectLst>
                  <a:outerShdw blurRad="38100" dist="38100" dir="2700000" algn="tl">
                    <a:srgbClr val="C0C0C0"/>
                  </a:outerShdw>
                </a:effectLst>
              </a:rPr>
              <a:t>二、信号转换与 </a:t>
            </a:r>
            <a:r>
              <a:rPr lang="en-US" altLang="zh-CN" sz="2500" i="1" dirty="0">
                <a:solidFill>
                  <a:srgbClr val="BE2C14"/>
                </a:solidFill>
                <a:effectLst>
                  <a:outerShdw blurRad="38100" dist="38100" dir="2700000" algn="tl">
                    <a:srgbClr val="C0C0C0"/>
                  </a:outerShdw>
                </a:effectLst>
              </a:rPr>
              <a:t>z </a:t>
            </a:r>
            <a:r>
              <a:rPr lang="zh-CN" altLang="en-US" sz="2500" dirty="0">
                <a:solidFill>
                  <a:srgbClr val="BE2C14"/>
                </a:solidFill>
                <a:effectLst>
                  <a:outerShdw blurRad="38100" dist="38100" dir="2700000" algn="tl">
                    <a:srgbClr val="C0C0C0"/>
                  </a:outerShdw>
                </a:effectLst>
              </a:rPr>
              <a:t>变换</a:t>
            </a:r>
            <a:r>
              <a:rPr lang="zh-CN" altLang="en-US" sz="2500" dirty="0">
                <a:solidFill>
                  <a:srgbClr val="BE2C14"/>
                </a:solidFill>
              </a:rPr>
              <a:t> </a:t>
            </a:r>
            <a:endParaRPr lang="zh-CN" altLang="en-US" sz="2500" dirty="0">
              <a:solidFill>
                <a:srgbClr val="BE2C14"/>
              </a:solidFill>
              <a:effectLst>
                <a:outerShdw blurRad="38100" dist="38100" dir="2700000" algn="tl">
                  <a:srgbClr val="C0C0C0"/>
                </a:outerShdw>
              </a:effectLst>
            </a:endParaRPr>
          </a:p>
          <a:p>
            <a:pPr marL="342900" indent="-342900">
              <a:spcBef>
                <a:spcPts val="1200"/>
              </a:spcBef>
              <a:buFontTx/>
              <a:buChar char="•"/>
              <a:defRPr/>
            </a:pPr>
            <a:r>
              <a:rPr lang="zh-CN" altLang="en-US" sz="2500" dirty="0">
                <a:solidFill>
                  <a:srgbClr val="BE2C14"/>
                </a:solidFill>
                <a:effectLst>
                  <a:outerShdw blurRad="38100" dist="38100" dir="2700000" algn="tl">
                    <a:srgbClr val="C0C0C0"/>
                  </a:outerShdw>
                </a:effectLst>
              </a:rPr>
              <a:t>三、计算机控制系统数学描述与性能分析</a:t>
            </a:r>
            <a:r>
              <a:rPr lang="zh-CN" altLang="en-US" sz="2500" dirty="0"/>
              <a:t> </a:t>
            </a:r>
            <a:endParaRPr lang="zh-CN" altLang="en-US" sz="2500" dirty="0">
              <a:effectLst>
                <a:outerShdw blurRad="38100" dist="38100" dir="2700000" algn="tl">
                  <a:srgbClr val="C0C0C0"/>
                </a:outerShdw>
              </a:effectLst>
            </a:endParaRPr>
          </a:p>
          <a:p>
            <a:pPr marL="342900" indent="-342900">
              <a:spcBef>
                <a:spcPts val="1200"/>
              </a:spcBef>
              <a:buFontTx/>
              <a:buChar char="•"/>
              <a:defRPr/>
            </a:pPr>
            <a:r>
              <a:rPr lang="zh-CN" altLang="en-US" sz="2500" dirty="0">
                <a:solidFill>
                  <a:srgbClr val="0033CC"/>
                </a:solidFill>
                <a:effectLst>
                  <a:outerShdw blurRad="38100" dist="38100" dir="2700000" algn="tl">
                    <a:srgbClr val="C0C0C0"/>
                  </a:outerShdw>
                </a:effectLst>
              </a:rPr>
              <a:t>四、数字控制器的模拟化设计方法</a:t>
            </a:r>
            <a:r>
              <a:rPr lang="zh-CN" altLang="en-US" sz="2500" dirty="0">
                <a:solidFill>
                  <a:srgbClr val="0033CC"/>
                </a:solidFill>
              </a:rPr>
              <a:t> </a:t>
            </a:r>
            <a:endParaRPr lang="zh-CN" altLang="en-US" sz="2500" dirty="0">
              <a:solidFill>
                <a:srgbClr val="0033CC"/>
              </a:solidFill>
              <a:effectLst>
                <a:outerShdw blurRad="38100" dist="38100" dir="2700000" algn="tl">
                  <a:srgbClr val="C0C0C0"/>
                </a:outerShdw>
              </a:effectLst>
            </a:endParaRPr>
          </a:p>
          <a:p>
            <a:pPr marL="342900" indent="-342900">
              <a:spcBef>
                <a:spcPts val="1200"/>
              </a:spcBef>
              <a:buFontTx/>
              <a:buChar char="•"/>
              <a:defRPr/>
            </a:pPr>
            <a:r>
              <a:rPr lang="zh-CN" altLang="en-US" sz="2500" dirty="0">
                <a:solidFill>
                  <a:srgbClr val="0033CC"/>
                </a:solidFill>
                <a:effectLst>
                  <a:outerShdw blurRad="38100" dist="38100" dir="2700000" algn="tl">
                    <a:srgbClr val="C0C0C0"/>
                  </a:outerShdw>
                </a:effectLst>
              </a:rPr>
              <a:t>五、数字控制器的直接设计方法</a:t>
            </a:r>
            <a:r>
              <a:rPr lang="zh-CN" altLang="en-US" sz="2500" dirty="0">
                <a:solidFill>
                  <a:srgbClr val="0033CC"/>
                </a:solidFill>
              </a:rPr>
              <a:t> </a:t>
            </a:r>
            <a:endParaRPr lang="zh-CN" altLang="en-US" sz="2500" dirty="0">
              <a:solidFill>
                <a:srgbClr val="0033CC"/>
              </a:solidFill>
              <a:effectLst>
                <a:outerShdw blurRad="38100" dist="38100" dir="2700000" algn="tl">
                  <a:srgbClr val="C0C0C0"/>
                </a:outerShdw>
              </a:effectLst>
            </a:endParaRPr>
          </a:p>
          <a:p>
            <a:pPr marL="342900" indent="-342900">
              <a:spcBef>
                <a:spcPts val="1200"/>
              </a:spcBef>
              <a:buFontTx/>
              <a:buChar char="•"/>
              <a:defRPr/>
            </a:pPr>
            <a:r>
              <a:rPr lang="zh-CN" altLang="en-US" sz="2500" dirty="0">
                <a:solidFill>
                  <a:srgbClr val="0033CC"/>
                </a:solidFill>
                <a:effectLst>
                  <a:outerShdw blurRad="38100" dist="38100" dir="2700000" algn="tl">
                    <a:srgbClr val="C0C0C0"/>
                  </a:outerShdw>
                </a:effectLst>
              </a:rPr>
              <a:t>六、基于状态空间模型的极点配置设计方法</a:t>
            </a:r>
            <a:r>
              <a:rPr lang="zh-CN" altLang="en-US" sz="2500" dirty="0">
                <a:solidFill>
                  <a:srgbClr val="0033CC"/>
                </a:solidFill>
              </a:rPr>
              <a:t> </a:t>
            </a:r>
            <a:endParaRPr lang="zh-CN" altLang="en-US" sz="2500" dirty="0">
              <a:solidFill>
                <a:srgbClr val="0033CC"/>
              </a:solidFill>
              <a:effectLst>
                <a:outerShdw blurRad="38100" dist="38100" dir="2700000" algn="tl">
                  <a:srgbClr val="C0C0C0"/>
                </a:outerShdw>
              </a:effectLst>
            </a:endParaRPr>
          </a:p>
          <a:p>
            <a:pPr marL="342900" indent="-342900">
              <a:spcBef>
                <a:spcPts val="1200"/>
              </a:spcBef>
              <a:buFontTx/>
              <a:buChar char="•"/>
              <a:defRPr/>
            </a:pPr>
            <a:r>
              <a:rPr lang="zh-CN" altLang="en-US" sz="2500" dirty="0">
                <a:effectLst>
                  <a:outerShdw blurRad="38100" dist="38100" dir="2700000" algn="tl">
                    <a:srgbClr val="C0C0C0"/>
                  </a:outerShdw>
                </a:effectLst>
              </a:rPr>
              <a:t>七、先进控制规律的设计方法</a:t>
            </a:r>
          </a:p>
          <a:p>
            <a:pPr marL="342900" indent="-342900">
              <a:spcBef>
                <a:spcPts val="1200"/>
              </a:spcBef>
              <a:buFontTx/>
              <a:buChar char="•"/>
              <a:defRPr/>
            </a:pPr>
            <a:r>
              <a:rPr lang="zh-CN" altLang="en-US" sz="2500" dirty="0">
                <a:effectLst>
                  <a:outerShdw blurRad="38100" dist="38100" dir="2700000" algn="tl">
                    <a:srgbClr val="C0C0C0"/>
                  </a:outerShdw>
                </a:effectLst>
              </a:rPr>
              <a:t>八、基于网络的控制技术</a:t>
            </a:r>
            <a:r>
              <a:rPr lang="zh-CN" altLang="en-US" sz="2500" dirty="0"/>
              <a:t> </a:t>
            </a:r>
          </a:p>
          <a:p>
            <a:pPr marL="342900" indent="-342900">
              <a:spcBef>
                <a:spcPts val="1200"/>
              </a:spcBef>
              <a:buFontTx/>
              <a:buChar char="•"/>
              <a:defRPr/>
            </a:pPr>
            <a:r>
              <a:rPr lang="zh-CN" altLang="en-US" sz="2500" dirty="0"/>
              <a:t>九、计算机控制系统仿真分析</a:t>
            </a:r>
            <a:endParaRPr lang="en-US" altLang="zh-CN" sz="2500" dirty="0"/>
          </a:p>
          <a:p>
            <a:pPr marL="342900" indent="-342900">
              <a:spcBef>
                <a:spcPts val="1200"/>
              </a:spcBef>
              <a:buFontTx/>
              <a:buChar char="•"/>
              <a:defRPr/>
            </a:pPr>
            <a:r>
              <a:rPr lang="zh-CN" altLang="en-US" sz="2500" dirty="0"/>
              <a:t>十、计算机控制系统设计与实现 </a:t>
            </a:r>
          </a:p>
          <a:p>
            <a:pPr marL="342900" indent="-342900">
              <a:spcBef>
                <a:spcPct val="20000"/>
              </a:spcBef>
              <a:buFontTx/>
              <a:buChar char="•"/>
              <a:defRPr/>
            </a:pPr>
            <a:endParaRPr lang="zh-CN" altLang="en-US" sz="1100" b="0" dirty="0"/>
          </a:p>
        </p:txBody>
      </p:sp>
    </p:spTree>
  </p:cSld>
  <p:clrMapOvr>
    <a:masterClrMapping/>
  </p:clrMapOvr>
  <p:transition>
    <p:checke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834" name="Rectangle 2"/>
          <p:cNvSpPr>
            <a:spLocks noChangeArrowheads="1"/>
          </p:cNvSpPr>
          <p:nvPr/>
        </p:nvSpPr>
        <p:spPr bwMode="auto">
          <a:xfrm>
            <a:off x="468313" y="476250"/>
            <a:ext cx="41036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1</a:t>
            </a:r>
            <a:r>
              <a:rPr kumimoji="0" lang="zh-CN" altLang="en-US" sz="2400">
                <a:solidFill>
                  <a:srgbClr val="FF0000"/>
                </a:solidFill>
                <a:effectLst>
                  <a:outerShdw blurRad="38100" dist="38100" dir="2700000" algn="tl">
                    <a:srgbClr val="C0C0C0"/>
                  </a:outerShdw>
                </a:effectLst>
              </a:rPr>
              <a:t>）内部总线 </a:t>
            </a:r>
          </a:p>
        </p:txBody>
      </p:sp>
      <p:sp>
        <p:nvSpPr>
          <p:cNvPr id="248835" name="Rectangle 3"/>
          <p:cNvSpPr>
            <a:spLocks noChangeArrowheads="1"/>
          </p:cNvSpPr>
          <p:nvPr/>
        </p:nvSpPr>
        <p:spPr bwMode="auto">
          <a:xfrm>
            <a:off x="827088" y="2132013"/>
            <a:ext cx="7561262" cy="2647950"/>
          </a:xfrm>
          <a:prstGeom prst="rect">
            <a:avLst/>
          </a:prstGeom>
          <a:noFill/>
          <a:ln w="9525" algn="ctr">
            <a:noFill/>
            <a:miter lim="800000"/>
            <a:headEnd/>
            <a:tailEnd/>
          </a:ln>
          <a:effectLst/>
        </p:spPr>
        <p:txBody>
          <a:bodyPr anchor="ctr">
            <a:spAutoFit/>
          </a:bodyPr>
          <a:lstStyle/>
          <a:p>
            <a:pPr>
              <a:lnSpc>
                <a:spcPct val="140000"/>
              </a:lnSpc>
              <a:defRPr/>
            </a:pPr>
            <a:r>
              <a:rPr kumimoji="0" lang="en-US" altLang="en-US">
                <a:solidFill>
                  <a:schemeClr val="accent2"/>
                </a:solidFill>
                <a:effectLst>
                  <a:outerShdw blurRad="38100" dist="38100" dir="2700000" algn="tl">
                    <a:srgbClr val="C0C0C0"/>
                  </a:outerShdw>
                </a:effectLst>
              </a:rPr>
              <a:t>③</a:t>
            </a:r>
            <a:r>
              <a:rPr kumimoji="0" lang="en-US" altLang="zh-CN" sz="2400">
                <a:solidFill>
                  <a:schemeClr val="accent2"/>
                </a:solidFill>
                <a:effectLst>
                  <a:outerShdw blurRad="38100" dist="38100" dir="2700000" algn="tl">
                    <a:srgbClr val="C0C0C0"/>
                  </a:outerShdw>
                </a:effectLst>
              </a:rPr>
              <a:t> SCI</a:t>
            </a:r>
            <a:r>
              <a:rPr kumimoji="0" lang="zh-CN" altLang="en-US" sz="2400">
                <a:solidFill>
                  <a:schemeClr val="accent2"/>
                </a:solidFill>
                <a:effectLst>
                  <a:outerShdw blurRad="38100" dist="38100" dir="2700000" algn="tl">
                    <a:srgbClr val="C0C0C0"/>
                  </a:outerShdw>
                </a:effectLst>
              </a:rPr>
              <a:t>总线：串行通信接口</a:t>
            </a:r>
            <a:r>
              <a:rPr kumimoji="0" lang="en-US" altLang="zh-CN" sz="2400">
                <a:solidFill>
                  <a:schemeClr val="accent2"/>
                </a:solidFill>
                <a:effectLst>
                  <a:outerShdw blurRad="38100" dist="38100" dir="2700000" algn="tl">
                    <a:srgbClr val="C0C0C0"/>
                  </a:outerShdw>
                </a:effectLst>
              </a:rPr>
              <a:t>SCI</a:t>
            </a:r>
            <a:r>
              <a:rPr kumimoji="0" lang="zh-CN" altLang="en-US" sz="2400">
                <a:solidFill>
                  <a:schemeClr val="accent2"/>
                </a:solidFill>
                <a:effectLst>
                  <a:outerShdw blurRad="38100" dist="38100" dir="2700000" algn="tl">
                    <a:srgbClr val="C0C0C0"/>
                  </a:outerShdw>
                </a:effectLst>
              </a:rPr>
              <a:t>（</a:t>
            </a:r>
            <a:r>
              <a:rPr kumimoji="0" lang="en-US" altLang="zh-CN" sz="2400">
                <a:solidFill>
                  <a:schemeClr val="accent2"/>
                </a:solidFill>
                <a:effectLst>
                  <a:outerShdw blurRad="38100" dist="38100" dir="2700000" algn="tl">
                    <a:srgbClr val="C0C0C0"/>
                  </a:outerShdw>
                </a:effectLst>
              </a:rPr>
              <a:t>serial communication interface</a:t>
            </a:r>
            <a:r>
              <a:rPr kumimoji="0" lang="zh-CN" altLang="en-US" sz="2400">
                <a:solidFill>
                  <a:schemeClr val="accent2"/>
                </a:solidFill>
                <a:effectLst>
                  <a:outerShdw blurRad="38100" dist="38100" dir="2700000" algn="tl">
                    <a:srgbClr val="C0C0C0"/>
                  </a:outerShdw>
                </a:effectLst>
              </a:rPr>
              <a:t>）</a:t>
            </a:r>
          </a:p>
          <a:p>
            <a:pPr>
              <a:lnSpc>
                <a:spcPct val="140000"/>
              </a:lnSpc>
              <a:defRPr/>
            </a:pPr>
            <a:r>
              <a:rPr kumimoji="0" lang="zh-CN" altLang="en-US" sz="2400">
                <a:effectLst>
                  <a:outerShdw blurRad="38100" dist="38100" dir="2700000" algn="tl">
                    <a:srgbClr val="C0C0C0"/>
                  </a:outerShdw>
                </a:effectLst>
              </a:rPr>
              <a:t>也是由</a:t>
            </a:r>
            <a:r>
              <a:rPr kumimoji="0" lang="en-US" altLang="zh-CN" sz="2400">
                <a:effectLst>
                  <a:outerShdw blurRad="38100" dist="38100" dir="2700000" algn="tl">
                    <a:srgbClr val="C0C0C0"/>
                  </a:outerShdw>
                </a:effectLst>
              </a:rPr>
              <a:t>Motorola</a:t>
            </a:r>
            <a:r>
              <a:rPr kumimoji="0" lang="zh-CN" altLang="en-US" sz="2400">
                <a:effectLst>
                  <a:outerShdw blurRad="38100" dist="38100" dir="2700000" algn="tl">
                    <a:srgbClr val="C0C0C0"/>
                  </a:outerShdw>
                </a:effectLst>
              </a:rPr>
              <a:t>公司推出的。它是一种通用异步通信接口</a:t>
            </a:r>
            <a:r>
              <a:rPr kumimoji="0" lang="en-US" altLang="zh-CN" sz="2400">
                <a:effectLst>
                  <a:outerShdw blurRad="38100" dist="38100" dir="2700000" algn="tl">
                    <a:srgbClr val="C0C0C0"/>
                  </a:outerShdw>
                </a:effectLst>
              </a:rPr>
              <a:t>UART</a:t>
            </a:r>
            <a:r>
              <a:rPr kumimoji="0" lang="zh-CN" altLang="en-US" sz="2400">
                <a:effectLst>
                  <a:outerShdw blurRad="38100" dist="38100" dir="2700000" algn="tl">
                    <a:srgbClr val="C0C0C0"/>
                  </a:outerShdw>
                </a:effectLst>
              </a:rPr>
              <a:t>，与</a:t>
            </a:r>
            <a:r>
              <a:rPr kumimoji="0" lang="en-US" altLang="zh-CN" sz="2400">
                <a:effectLst>
                  <a:outerShdw blurRad="38100" dist="38100" dir="2700000" algn="tl">
                    <a:srgbClr val="C0C0C0"/>
                  </a:outerShdw>
                </a:effectLst>
              </a:rPr>
              <a:t>MCS-51</a:t>
            </a:r>
            <a:r>
              <a:rPr kumimoji="0" lang="zh-CN" altLang="en-US" sz="2400">
                <a:effectLst>
                  <a:outerShdw blurRad="38100" dist="38100" dir="2700000" algn="tl">
                    <a:srgbClr val="C0C0C0"/>
                  </a:outerShdw>
                </a:effectLst>
              </a:rPr>
              <a:t>的异步通信功能基本相同。</a:t>
            </a:r>
          </a:p>
          <a:p>
            <a:pPr>
              <a:lnSpc>
                <a:spcPct val="140000"/>
              </a:lnSpc>
              <a:defRPr/>
            </a:pPr>
            <a:endParaRPr kumimoji="0" lang="en-US" altLang="zh-CN" sz="2400">
              <a:effectLst>
                <a:outerShdw blurRad="38100" dist="38100" dir="2700000" algn="tl">
                  <a:srgbClr val="C0C0C0"/>
                </a:outerShdw>
              </a:effectLst>
            </a:endParaRPr>
          </a:p>
        </p:txBody>
      </p:sp>
    </p:spTree>
  </p:cSld>
  <p:clrMapOvr>
    <a:masterClrMapping/>
  </p:clrMapOvr>
  <p:transition>
    <p:comb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49" name="Rectangle 21"/>
          <p:cNvSpPr>
            <a:spLocks noChangeArrowheads="1"/>
          </p:cNvSpPr>
          <p:nvPr/>
        </p:nvSpPr>
        <p:spPr bwMode="auto">
          <a:xfrm>
            <a:off x="4683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48150" name="Rectangle 22"/>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48153" name="Text Box 25"/>
          <p:cNvSpPr txBox="1">
            <a:spLocks noChangeArrowheads="1"/>
          </p:cNvSpPr>
          <p:nvPr/>
        </p:nvSpPr>
        <p:spPr bwMode="auto">
          <a:xfrm>
            <a:off x="900113" y="1628775"/>
            <a:ext cx="7488237" cy="822325"/>
          </a:xfrm>
          <a:prstGeom prst="rect">
            <a:avLst/>
          </a:prstGeom>
          <a:noFill/>
          <a:ln w="9525">
            <a:noFill/>
            <a:miter lim="800000"/>
            <a:headEnd/>
            <a:tailEnd/>
          </a:ln>
          <a:effectLst/>
        </p:spPr>
        <p:txBody>
          <a:bodyPr>
            <a:spAutoFit/>
          </a:bodyPr>
          <a:lstStyle/>
          <a:p>
            <a:pPr>
              <a:lnSpc>
                <a:spcPct val="120000"/>
              </a:lnSpc>
              <a:defRPr/>
            </a:pPr>
            <a:r>
              <a:rPr lang="zh-CN" altLang="en-US">
                <a:effectLst>
                  <a:outerShdw blurRad="38100" dist="38100" dir="2700000" algn="tl">
                    <a:srgbClr val="C0C0C0"/>
                  </a:outerShdw>
                </a:effectLst>
              </a:rPr>
              <a:t>系统总线指计算机中各插件板与系统板之间的总线，用于插件板一级的互连，为计算机系统所特有，是构成计算机系统的总线。</a:t>
            </a:r>
          </a:p>
        </p:txBody>
      </p:sp>
      <p:sp>
        <p:nvSpPr>
          <p:cNvPr id="48154" name="Text Box 26"/>
          <p:cNvSpPr txBox="1">
            <a:spLocks noChangeArrowheads="1"/>
          </p:cNvSpPr>
          <p:nvPr/>
        </p:nvSpPr>
        <p:spPr bwMode="auto">
          <a:xfrm>
            <a:off x="971550" y="2852738"/>
            <a:ext cx="7416800" cy="2647950"/>
          </a:xfrm>
          <a:prstGeom prst="rect">
            <a:avLst/>
          </a:prstGeom>
          <a:noFill/>
          <a:ln w="9525">
            <a:noFill/>
            <a:miter lim="800000"/>
            <a:headEnd/>
            <a:tailEnd/>
          </a:ln>
          <a:effectLst/>
        </p:spPr>
        <p:txBody>
          <a:bodyPr>
            <a:spAutoFit/>
          </a:bodyPr>
          <a:lstStyle/>
          <a:p>
            <a:pPr>
              <a:lnSpc>
                <a:spcPct val="120000"/>
              </a:lnSpc>
              <a:defRPr/>
            </a:pPr>
            <a:r>
              <a:rPr lang="zh-CN" altLang="en-US">
                <a:effectLst>
                  <a:outerShdw blurRad="38100" dist="38100" dir="2700000" algn="tl">
                    <a:srgbClr val="C0C0C0"/>
                  </a:outerShdw>
                </a:effectLst>
              </a:rPr>
              <a:t>系统总线通常为</a:t>
            </a:r>
            <a:r>
              <a:rPr lang="en-US" altLang="zh-CN">
                <a:effectLst>
                  <a:outerShdw blurRad="38100" dist="38100" dir="2700000" algn="tl">
                    <a:srgbClr val="C0C0C0"/>
                  </a:outerShdw>
                </a:effectLst>
              </a:rPr>
              <a:t>50-100</a:t>
            </a:r>
            <a:r>
              <a:rPr lang="zh-CN" altLang="en-US">
                <a:effectLst>
                  <a:outerShdw blurRad="38100" dist="38100" dir="2700000" algn="tl">
                    <a:srgbClr val="C0C0C0"/>
                  </a:outerShdw>
                </a:effectLst>
              </a:rPr>
              <a:t>根信号线，分为</a:t>
            </a:r>
            <a:r>
              <a:rPr lang="en-US" altLang="zh-CN">
                <a:effectLst>
                  <a:outerShdw blurRad="38100" dist="38100" dir="2700000" algn="tl">
                    <a:srgbClr val="C0C0C0"/>
                  </a:outerShdw>
                </a:effectLst>
              </a:rPr>
              <a:t>5</a:t>
            </a:r>
            <a:r>
              <a:rPr lang="zh-CN" altLang="en-US">
                <a:effectLst>
                  <a:outerShdw blurRad="38100" dist="38100" dir="2700000" algn="tl">
                    <a:srgbClr val="C0C0C0"/>
                  </a:outerShdw>
                </a:effectLst>
              </a:rPr>
              <a:t>个主要类型：</a:t>
            </a:r>
          </a:p>
          <a:p>
            <a:pPr>
              <a:lnSpc>
                <a:spcPct val="120000"/>
              </a:lnSpc>
              <a:defRPr/>
            </a:pPr>
            <a:r>
              <a:rPr lang="zh-CN" altLang="en-US">
                <a:solidFill>
                  <a:srgbClr val="0033CC"/>
                </a:solidFill>
                <a:effectLst>
                  <a:outerShdw blurRad="38100" dist="38100" dir="2700000" algn="tl">
                    <a:srgbClr val="C0C0C0"/>
                  </a:outerShdw>
                </a:effectLst>
              </a:rPr>
              <a:t>（</a:t>
            </a:r>
            <a:r>
              <a:rPr lang="en-US" altLang="zh-CN">
                <a:solidFill>
                  <a:srgbClr val="0033CC"/>
                </a:solidFill>
                <a:effectLst>
                  <a:outerShdw blurRad="38100" dist="38100" dir="2700000" algn="tl">
                    <a:srgbClr val="C0C0C0"/>
                  </a:outerShdw>
                </a:effectLst>
              </a:rPr>
              <a:t>1</a:t>
            </a:r>
            <a:r>
              <a:rPr lang="zh-CN" altLang="en-US">
                <a:solidFill>
                  <a:srgbClr val="0033CC"/>
                </a:solidFill>
                <a:effectLst>
                  <a:outerShdw blurRad="38100" dist="38100" dir="2700000" algn="tl">
                    <a:srgbClr val="C0C0C0"/>
                  </a:outerShdw>
                </a:effectLst>
              </a:rPr>
              <a:t>）数据线：</a:t>
            </a:r>
            <a:r>
              <a:rPr lang="zh-CN" altLang="en-US">
                <a:effectLst>
                  <a:outerShdw blurRad="38100" dist="38100" dir="2700000" algn="tl">
                    <a:srgbClr val="C0C0C0"/>
                  </a:outerShdw>
                </a:effectLst>
              </a:rPr>
              <a:t>决定数据宽度；</a:t>
            </a:r>
          </a:p>
          <a:p>
            <a:pPr>
              <a:lnSpc>
                <a:spcPct val="120000"/>
              </a:lnSpc>
              <a:defRPr/>
            </a:pPr>
            <a:r>
              <a:rPr lang="zh-CN" altLang="en-US">
                <a:solidFill>
                  <a:srgbClr val="0033CC"/>
                </a:solidFill>
                <a:effectLst>
                  <a:outerShdw blurRad="38100" dist="38100" dir="2700000" algn="tl">
                    <a:srgbClr val="C0C0C0"/>
                  </a:outerShdw>
                </a:effectLst>
              </a:rPr>
              <a:t>（</a:t>
            </a:r>
            <a:r>
              <a:rPr lang="en-US" altLang="zh-CN">
                <a:solidFill>
                  <a:srgbClr val="0033CC"/>
                </a:solidFill>
                <a:effectLst>
                  <a:outerShdw blurRad="38100" dist="38100" dir="2700000" algn="tl">
                    <a:srgbClr val="C0C0C0"/>
                  </a:outerShdw>
                </a:effectLst>
              </a:rPr>
              <a:t>2</a:t>
            </a:r>
            <a:r>
              <a:rPr lang="zh-CN" altLang="en-US">
                <a:solidFill>
                  <a:srgbClr val="0033CC"/>
                </a:solidFill>
                <a:effectLst>
                  <a:outerShdw blurRad="38100" dist="38100" dir="2700000" algn="tl">
                    <a:srgbClr val="C0C0C0"/>
                  </a:outerShdw>
                </a:effectLst>
              </a:rPr>
              <a:t>）地址线：</a:t>
            </a:r>
            <a:r>
              <a:rPr lang="zh-CN" altLang="en-US">
                <a:effectLst>
                  <a:outerShdw blurRad="38100" dist="38100" dir="2700000" algn="tl">
                    <a:srgbClr val="C0C0C0"/>
                  </a:outerShdw>
                </a:effectLst>
              </a:rPr>
              <a:t>决定直接选址范围；</a:t>
            </a:r>
          </a:p>
          <a:p>
            <a:pPr>
              <a:lnSpc>
                <a:spcPct val="120000"/>
              </a:lnSpc>
              <a:defRPr/>
            </a:pPr>
            <a:r>
              <a:rPr lang="zh-CN" altLang="en-US">
                <a:solidFill>
                  <a:srgbClr val="0033CC"/>
                </a:solidFill>
                <a:effectLst>
                  <a:outerShdw blurRad="38100" dist="38100" dir="2700000" algn="tl">
                    <a:srgbClr val="C0C0C0"/>
                  </a:outerShdw>
                </a:effectLst>
              </a:rPr>
              <a:t>（</a:t>
            </a:r>
            <a:r>
              <a:rPr lang="en-US" altLang="zh-CN">
                <a:solidFill>
                  <a:srgbClr val="0033CC"/>
                </a:solidFill>
                <a:effectLst>
                  <a:outerShdw blurRad="38100" dist="38100" dir="2700000" algn="tl">
                    <a:srgbClr val="C0C0C0"/>
                  </a:outerShdw>
                </a:effectLst>
              </a:rPr>
              <a:t>3</a:t>
            </a:r>
            <a:r>
              <a:rPr lang="zh-CN" altLang="en-US">
                <a:solidFill>
                  <a:srgbClr val="0033CC"/>
                </a:solidFill>
                <a:effectLst>
                  <a:outerShdw blurRad="38100" dist="38100" dir="2700000" algn="tl">
                    <a:srgbClr val="C0C0C0"/>
                  </a:outerShdw>
                </a:effectLst>
              </a:rPr>
              <a:t>）控制线：</a:t>
            </a:r>
            <a:r>
              <a:rPr lang="zh-CN" altLang="en-US">
                <a:effectLst>
                  <a:outerShdw blurRad="38100" dist="38100" dir="2700000" algn="tl">
                    <a:srgbClr val="C0C0C0"/>
                  </a:outerShdw>
                </a:effectLst>
              </a:rPr>
              <a:t>包括控制、时序和中断线，决定总线功能和适应</a:t>
            </a:r>
          </a:p>
          <a:p>
            <a:pPr>
              <a:lnSpc>
                <a:spcPct val="120000"/>
              </a:lnSpc>
              <a:defRPr/>
            </a:pPr>
            <a:r>
              <a:rPr lang="zh-CN" altLang="en-US">
                <a:effectLst>
                  <a:outerShdw blurRad="38100" dist="38100" dir="2700000" algn="tl">
                    <a:srgbClr val="C0C0C0"/>
                  </a:outerShdw>
                </a:effectLst>
              </a:rPr>
              <a:t>                          性的好坏；</a:t>
            </a:r>
          </a:p>
          <a:p>
            <a:pPr>
              <a:lnSpc>
                <a:spcPct val="120000"/>
              </a:lnSpc>
              <a:defRPr/>
            </a:pPr>
            <a:r>
              <a:rPr lang="zh-CN" altLang="en-US">
                <a:solidFill>
                  <a:srgbClr val="0033CC"/>
                </a:solidFill>
                <a:effectLst>
                  <a:outerShdw blurRad="38100" dist="38100" dir="2700000" algn="tl">
                    <a:srgbClr val="C0C0C0"/>
                  </a:outerShdw>
                </a:effectLst>
              </a:rPr>
              <a:t>（</a:t>
            </a:r>
            <a:r>
              <a:rPr lang="en-US" altLang="zh-CN">
                <a:solidFill>
                  <a:srgbClr val="0033CC"/>
                </a:solidFill>
                <a:effectLst>
                  <a:outerShdw blurRad="38100" dist="38100" dir="2700000" algn="tl">
                    <a:srgbClr val="C0C0C0"/>
                  </a:outerShdw>
                </a:effectLst>
              </a:rPr>
              <a:t>4</a:t>
            </a:r>
            <a:r>
              <a:rPr lang="zh-CN" altLang="en-US">
                <a:solidFill>
                  <a:srgbClr val="0033CC"/>
                </a:solidFill>
                <a:effectLst>
                  <a:outerShdw blurRad="38100" dist="38100" dir="2700000" algn="tl">
                    <a:srgbClr val="C0C0C0"/>
                  </a:outerShdw>
                </a:effectLst>
              </a:rPr>
              <a:t>）电源线和地线：</a:t>
            </a:r>
            <a:r>
              <a:rPr lang="zh-CN" altLang="en-US">
                <a:effectLst>
                  <a:outerShdw blurRad="38100" dist="38100" dir="2700000" algn="tl">
                    <a:srgbClr val="C0C0C0"/>
                  </a:outerShdw>
                </a:effectLst>
              </a:rPr>
              <a:t>决定电源的种类及地线的分布和用法；</a:t>
            </a:r>
          </a:p>
          <a:p>
            <a:pPr>
              <a:lnSpc>
                <a:spcPct val="120000"/>
              </a:lnSpc>
              <a:defRPr/>
            </a:pPr>
            <a:r>
              <a:rPr lang="zh-CN" altLang="en-US">
                <a:solidFill>
                  <a:srgbClr val="0033CC"/>
                </a:solidFill>
                <a:effectLst>
                  <a:outerShdw blurRad="38100" dist="38100" dir="2700000" algn="tl">
                    <a:srgbClr val="C0C0C0"/>
                  </a:outerShdw>
                </a:effectLst>
              </a:rPr>
              <a:t>（</a:t>
            </a:r>
            <a:r>
              <a:rPr lang="en-US" altLang="zh-CN">
                <a:solidFill>
                  <a:srgbClr val="0033CC"/>
                </a:solidFill>
                <a:effectLst>
                  <a:outerShdw blurRad="38100" dist="38100" dir="2700000" algn="tl">
                    <a:srgbClr val="C0C0C0"/>
                  </a:outerShdw>
                </a:effectLst>
              </a:rPr>
              <a:t>5</a:t>
            </a:r>
            <a:r>
              <a:rPr lang="zh-CN" altLang="en-US">
                <a:solidFill>
                  <a:srgbClr val="0033CC"/>
                </a:solidFill>
                <a:effectLst>
                  <a:outerShdw blurRad="38100" dist="38100" dir="2700000" algn="tl">
                    <a:srgbClr val="C0C0C0"/>
                  </a:outerShdw>
                </a:effectLst>
              </a:rPr>
              <a:t>）备用线：</a:t>
            </a:r>
            <a:r>
              <a:rPr lang="zh-CN" altLang="en-US">
                <a:effectLst>
                  <a:outerShdw blurRad="38100" dist="38100" dir="2700000" algn="tl">
                    <a:srgbClr val="C0C0C0"/>
                  </a:outerShdw>
                </a:effectLst>
              </a:rPr>
              <a:t>留给厂家或用户自己定义。</a:t>
            </a:r>
          </a:p>
        </p:txBody>
      </p:sp>
    </p:spTree>
  </p:cSld>
  <p:clrMapOvr>
    <a:masterClrMapping/>
  </p:clrMapOvr>
  <p:transition>
    <p:cover dir="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2"/>
          <p:cNvSpPr>
            <a:spLocks noChangeArrowheads="1"/>
          </p:cNvSpPr>
          <p:nvPr/>
        </p:nvSpPr>
        <p:spPr bwMode="auto">
          <a:xfrm>
            <a:off x="6842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249859" name="Rectangle 3"/>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49861" name="Text Box 5"/>
          <p:cNvSpPr txBox="1">
            <a:spLocks noChangeArrowheads="1"/>
          </p:cNvSpPr>
          <p:nvPr/>
        </p:nvSpPr>
        <p:spPr bwMode="auto">
          <a:xfrm>
            <a:off x="1042988" y="1341438"/>
            <a:ext cx="5903912" cy="4838700"/>
          </a:xfrm>
          <a:prstGeom prst="rect">
            <a:avLst/>
          </a:prstGeom>
          <a:noFill/>
          <a:ln w="9525">
            <a:noFill/>
            <a:miter lim="800000"/>
            <a:headEnd/>
            <a:tailEnd/>
          </a:ln>
          <a:effectLst/>
        </p:spPr>
        <p:txBody>
          <a:bodyPr>
            <a:spAutoFit/>
          </a:bodyPr>
          <a:lstStyle/>
          <a:p>
            <a:pPr>
              <a:lnSpc>
                <a:spcPct val="130000"/>
              </a:lnSpc>
              <a:defRPr/>
            </a:pPr>
            <a:r>
              <a:rPr lang="zh-CN" altLang="en-US" sz="2400">
                <a:solidFill>
                  <a:schemeClr val="accent2"/>
                </a:solidFill>
                <a:effectLst>
                  <a:outerShdw blurRad="38100" dist="38100" dir="2700000" algn="tl">
                    <a:srgbClr val="C0C0C0"/>
                  </a:outerShdw>
                </a:effectLst>
              </a:rPr>
              <a:t>商用</a:t>
            </a:r>
            <a:r>
              <a:rPr lang="en-US" altLang="zh-CN" sz="2400">
                <a:solidFill>
                  <a:schemeClr val="accent2"/>
                </a:solidFill>
                <a:effectLst>
                  <a:outerShdw blurRad="38100" dist="38100" dir="2700000" algn="tl">
                    <a:srgbClr val="C0C0C0"/>
                  </a:outerShdw>
                </a:effectLst>
              </a:rPr>
              <a:t>PC</a:t>
            </a:r>
            <a:r>
              <a:rPr lang="zh-CN" altLang="en-US" sz="2400">
                <a:solidFill>
                  <a:schemeClr val="accent2"/>
                </a:solidFill>
                <a:effectLst>
                  <a:outerShdw blurRad="38100" dist="38100" dir="2700000" algn="tl">
                    <a:srgbClr val="C0C0C0"/>
                  </a:outerShdw>
                </a:effectLst>
              </a:rPr>
              <a:t>机中系统总线：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EISA</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VESA</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PCI</a:t>
            </a:r>
            <a:r>
              <a:rPr lang="zh-CN" altLang="en-US" sz="2400">
                <a:effectLst>
                  <a:outerShdw blurRad="38100" dist="38100" dir="2700000" algn="tl">
                    <a:srgbClr val="C0C0C0"/>
                  </a:outerShdw>
                </a:effectLst>
              </a:rPr>
              <a:t>总线</a:t>
            </a:r>
          </a:p>
          <a:p>
            <a:pPr>
              <a:lnSpc>
                <a:spcPct val="130000"/>
              </a:lnSpc>
              <a:defRPr/>
            </a:pPr>
            <a:r>
              <a:rPr lang="zh-CN" altLang="en-US" sz="2400">
                <a:solidFill>
                  <a:schemeClr val="accent2"/>
                </a:solidFill>
                <a:effectLst>
                  <a:outerShdw blurRad="38100" dist="38100" dir="2700000" algn="tl">
                    <a:srgbClr val="C0C0C0"/>
                  </a:outerShdw>
                </a:effectLst>
              </a:rPr>
              <a:t>为适应工业现场环境而设计的系统总线：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STD</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VME</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PC/104</a:t>
            </a:r>
            <a:r>
              <a:rPr lang="zh-CN" altLang="en-US" sz="2400">
                <a:effectLst>
                  <a:outerShdw blurRad="38100" dist="38100" dir="2700000" algn="tl">
                    <a:srgbClr val="C0C0C0"/>
                  </a:outerShdw>
                </a:effectLst>
              </a:rPr>
              <a:t>总线</a:t>
            </a:r>
          </a:p>
          <a:p>
            <a:pPr lvl="1">
              <a:lnSpc>
                <a:spcPct val="130000"/>
              </a:lnSpc>
              <a:buFontTx/>
              <a:buChar char="•"/>
              <a:defRPr/>
            </a:pPr>
            <a:r>
              <a:rPr lang="zh-CN" altLang="en-US" sz="2400">
                <a:effectLst>
                  <a:outerShdw blurRad="38100" dist="38100" dir="2700000" algn="tl">
                    <a:srgbClr val="C0C0C0"/>
                  </a:outerShdw>
                </a:effectLst>
              </a:rPr>
              <a:t> </a:t>
            </a:r>
            <a:r>
              <a:rPr lang="en-US" altLang="zh-CN" sz="2400">
                <a:effectLst>
                  <a:outerShdw blurRad="38100" dist="38100" dir="2700000" algn="tl">
                    <a:srgbClr val="C0C0C0"/>
                  </a:outerShdw>
                </a:effectLst>
              </a:rPr>
              <a:t>Compact PCI</a:t>
            </a:r>
            <a:r>
              <a:rPr lang="zh-CN" altLang="en-US" sz="2400">
                <a:effectLst>
                  <a:outerShdw blurRad="38100" dist="38100" dir="2700000" algn="tl">
                    <a:srgbClr val="C0C0C0"/>
                  </a:outerShdw>
                </a:effectLst>
              </a:rPr>
              <a:t>总线</a:t>
            </a:r>
          </a:p>
        </p:txBody>
      </p:sp>
    </p:spTree>
  </p:cSld>
  <p:clrMapOvr>
    <a:masterClrMapping/>
  </p:clrMapOvr>
  <p:transition>
    <p:cover dir="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2"/>
          <p:cNvSpPr>
            <a:spLocks noChangeArrowheads="1"/>
          </p:cNvSpPr>
          <p:nvPr/>
        </p:nvSpPr>
        <p:spPr bwMode="auto">
          <a:xfrm>
            <a:off x="6842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250883" name="Rectangle 3"/>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50884" name="Text Box 4"/>
          <p:cNvSpPr txBox="1">
            <a:spLocks noChangeArrowheads="1"/>
          </p:cNvSpPr>
          <p:nvPr/>
        </p:nvSpPr>
        <p:spPr bwMode="auto">
          <a:xfrm>
            <a:off x="1042988" y="1557338"/>
            <a:ext cx="7200900" cy="3159125"/>
          </a:xfrm>
          <a:prstGeom prst="rect">
            <a:avLst/>
          </a:prstGeom>
          <a:noFill/>
          <a:ln w="9525">
            <a:noFill/>
            <a:miter lim="800000"/>
            <a:headEnd/>
            <a:tailEnd/>
          </a:ln>
          <a:effectLst/>
        </p:spPr>
        <p:txBody>
          <a:bodyPr>
            <a:spAutoFit/>
          </a:bodyPr>
          <a:lstStyle/>
          <a:p>
            <a:pPr>
              <a:lnSpc>
                <a:spcPct val="140000"/>
              </a:lnSpc>
              <a:defRPr/>
            </a:pPr>
            <a:r>
              <a:rPr lang="en-US" altLang="en-US" sz="2400">
                <a:solidFill>
                  <a:schemeClr val="accent2"/>
                </a:solidFill>
                <a:effectLst>
                  <a:outerShdw blurRad="38100" dist="38100" dir="2700000" algn="tl">
                    <a:srgbClr val="C0C0C0"/>
                  </a:outerShdw>
                </a:effectLst>
              </a:rPr>
              <a:t>①</a:t>
            </a:r>
            <a:r>
              <a:rPr lang="en-US" altLang="zh-CN" sz="2400">
                <a:solidFill>
                  <a:schemeClr val="accent2"/>
                </a:solidFill>
                <a:effectLst>
                  <a:outerShdw blurRad="38100" dist="38100" dir="2700000" algn="tl">
                    <a:srgbClr val="C0C0C0"/>
                  </a:outerShdw>
                </a:effectLst>
              </a:rPr>
              <a:t> ISA</a:t>
            </a:r>
            <a:r>
              <a:rPr lang="zh-CN" altLang="en-US" sz="2400">
                <a:solidFill>
                  <a:schemeClr val="accent2"/>
                </a:solidFill>
                <a:effectLst>
                  <a:outerShdw blurRad="38100" dist="38100" dir="2700000" algn="tl">
                    <a:srgbClr val="C0C0C0"/>
                  </a:outerShdw>
                </a:effectLst>
              </a:rPr>
              <a:t>总线：</a:t>
            </a:r>
            <a:r>
              <a:rPr lang="en-US" altLang="zh-CN" sz="2400">
                <a:solidFill>
                  <a:schemeClr val="accent2"/>
                </a:solidFill>
                <a:effectLst>
                  <a:outerShdw blurRad="38100" dist="38100" dir="2700000" algn="tl">
                    <a:srgbClr val="C0C0C0"/>
                  </a:outerShdw>
                </a:effectLst>
              </a:rPr>
              <a:t>ISA</a:t>
            </a:r>
            <a:r>
              <a:rPr lang="zh-CN" altLang="en-US" sz="2400">
                <a:solidFill>
                  <a:schemeClr val="accent2"/>
                </a:solidFill>
                <a:effectLst>
                  <a:outerShdw blurRad="38100" dist="38100" dir="2700000" algn="tl">
                    <a:srgbClr val="C0C0C0"/>
                  </a:outerShdw>
                </a:effectLst>
              </a:rPr>
              <a:t>（</a:t>
            </a:r>
            <a:r>
              <a:rPr lang="en-US" altLang="zh-CN" sz="2400">
                <a:solidFill>
                  <a:schemeClr val="accent2"/>
                </a:solidFill>
                <a:effectLst>
                  <a:outerShdw blurRad="38100" dist="38100" dir="2700000" algn="tl">
                    <a:srgbClr val="C0C0C0"/>
                  </a:outerShdw>
                </a:effectLst>
              </a:rPr>
              <a:t>industrial standard architecture</a:t>
            </a:r>
            <a:r>
              <a:rPr lang="zh-CN" altLang="en-US" sz="2400">
                <a:solidFill>
                  <a:schemeClr val="accent2"/>
                </a:solidFill>
                <a:effectLst>
                  <a:outerShdw blurRad="38100" dist="38100" dir="2700000" algn="tl">
                    <a:srgbClr val="C0C0C0"/>
                  </a:outerShdw>
                </a:effectLst>
              </a:rPr>
              <a:t>）</a:t>
            </a:r>
          </a:p>
          <a:p>
            <a:pPr>
              <a:lnSpc>
                <a:spcPct val="140000"/>
              </a:lnSpc>
              <a:defRPr/>
            </a:pPr>
            <a:r>
              <a:rPr lang="zh-CN" altLang="en-US" sz="2400">
                <a:effectLst>
                  <a:outerShdw blurRad="38100" dist="38100" dir="2700000" algn="tl">
                    <a:srgbClr val="C0C0C0"/>
                  </a:outerShdw>
                </a:effectLst>
              </a:rPr>
              <a:t>是</a:t>
            </a:r>
            <a:r>
              <a:rPr lang="en-US" altLang="zh-CN" sz="2400">
                <a:effectLst>
                  <a:outerShdw blurRad="38100" dist="38100" dir="2700000" algn="tl">
                    <a:srgbClr val="C0C0C0"/>
                  </a:outerShdw>
                </a:effectLst>
              </a:rPr>
              <a:t>IBM </a:t>
            </a:r>
            <a:r>
              <a:rPr lang="zh-CN" altLang="en-US" sz="2400">
                <a:effectLst>
                  <a:outerShdw blurRad="38100" dist="38100" dir="2700000" algn="tl">
                    <a:srgbClr val="C0C0C0"/>
                  </a:outerShdw>
                </a:effectLst>
              </a:rPr>
              <a:t>公司</a:t>
            </a:r>
            <a:r>
              <a:rPr lang="en-US" altLang="zh-CN" sz="2400">
                <a:effectLst>
                  <a:outerShdw blurRad="38100" dist="38100" dir="2700000" algn="tl">
                    <a:srgbClr val="C0C0C0"/>
                  </a:outerShdw>
                </a:effectLst>
              </a:rPr>
              <a:t>1984</a:t>
            </a:r>
            <a:r>
              <a:rPr lang="zh-CN" altLang="en-US" sz="2400">
                <a:effectLst>
                  <a:outerShdw blurRad="38100" dist="38100" dir="2700000" algn="tl">
                    <a:srgbClr val="C0C0C0"/>
                  </a:outerShdw>
                </a:effectLst>
              </a:rPr>
              <a:t>年为推出</a:t>
            </a:r>
            <a:r>
              <a:rPr lang="en-US" altLang="zh-CN" sz="2400">
                <a:effectLst>
                  <a:outerShdw blurRad="38100" dist="38100" dir="2700000" algn="tl">
                    <a:srgbClr val="C0C0C0"/>
                  </a:outerShdw>
                </a:effectLst>
              </a:rPr>
              <a:t>PC/AT</a:t>
            </a:r>
            <a:r>
              <a:rPr lang="zh-CN" altLang="en-US" sz="2400">
                <a:effectLst>
                  <a:outerShdw blurRad="38100" dist="38100" dir="2700000" algn="tl">
                    <a:srgbClr val="C0C0C0"/>
                  </a:outerShdw>
                </a:effectLst>
              </a:rPr>
              <a:t>机而建立的系统总线标准，所以也叫</a:t>
            </a:r>
            <a:r>
              <a:rPr lang="en-US" altLang="zh-CN" sz="2400">
                <a:effectLst>
                  <a:outerShdw blurRad="38100" dist="38100" dir="2700000" algn="tl">
                    <a:srgbClr val="C0C0C0"/>
                  </a:outerShdw>
                </a:effectLst>
              </a:rPr>
              <a:t>AT</a:t>
            </a:r>
            <a:r>
              <a:rPr lang="zh-CN" altLang="en-US" sz="2400">
                <a:effectLst>
                  <a:outerShdw blurRad="38100" dist="38100" dir="2700000" algn="tl">
                    <a:srgbClr val="C0C0C0"/>
                  </a:outerShdw>
                </a:effectLst>
              </a:rPr>
              <a:t>总线。它是对</a:t>
            </a:r>
            <a:r>
              <a:rPr lang="en-US" altLang="zh-CN" sz="2400">
                <a:effectLst>
                  <a:outerShdw blurRad="38100" dist="38100" dir="2700000" algn="tl">
                    <a:srgbClr val="C0C0C0"/>
                  </a:outerShdw>
                </a:effectLst>
              </a:rPr>
              <a:t>XT</a:t>
            </a:r>
            <a:r>
              <a:rPr lang="zh-CN" altLang="en-US" sz="2400">
                <a:effectLst>
                  <a:outerShdw blurRad="38100" dist="38100" dir="2700000" algn="tl">
                    <a:srgbClr val="C0C0C0"/>
                  </a:outerShdw>
                </a:effectLst>
              </a:rPr>
              <a:t>总线的扩展，以适应</a:t>
            </a:r>
            <a:r>
              <a:rPr lang="en-US" altLang="zh-CN" sz="2400">
                <a:effectLst>
                  <a:outerShdw blurRad="38100" dist="38100" dir="2700000" algn="tl">
                    <a:srgbClr val="C0C0C0"/>
                  </a:outerShdw>
                </a:effectLst>
              </a:rPr>
              <a:t>8/16</a:t>
            </a:r>
            <a:r>
              <a:rPr lang="zh-CN" altLang="en-US" sz="2400">
                <a:effectLst>
                  <a:outerShdw blurRad="38100" dist="38100" dir="2700000" algn="tl">
                    <a:srgbClr val="C0C0C0"/>
                  </a:outerShdw>
                </a:effectLst>
              </a:rPr>
              <a:t>位数据总线要求。它在</a:t>
            </a:r>
            <a:r>
              <a:rPr lang="en-US" altLang="zh-CN" sz="2400">
                <a:effectLst>
                  <a:outerShdw blurRad="38100" dist="38100" dir="2700000" algn="tl">
                    <a:srgbClr val="C0C0C0"/>
                  </a:outerShdw>
                </a:effectLst>
              </a:rPr>
              <a:t>80286</a:t>
            </a:r>
            <a:r>
              <a:rPr lang="zh-CN" altLang="en-US" sz="2400">
                <a:effectLst>
                  <a:outerShdw blurRad="38100" dist="38100" dir="2700000" algn="tl">
                    <a:srgbClr val="C0C0C0"/>
                  </a:outerShdw>
                </a:effectLst>
              </a:rPr>
              <a:t>至</a:t>
            </a:r>
            <a:r>
              <a:rPr lang="en-US" altLang="zh-CN" sz="2400">
                <a:effectLst>
                  <a:outerShdw blurRad="38100" dist="38100" dir="2700000" algn="tl">
                    <a:srgbClr val="C0C0C0"/>
                  </a:outerShdw>
                </a:effectLst>
              </a:rPr>
              <a:t>80486</a:t>
            </a:r>
            <a:r>
              <a:rPr lang="zh-CN" altLang="en-US" sz="2400">
                <a:effectLst>
                  <a:outerShdw blurRad="38100" dist="38100" dir="2700000" algn="tl">
                    <a:srgbClr val="C0C0C0"/>
                  </a:outerShdw>
                </a:effectLst>
              </a:rPr>
              <a:t>时代应用非常广泛，以至于现在奔腾机中还保留有</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总线插槽。</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总线有</a:t>
            </a:r>
            <a:r>
              <a:rPr lang="en-US" altLang="zh-CN" sz="2400">
                <a:effectLst>
                  <a:outerShdw blurRad="38100" dist="38100" dir="2700000" algn="tl">
                    <a:srgbClr val="C0C0C0"/>
                  </a:outerShdw>
                </a:effectLst>
              </a:rPr>
              <a:t>98</a:t>
            </a:r>
            <a:r>
              <a:rPr lang="zh-CN" altLang="en-US" sz="2400">
                <a:effectLst>
                  <a:outerShdw blurRad="38100" dist="38100" dir="2700000" algn="tl">
                    <a:srgbClr val="C0C0C0"/>
                  </a:outerShdw>
                </a:effectLst>
              </a:rPr>
              <a:t>只引脚。</a:t>
            </a:r>
          </a:p>
        </p:txBody>
      </p:sp>
    </p:spTree>
  </p:cSld>
  <p:clrMapOvr>
    <a:masterClrMapping/>
  </p:clrMapOvr>
  <p:transition>
    <p:cover dir="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2"/>
          <p:cNvSpPr>
            <a:spLocks noChangeArrowheads="1"/>
          </p:cNvSpPr>
          <p:nvPr/>
        </p:nvSpPr>
        <p:spPr bwMode="auto">
          <a:xfrm>
            <a:off x="6842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251907" name="Rectangle 3"/>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51908" name="Text Box 4"/>
          <p:cNvSpPr txBox="1">
            <a:spLocks noChangeArrowheads="1"/>
          </p:cNvSpPr>
          <p:nvPr/>
        </p:nvSpPr>
        <p:spPr bwMode="auto">
          <a:xfrm>
            <a:off x="1042988" y="1557338"/>
            <a:ext cx="7200900" cy="3670300"/>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②</a:t>
            </a:r>
            <a:r>
              <a:rPr lang="en-US" altLang="zh-CN" sz="2400">
                <a:solidFill>
                  <a:schemeClr val="accent2"/>
                </a:solidFill>
                <a:effectLst>
                  <a:outerShdw blurRad="38100" dist="38100" dir="2700000" algn="tl">
                    <a:srgbClr val="C0C0C0"/>
                  </a:outerShdw>
                </a:effectLst>
              </a:rPr>
              <a:t> EISA</a:t>
            </a:r>
            <a:r>
              <a:rPr lang="zh-CN" altLang="en-US" sz="2400">
                <a:solidFill>
                  <a:schemeClr val="accent2"/>
                </a:solidFill>
                <a:effectLst>
                  <a:outerShdw blurRad="38100" dist="38100" dir="2700000" algn="tl">
                    <a:srgbClr val="C0C0C0"/>
                  </a:outerShdw>
                </a:effectLst>
              </a:rPr>
              <a:t>总线：</a:t>
            </a:r>
            <a:r>
              <a:rPr lang="en-US" altLang="zh-CN" sz="2400">
                <a:solidFill>
                  <a:schemeClr val="accent2"/>
                </a:solidFill>
                <a:effectLst>
                  <a:outerShdw blurRad="38100" dist="38100" dir="2700000" algn="tl">
                    <a:srgbClr val="C0C0C0"/>
                  </a:outerShdw>
                </a:effectLst>
              </a:rPr>
              <a:t>ISA</a:t>
            </a:r>
            <a:r>
              <a:rPr lang="zh-CN" altLang="en-US" sz="2400">
                <a:solidFill>
                  <a:schemeClr val="accent2"/>
                </a:solidFill>
                <a:effectLst>
                  <a:outerShdw blurRad="38100" dist="38100" dir="2700000" algn="tl">
                    <a:srgbClr val="C0C0C0"/>
                  </a:outerShdw>
                </a:effectLst>
              </a:rPr>
              <a:t>（</a:t>
            </a:r>
            <a:r>
              <a:rPr lang="en-US" altLang="zh-CN" sz="2400">
                <a:solidFill>
                  <a:schemeClr val="accent2"/>
                </a:solidFill>
                <a:effectLst>
                  <a:outerShdw blurRad="38100" dist="38100" dir="2700000" algn="tl">
                    <a:srgbClr val="C0C0C0"/>
                  </a:outerShdw>
                </a:effectLst>
              </a:rPr>
              <a:t>extended industrial standard architecture</a:t>
            </a:r>
            <a:r>
              <a:rPr lang="zh-CN" altLang="en-US" sz="2400">
                <a:solidFill>
                  <a:schemeClr val="accent2"/>
                </a:solidFill>
                <a:effectLst>
                  <a:outerShdw blurRad="38100" dist="38100" dir="2700000" algn="tl">
                    <a:srgbClr val="C0C0C0"/>
                  </a:outerShdw>
                </a:effectLst>
              </a:rPr>
              <a:t>）</a:t>
            </a:r>
          </a:p>
          <a:p>
            <a:pPr>
              <a:lnSpc>
                <a:spcPct val="140000"/>
              </a:lnSpc>
              <a:defRPr/>
            </a:pPr>
            <a:r>
              <a:rPr lang="zh-CN" altLang="en-US" sz="2400">
                <a:effectLst>
                  <a:outerShdw blurRad="38100" dist="38100" dir="2700000" algn="tl">
                    <a:srgbClr val="C0C0C0"/>
                  </a:outerShdw>
                </a:effectLst>
              </a:rPr>
              <a:t>是</a:t>
            </a:r>
            <a:r>
              <a:rPr lang="en-US" altLang="zh-CN" sz="2400">
                <a:effectLst>
                  <a:outerShdw blurRad="38100" dist="38100" dir="2700000" algn="tl">
                    <a:srgbClr val="C0C0C0"/>
                  </a:outerShdw>
                </a:effectLst>
              </a:rPr>
              <a:t>1988</a:t>
            </a:r>
            <a:r>
              <a:rPr lang="zh-CN" altLang="en-US" sz="2400">
                <a:effectLst>
                  <a:outerShdw blurRad="38100" dist="38100" dir="2700000" algn="tl">
                    <a:srgbClr val="C0C0C0"/>
                  </a:outerShdw>
                </a:effectLst>
              </a:rPr>
              <a:t>年由</a:t>
            </a:r>
            <a:r>
              <a:rPr lang="en-US" altLang="zh-CN" sz="2400">
                <a:effectLst>
                  <a:outerShdw blurRad="38100" dist="38100" dir="2700000" algn="tl">
                    <a:srgbClr val="C0C0C0"/>
                  </a:outerShdw>
                </a:effectLst>
              </a:rPr>
              <a:t>Compaq</a:t>
            </a:r>
            <a:r>
              <a:rPr lang="zh-CN" altLang="en-US" sz="2400">
                <a:effectLst>
                  <a:outerShdw blurRad="38100" dist="38100" dir="2700000" algn="tl">
                    <a:srgbClr val="C0C0C0"/>
                  </a:outerShdw>
                </a:effectLst>
              </a:rPr>
              <a:t>等</a:t>
            </a:r>
            <a:r>
              <a:rPr lang="en-US" altLang="zh-CN" sz="2400">
                <a:effectLst>
                  <a:outerShdw blurRad="38100" dist="38100" dir="2700000" algn="tl">
                    <a:srgbClr val="C0C0C0"/>
                  </a:outerShdw>
                </a:effectLst>
              </a:rPr>
              <a:t>9</a:t>
            </a:r>
            <a:r>
              <a:rPr lang="zh-CN" altLang="en-US" sz="2400">
                <a:effectLst>
                  <a:outerShdw blurRad="38100" dist="38100" dir="2700000" algn="tl">
                    <a:srgbClr val="C0C0C0"/>
                  </a:outerShdw>
                </a:effectLst>
              </a:rPr>
              <a:t>家公司联合推出的总线标准。它是在</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总线的基础上使用双层插座，在原来</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总线的</a:t>
            </a:r>
            <a:r>
              <a:rPr lang="en-US" altLang="zh-CN" sz="2400">
                <a:effectLst>
                  <a:outerShdw blurRad="38100" dist="38100" dir="2700000" algn="tl">
                    <a:srgbClr val="C0C0C0"/>
                  </a:outerShdw>
                </a:effectLst>
              </a:rPr>
              <a:t>98</a:t>
            </a:r>
            <a:r>
              <a:rPr lang="zh-CN" altLang="en-US" sz="2400">
                <a:effectLst>
                  <a:outerShdw blurRad="38100" dist="38100" dir="2700000" algn="tl">
                    <a:srgbClr val="C0C0C0"/>
                  </a:outerShdw>
                </a:effectLst>
              </a:rPr>
              <a:t>条信号线上又增加了</a:t>
            </a:r>
            <a:r>
              <a:rPr lang="en-US" altLang="zh-CN" sz="2400">
                <a:effectLst>
                  <a:outerShdw blurRad="38100" dist="38100" dir="2700000" algn="tl">
                    <a:srgbClr val="C0C0C0"/>
                  </a:outerShdw>
                </a:effectLst>
              </a:rPr>
              <a:t>98</a:t>
            </a:r>
            <a:r>
              <a:rPr lang="zh-CN" altLang="en-US" sz="2400">
                <a:effectLst>
                  <a:outerShdw blurRad="38100" dist="38100" dir="2700000" algn="tl">
                    <a:srgbClr val="C0C0C0"/>
                  </a:outerShdw>
                </a:effectLst>
              </a:rPr>
              <a:t>条信号线，也就是在两条</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信号线之间添加一条</a:t>
            </a:r>
            <a:r>
              <a:rPr lang="en-US" altLang="zh-CN" sz="2400">
                <a:effectLst>
                  <a:outerShdw blurRad="38100" dist="38100" dir="2700000" algn="tl">
                    <a:srgbClr val="C0C0C0"/>
                  </a:outerShdw>
                </a:effectLst>
              </a:rPr>
              <a:t>EISA</a:t>
            </a:r>
            <a:r>
              <a:rPr lang="zh-CN" altLang="en-US" sz="2400">
                <a:effectLst>
                  <a:outerShdw blurRad="38100" dist="38100" dir="2700000" algn="tl">
                    <a:srgbClr val="C0C0C0"/>
                  </a:outerShdw>
                </a:effectLst>
              </a:rPr>
              <a:t>信号线。在实用中，</a:t>
            </a:r>
            <a:r>
              <a:rPr lang="en-US" altLang="zh-CN" sz="2400">
                <a:effectLst>
                  <a:outerShdw blurRad="38100" dist="38100" dir="2700000" algn="tl">
                    <a:srgbClr val="C0C0C0"/>
                  </a:outerShdw>
                </a:effectLst>
              </a:rPr>
              <a:t>EISA</a:t>
            </a:r>
            <a:r>
              <a:rPr lang="zh-CN" altLang="en-US" sz="2400">
                <a:effectLst>
                  <a:outerShdw blurRad="38100" dist="38100" dir="2700000" algn="tl">
                    <a:srgbClr val="C0C0C0"/>
                  </a:outerShdw>
                </a:effectLst>
              </a:rPr>
              <a:t>总线完全兼容</a:t>
            </a:r>
            <a:r>
              <a:rPr lang="en-US" altLang="zh-CN" sz="2400">
                <a:effectLst>
                  <a:outerShdw blurRad="38100" dist="38100" dir="2700000" algn="tl">
                    <a:srgbClr val="C0C0C0"/>
                  </a:outerShdw>
                </a:effectLst>
              </a:rPr>
              <a:t>ISA</a:t>
            </a:r>
            <a:r>
              <a:rPr lang="zh-CN" altLang="en-US" sz="2400">
                <a:effectLst>
                  <a:outerShdw blurRad="38100" dist="38100" dir="2700000" algn="tl">
                    <a:srgbClr val="C0C0C0"/>
                  </a:outerShdw>
                </a:effectLst>
              </a:rPr>
              <a:t>总线信号。</a:t>
            </a:r>
          </a:p>
        </p:txBody>
      </p:sp>
    </p:spTree>
  </p:cSld>
  <p:clrMapOvr>
    <a:masterClrMapping/>
  </p:clrMapOvr>
  <p:transition>
    <p:cover dir="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2"/>
          <p:cNvSpPr>
            <a:spLocks noChangeArrowheads="1"/>
          </p:cNvSpPr>
          <p:nvPr/>
        </p:nvSpPr>
        <p:spPr bwMode="auto">
          <a:xfrm>
            <a:off x="6842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252931" name="Rectangle 3"/>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52932" name="Text Box 4"/>
          <p:cNvSpPr txBox="1">
            <a:spLocks noChangeArrowheads="1"/>
          </p:cNvSpPr>
          <p:nvPr/>
        </p:nvSpPr>
        <p:spPr bwMode="auto">
          <a:xfrm>
            <a:off x="827088" y="1196975"/>
            <a:ext cx="7705725" cy="4103688"/>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③</a:t>
            </a:r>
            <a:r>
              <a:rPr lang="en-US" altLang="zh-CN">
                <a:solidFill>
                  <a:schemeClr val="accent2"/>
                </a:solidFill>
                <a:effectLst>
                  <a:outerShdw blurRad="38100" dist="38100" dir="2700000" algn="tl">
                    <a:srgbClr val="C0C0C0"/>
                  </a:outerShdw>
                </a:effectLst>
              </a:rPr>
              <a:t> </a:t>
            </a:r>
            <a:r>
              <a:rPr lang="en-US" altLang="zh-CN" sz="2400">
                <a:solidFill>
                  <a:schemeClr val="accent2"/>
                </a:solidFill>
                <a:effectLst>
                  <a:outerShdw blurRad="38100" dist="38100" dir="2700000" algn="tl">
                    <a:srgbClr val="C0C0C0"/>
                  </a:outerShdw>
                </a:effectLst>
              </a:rPr>
              <a:t>VESA</a:t>
            </a:r>
            <a:r>
              <a:rPr lang="zh-CN" altLang="en-US" sz="2400">
                <a:solidFill>
                  <a:schemeClr val="accent2"/>
                </a:solidFill>
                <a:effectLst>
                  <a:outerShdw blurRad="38100" dist="38100" dir="2700000" algn="tl">
                    <a:srgbClr val="C0C0C0"/>
                  </a:outerShdw>
                </a:effectLst>
              </a:rPr>
              <a:t>总线：</a:t>
            </a:r>
            <a:r>
              <a:rPr lang="en-US" altLang="en-US" sz="2400">
                <a:solidFill>
                  <a:schemeClr val="accent2"/>
                </a:solidFill>
                <a:effectLst>
                  <a:outerShdw blurRad="38100" dist="38100" dir="2700000" algn="tl">
                    <a:srgbClr val="C0C0C0"/>
                  </a:outerShdw>
                </a:effectLst>
              </a:rPr>
              <a:t>VESA（video electronics standard association）</a:t>
            </a:r>
            <a:endParaRPr lang="zh-CN" altLang="en-US" sz="2400">
              <a:solidFill>
                <a:schemeClr val="accent2"/>
              </a:solidFill>
              <a:effectLst>
                <a:outerShdw blurRad="38100" dist="38100" dir="2700000" algn="tl">
                  <a:srgbClr val="C0C0C0"/>
                </a:outerShdw>
              </a:effectLst>
            </a:endParaRPr>
          </a:p>
          <a:p>
            <a:pPr>
              <a:lnSpc>
                <a:spcPct val="140000"/>
              </a:lnSpc>
              <a:defRPr/>
            </a:pPr>
            <a:r>
              <a:rPr lang="zh-CN" altLang="en-US">
                <a:effectLst>
                  <a:outerShdw blurRad="38100" dist="38100" dir="2700000" algn="tl">
                    <a:srgbClr val="C0C0C0"/>
                  </a:outerShdw>
                </a:effectLst>
              </a:rPr>
              <a:t>是 </a:t>
            </a:r>
            <a:r>
              <a:rPr lang="en-US" altLang="zh-CN">
                <a:effectLst>
                  <a:outerShdw blurRad="38100" dist="38100" dir="2700000" algn="tl">
                    <a:srgbClr val="C0C0C0"/>
                  </a:outerShdw>
                </a:effectLst>
              </a:rPr>
              <a:t>1992</a:t>
            </a:r>
            <a:r>
              <a:rPr lang="zh-CN" altLang="en-US">
                <a:effectLst>
                  <a:outerShdw blurRad="38100" dist="38100" dir="2700000" algn="tl">
                    <a:srgbClr val="C0C0C0"/>
                  </a:outerShdw>
                </a:effectLst>
              </a:rPr>
              <a:t>年由</a:t>
            </a:r>
            <a:r>
              <a:rPr lang="en-US" altLang="zh-CN">
                <a:effectLst>
                  <a:outerShdw blurRad="38100" dist="38100" dir="2700000" algn="tl">
                    <a:srgbClr val="C0C0C0"/>
                  </a:outerShdw>
                </a:effectLst>
              </a:rPr>
              <a:t>60</a:t>
            </a:r>
            <a:r>
              <a:rPr lang="zh-CN" altLang="en-US">
                <a:effectLst>
                  <a:outerShdw blurRad="38100" dist="38100" dir="2700000" algn="tl">
                    <a:srgbClr val="C0C0C0"/>
                  </a:outerShdw>
                </a:effectLst>
              </a:rPr>
              <a:t>家附件卡制造商联合推出的一种局部总线，简称为</a:t>
            </a:r>
            <a:r>
              <a:rPr lang="en-US" altLang="zh-CN">
                <a:effectLst>
                  <a:outerShdw blurRad="38100" dist="38100" dir="2700000" algn="tl">
                    <a:srgbClr val="C0C0C0"/>
                  </a:outerShdw>
                </a:effectLst>
              </a:rPr>
              <a:t>VL(VESA local bus)</a:t>
            </a:r>
            <a:r>
              <a:rPr lang="zh-CN" altLang="en-US">
                <a:effectLst>
                  <a:outerShdw blurRad="38100" dist="38100" dir="2700000" algn="tl">
                    <a:srgbClr val="C0C0C0"/>
                  </a:outerShdw>
                </a:effectLst>
              </a:rPr>
              <a:t>总线。该总线系统考虑到</a:t>
            </a:r>
            <a:r>
              <a:rPr lang="en-US" altLang="zh-CN">
                <a:effectLst>
                  <a:outerShdw blurRad="38100" dist="38100" dir="2700000" algn="tl">
                    <a:srgbClr val="C0C0C0"/>
                  </a:outerShdw>
                </a:effectLst>
              </a:rPr>
              <a:t>CPU</a:t>
            </a:r>
            <a:r>
              <a:rPr lang="zh-CN" altLang="en-US">
                <a:effectLst>
                  <a:outerShdw blurRad="38100" dist="38100" dir="2700000" algn="tl">
                    <a:srgbClr val="C0C0C0"/>
                  </a:outerShdw>
                </a:effectLst>
              </a:rPr>
              <a:t>与主存和</a:t>
            </a:r>
            <a:r>
              <a:rPr lang="en-US" altLang="zh-CN">
                <a:effectLst>
                  <a:outerShdw blurRad="38100" dist="38100" dir="2700000" algn="tl">
                    <a:srgbClr val="C0C0C0"/>
                  </a:outerShdw>
                </a:effectLst>
              </a:rPr>
              <a:t>Cache </a:t>
            </a:r>
            <a:r>
              <a:rPr lang="zh-CN" altLang="en-US">
                <a:effectLst>
                  <a:outerShdw blurRad="38100" dist="38100" dir="2700000" algn="tl">
                    <a:srgbClr val="C0C0C0"/>
                  </a:outerShdw>
                </a:effectLst>
              </a:rPr>
              <a:t>的直接相连（</a:t>
            </a:r>
            <a:r>
              <a:rPr lang="en-US" altLang="zh-CN">
                <a:effectLst>
                  <a:outerShdw blurRad="38100" dist="38100" dir="2700000" algn="tl">
                    <a:srgbClr val="C0C0C0"/>
                  </a:outerShdw>
                </a:effectLst>
              </a:rPr>
              <a:t>CPU</a:t>
            </a:r>
            <a:r>
              <a:rPr lang="zh-CN" altLang="en-US">
                <a:effectLst>
                  <a:outerShdw blurRad="38100" dist="38100" dir="2700000" algn="tl">
                    <a:srgbClr val="C0C0C0"/>
                  </a:outerShdw>
                </a:effectLst>
              </a:rPr>
              <a:t>总线或主总线），其他设备通过</a:t>
            </a:r>
            <a:r>
              <a:rPr lang="en-US" altLang="zh-CN">
                <a:effectLst>
                  <a:outerShdw blurRad="38100" dist="38100" dir="2700000" algn="tl">
                    <a:srgbClr val="C0C0C0"/>
                  </a:outerShdw>
                </a:effectLst>
              </a:rPr>
              <a:t>VL</a:t>
            </a:r>
            <a:r>
              <a:rPr lang="zh-CN" altLang="en-US">
                <a:effectLst>
                  <a:outerShdw blurRad="38100" dist="38100" dir="2700000" algn="tl">
                    <a:srgbClr val="C0C0C0"/>
                  </a:outerShdw>
                </a:effectLst>
              </a:rPr>
              <a:t>总线与</a:t>
            </a:r>
            <a:r>
              <a:rPr lang="en-US" altLang="zh-CN">
                <a:effectLst>
                  <a:outerShdw blurRad="38100" dist="38100" dir="2700000" algn="tl">
                    <a:srgbClr val="C0C0C0"/>
                  </a:outerShdw>
                </a:effectLst>
              </a:rPr>
              <a:t>CPU</a:t>
            </a:r>
            <a:r>
              <a:rPr lang="zh-CN" altLang="en-US">
                <a:effectLst>
                  <a:outerShdw blurRad="38100" dist="38100" dir="2700000" algn="tl">
                    <a:srgbClr val="C0C0C0"/>
                  </a:outerShdw>
                </a:effectLst>
              </a:rPr>
              <a:t>总线相连。它定义了</a:t>
            </a:r>
            <a:r>
              <a:rPr lang="en-US" altLang="zh-CN">
                <a:effectLst>
                  <a:outerShdw blurRad="38100" dist="38100" dir="2700000" algn="tl">
                    <a:srgbClr val="C0C0C0"/>
                  </a:outerShdw>
                </a:effectLst>
              </a:rPr>
              <a:t>32</a:t>
            </a:r>
            <a:r>
              <a:rPr lang="zh-CN" altLang="en-US">
                <a:effectLst>
                  <a:outerShdw blurRad="38100" dist="38100" dir="2700000" algn="tl">
                    <a:srgbClr val="C0C0C0"/>
                  </a:outerShdw>
                </a:effectLst>
              </a:rPr>
              <a:t>位数据线，且可通过扩展槽扩展到</a:t>
            </a:r>
            <a:r>
              <a:rPr lang="en-US" altLang="zh-CN">
                <a:effectLst>
                  <a:outerShdw blurRad="38100" dist="38100" dir="2700000" algn="tl">
                    <a:srgbClr val="C0C0C0"/>
                  </a:outerShdw>
                </a:effectLst>
              </a:rPr>
              <a:t>64 </a:t>
            </a:r>
            <a:r>
              <a:rPr lang="zh-CN" altLang="en-US">
                <a:effectLst>
                  <a:outerShdw blurRad="38100" dist="38100" dir="2700000" algn="tl">
                    <a:srgbClr val="C0C0C0"/>
                  </a:outerShdw>
                </a:effectLst>
              </a:rPr>
              <a:t>位，使用</a:t>
            </a:r>
            <a:r>
              <a:rPr lang="en-US" altLang="zh-CN">
                <a:effectLst>
                  <a:outerShdw blurRad="38100" dist="38100" dir="2700000" algn="tl">
                    <a:srgbClr val="C0C0C0"/>
                  </a:outerShdw>
                </a:effectLst>
              </a:rPr>
              <a:t>33MHz</a:t>
            </a:r>
            <a:r>
              <a:rPr lang="zh-CN" altLang="en-US">
                <a:effectLst>
                  <a:outerShdw blurRad="38100" dist="38100" dir="2700000" algn="tl">
                    <a:srgbClr val="C0C0C0"/>
                  </a:outerShdw>
                </a:effectLst>
              </a:rPr>
              <a:t>时钟频率，最大传输率达</a:t>
            </a:r>
            <a:r>
              <a:rPr lang="en-US" altLang="zh-CN">
                <a:effectLst>
                  <a:outerShdw blurRad="38100" dist="38100" dir="2700000" algn="tl">
                    <a:srgbClr val="C0C0C0"/>
                  </a:outerShdw>
                </a:effectLst>
              </a:rPr>
              <a:t>132MB/s</a:t>
            </a:r>
            <a:r>
              <a:rPr lang="zh-CN" altLang="en-US">
                <a:effectLst>
                  <a:outerShdw blurRad="38100" dist="38100" dir="2700000" algn="tl">
                    <a:srgbClr val="C0C0C0"/>
                  </a:outerShdw>
                </a:effectLst>
              </a:rPr>
              <a:t>，可与</a:t>
            </a:r>
            <a:r>
              <a:rPr lang="en-US" altLang="zh-CN">
                <a:effectLst>
                  <a:outerShdw blurRad="38100" dist="38100" dir="2700000" algn="tl">
                    <a:srgbClr val="C0C0C0"/>
                  </a:outerShdw>
                </a:effectLst>
              </a:rPr>
              <a:t>CPU</a:t>
            </a:r>
            <a:r>
              <a:rPr lang="zh-CN" altLang="en-US">
                <a:effectLst>
                  <a:outerShdw blurRad="38100" dist="38100" dir="2700000" algn="tl">
                    <a:srgbClr val="C0C0C0"/>
                  </a:outerShdw>
                </a:effectLst>
              </a:rPr>
              <a:t>同步工作。是一种高速、高效的局部总线，可支持</a:t>
            </a:r>
            <a:r>
              <a:rPr lang="en-US" altLang="zh-CN">
                <a:effectLst>
                  <a:outerShdw blurRad="38100" dist="38100" dir="2700000" algn="tl">
                    <a:srgbClr val="C0C0C0"/>
                  </a:outerShdw>
                </a:effectLst>
              </a:rPr>
              <a:t>386SX</a:t>
            </a:r>
            <a:r>
              <a:rPr lang="zh-CN" altLang="en-US">
                <a:effectLst>
                  <a:outerShdw blurRad="38100" dist="38100" dir="2700000" algn="tl">
                    <a:srgbClr val="C0C0C0"/>
                  </a:outerShdw>
                </a:effectLst>
              </a:rPr>
              <a:t>、</a:t>
            </a:r>
            <a:r>
              <a:rPr lang="en-US" altLang="zh-CN">
                <a:effectLst>
                  <a:outerShdw blurRad="38100" dist="38100" dir="2700000" algn="tl">
                    <a:srgbClr val="C0C0C0"/>
                  </a:outerShdw>
                </a:effectLst>
              </a:rPr>
              <a:t>386DX</a:t>
            </a:r>
            <a:r>
              <a:rPr lang="zh-CN" altLang="en-US">
                <a:effectLst>
                  <a:outerShdw blurRad="38100" dist="38100" dir="2700000" algn="tl">
                    <a:srgbClr val="C0C0C0"/>
                  </a:outerShdw>
                </a:effectLst>
              </a:rPr>
              <a:t>、</a:t>
            </a:r>
            <a:r>
              <a:rPr lang="en-US" altLang="zh-CN">
                <a:effectLst>
                  <a:outerShdw blurRad="38100" dist="38100" dir="2700000" algn="tl">
                    <a:srgbClr val="C0C0C0"/>
                  </a:outerShdw>
                </a:effectLst>
              </a:rPr>
              <a:t>486SX</a:t>
            </a:r>
            <a:r>
              <a:rPr lang="zh-CN" altLang="en-US">
                <a:effectLst>
                  <a:outerShdw blurRad="38100" dist="38100" dir="2700000" algn="tl">
                    <a:srgbClr val="C0C0C0"/>
                  </a:outerShdw>
                </a:effectLst>
              </a:rPr>
              <a:t>、</a:t>
            </a:r>
            <a:r>
              <a:rPr lang="en-US" altLang="zh-CN">
                <a:effectLst>
                  <a:outerShdw blurRad="38100" dist="38100" dir="2700000" algn="tl">
                    <a:srgbClr val="C0C0C0"/>
                  </a:outerShdw>
                </a:effectLst>
              </a:rPr>
              <a:t>486DX</a:t>
            </a:r>
            <a:r>
              <a:rPr lang="zh-CN" altLang="en-US">
                <a:effectLst>
                  <a:outerShdw blurRad="38100" dist="38100" dir="2700000" algn="tl">
                    <a:srgbClr val="C0C0C0"/>
                  </a:outerShdw>
                </a:effectLst>
              </a:rPr>
              <a:t>及奔腾微处理器。</a:t>
            </a:r>
          </a:p>
        </p:txBody>
      </p:sp>
    </p:spTree>
  </p:cSld>
  <p:clrMapOvr>
    <a:masterClrMapping/>
  </p:clrMapOvr>
  <p:transition>
    <p:cover dir="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2"/>
          <p:cNvSpPr>
            <a:spLocks noChangeArrowheads="1"/>
          </p:cNvSpPr>
          <p:nvPr/>
        </p:nvSpPr>
        <p:spPr bwMode="auto">
          <a:xfrm>
            <a:off x="684213" y="476250"/>
            <a:ext cx="36718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2</a:t>
            </a:r>
            <a:r>
              <a:rPr kumimoji="0" lang="zh-CN" altLang="en-US" sz="2400">
                <a:solidFill>
                  <a:srgbClr val="FF0000"/>
                </a:solidFill>
                <a:effectLst>
                  <a:outerShdw blurRad="38100" dist="38100" dir="2700000" algn="tl">
                    <a:srgbClr val="C0C0C0"/>
                  </a:outerShdw>
                </a:effectLst>
              </a:rPr>
              <a:t>）系统总线</a:t>
            </a:r>
          </a:p>
        </p:txBody>
      </p:sp>
      <p:sp>
        <p:nvSpPr>
          <p:cNvPr id="253955" name="Rectangle 3"/>
          <p:cNvSpPr>
            <a:spLocks noChangeArrowheads="1"/>
          </p:cNvSpPr>
          <p:nvPr/>
        </p:nvSpPr>
        <p:spPr bwMode="auto">
          <a:xfrm>
            <a:off x="0" y="2700338"/>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53956" name="Text Box 4"/>
          <p:cNvSpPr txBox="1">
            <a:spLocks noChangeArrowheads="1"/>
          </p:cNvSpPr>
          <p:nvPr/>
        </p:nvSpPr>
        <p:spPr bwMode="auto">
          <a:xfrm>
            <a:off x="900113" y="1628775"/>
            <a:ext cx="7705725" cy="3592513"/>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④</a:t>
            </a:r>
            <a:r>
              <a:rPr lang="en-US" altLang="zh-CN" sz="2400">
                <a:solidFill>
                  <a:schemeClr val="accent2"/>
                </a:solidFill>
                <a:effectLst>
                  <a:outerShdw blurRad="38100" dist="38100" dir="2700000" algn="tl">
                    <a:srgbClr val="C0C0C0"/>
                  </a:outerShdw>
                </a:effectLst>
              </a:rPr>
              <a:t> PCI</a:t>
            </a:r>
            <a:r>
              <a:rPr lang="zh-CN" altLang="en-US" sz="2400">
                <a:solidFill>
                  <a:schemeClr val="accent2"/>
                </a:solidFill>
                <a:effectLst>
                  <a:outerShdw blurRad="38100" dist="38100" dir="2700000" algn="tl">
                    <a:srgbClr val="C0C0C0"/>
                  </a:outerShdw>
                </a:effectLst>
              </a:rPr>
              <a:t>总线：</a:t>
            </a:r>
            <a:r>
              <a:rPr lang="en-US" altLang="en-US" sz="2400">
                <a:solidFill>
                  <a:schemeClr val="accent2"/>
                </a:solidFill>
                <a:effectLst>
                  <a:outerShdw blurRad="38100" dist="38100" dir="2700000" algn="tl">
                    <a:srgbClr val="C0C0C0"/>
                  </a:outerShdw>
                </a:effectLst>
              </a:rPr>
              <a:t>PCI（peripheral component interconnect）</a:t>
            </a:r>
            <a:endParaRPr lang="zh-CN" altLang="en-US" sz="2400">
              <a:solidFill>
                <a:schemeClr val="accent2"/>
              </a:solidFill>
              <a:effectLst>
                <a:outerShdw blurRad="38100" dist="38100" dir="2700000" algn="tl">
                  <a:srgbClr val="C0C0C0"/>
                </a:outerShdw>
              </a:effectLst>
            </a:endParaRPr>
          </a:p>
          <a:p>
            <a:pPr>
              <a:lnSpc>
                <a:spcPct val="140000"/>
              </a:lnSpc>
              <a:defRPr/>
            </a:pPr>
            <a:r>
              <a:rPr lang="zh-CN" altLang="en-US">
                <a:effectLst>
                  <a:outerShdw blurRad="38100" dist="38100" dir="2700000" algn="tl">
                    <a:srgbClr val="C0C0C0"/>
                  </a:outerShdw>
                </a:effectLst>
              </a:rPr>
              <a:t>当前最流行的总线之一，它是由</a:t>
            </a:r>
            <a:r>
              <a:rPr lang="en-US" altLang="zh-CN">
                <a:effectLst>
                  <a:outerShdw blurRad="38100" dist="38100" dir="2700000" algn="tl">
                    <a:srgbClr val="C0C0C0"/>
                  </a:outerShdw>
                </a:effectLst>
              </a:rPr>
              <a:t>Intel</a:t>
            </a:r>
            <a:r>
              <a:rPr lang="zh-CN" altLang="en-US">
                <a:effectLst>
                  <a:outerShdw blurRad="38100" dist="38100" dir="2700000" algn="tl">
                    <a:srgbClr val="C0C0C0"/>
                  </a:outerShdw>
                </a:effectLst>
              </a:rPr>
              <a:t>公司推出的一种局部总线。它定义了</a:t>
            </a:r>
            <a:r>
              <a:rPr lang="en-US" altLang="zh-CN">
                <a:effectLst>
                  <a:outerShdw blurRad="38100" dist="38100" dir="2700000" algn="tl">
                    <a:srgbClr val="C0C0C0"/>
                  </a:outerShdw>
                </a:effectLst>
              </a:rPr>
              <a:t>32</a:t>
            </a:r>
            <a:r>
              <a:rPr lang="zh-CN" altLang="en-US">
                <a:effectLst>
                  <a:outerShdw blurRad="38100" dist="38100" dir="2700000" algn="tl">
                    <a:srgbClr val="C0C0C0"/>
                  </a:outerShdw>
                </a:effectLst>
              </a:rPr>
              <a:t>位数据总线，且可扩展为</a:t>
            </a:r>
            <a:r>
              <a:rPr lang="en-US" altLang="zh-CN">
                <a:effectLst>
                  <a:outerShdw blurRad="38100" dist="38100" dir="2700000" algn="tl">
                    <a:srgbClr val="C0C0C0"/>
                  </a:outerShdw>
                </a:effectLst>
              </a:rPr>
              <a:t>64</a:t>
            </a:r>
            <a:r>
              <a:rPr lang="zh-CN" altLang="en-US">
                <a:effectLst>
                  <a:outerShdw blurRad="38100" dist="38100" dir="2700000" algn="tl">
                    <a:srgbClr val="C0C0C0"/>
                  </a:outerShdw>
                </a:effectLst>
              </a:rPr>
              <a:t>位。</a:t>
            </a:r>
            <a:r>
              <a:rPr lang="en-US" altLang="zh-CN">
                <a:effectLst>
                  <a:outerShdw blurRad="38100" dist="38100" dir="2700000" algn="tl">
                    <a:srgbClr val="C0C0C0"/>
                  </a:outerShdw>
                </a:effectLst>
              </a:rPr>
              <a:t>PCI</a:t>
            </a:r>
            <a:r>
              <a:rPr lang="zh-CN" altLang="en-US">
                <a:effectLst>
                  <a:outerShdw blurRad="38100" dist="38100" dir="2700000" algn="tl">
                    <a:srgbClr val="C0C0C0"/>
                  </a:outerShdw>
                </a:effectLst>
              </a:rPr>
              <a:t>总线主板插槽的体积比原</a:t>
            </a:r>
            <a:r>
              <a:rPr lang="en-US" altLang="zh-CN">
                <a:effectLst>
                  <a:outerShdw blurRad="38100" dist="38100" dir="2700000" algn="tl">
                    <a:srgbClr val="C0C0C0"/>
                  </a:outerShdw>
                </a:effectLst>
              </a:rPr>
              <a:t>ISA</a:t>
            </a:r>
            <a:r>
              <a:rPr lang="zh-CN" altLang="en-US">
                <a:effectLst>
                  <a:outerShdw blurRad="38100" dist="38100" dir="2700000" algn="tl">
                    <a:srgbClr val="C0C0C0"/>
                  </a:outerShdw>
                </a:effectLst>
              </a:rPr>
              <a:t>总线插槽还小，其功能比</a:t>
            </a:r>
            <a:r>
              <a:rPr lang="en-US" altLang="zh-CN">
                <a:effectLst>
                  <a:outerShdw blurRad="38100" dist="38100" dir="2700000" algn="tl">
                    <a:srgbClr val="C0C0C0"/>
                  </a:outerShdw>
                </a:effectLst>
              </a:rPr>
              <a:t>VESA</a:t>
            </a:r>
            <a:r>
              <a:rPr lang="zh-CN" altLang="en-US">
                <a:effectLst>
                  <a:outerShdw blurRad="38100" dist="38100" dir="2700000" algn="tl">
                    <a:srgbClr val="C0C0C0"/>
                  </a:outerShdw>
                </a:effectLst>
              </a:rPr>
              <a:t>、</a:t>
            </a:r>
            <a:r>
              <a:rPr lang="en-US" altLang="zh-CN">
                <a:effectLst>
                  <a:outerShdw blurRad="38100" dist="38100" dir="2700000" algn="tl">
                    <a:srgbClr val="C0C0C0"/>
                  </a:outerShdw>
                </a:effectLst>
              </a:rPr>
              <a:t>ISA</a:t>
            </a:r>
            <a:r>
              <a:rPr lang="zh-CN" altLang="en-US">
                <a:effectLst>
                  <a:outerShdw blurRad="38100" dist="38100" dir="2700000" algn="tl">
                    <a:srgbClr val="C0C0C0"/>
                  </a:outerShdw>
                </a:effectLst>
              </a:rPr>
              <a:t>有极大的改善，支持突发读写操作，最大传输速率可达</a:t>
            </a:r>
            <a:r>
              <a:rPr lang="en-US" altLang="zh-CN">
                <a:effectLst>
                  <a:outerShdw blurRad="38100" dist="38100" dir="2700000" algn="tl">
                    <a:srgbClr val="C0C0C0"/>
                  </a:outerShdw>
                </a:effectLst>
              </a:rPr>
              <a:t>132MB/s</a:t>
            </a:r>
            <a:r>
              <a:rPr lang="zh-CN" altLang="en-US">
                <a:effectLst>
                  <a:outerShdw blurRad="38100" dist="38100" dir="2700000" algn="tl">
                    <a:srgbClr val="C0C0C0"/>
                  </a:outerShdw>
                </a:effectLst>
              </a:rPr>
              <a:t>，可同时支持多组外围设备。 </a:t>
            </a:r>
            <a:r>
              <a:rPr lang="en-US" altLang="zh-CN">
                <a:solidFill>
                  <a:srgbClr val="1E86B4"/>
                </a:solidFill>
                <a:effectLst>
                  <a:outerShdw blurRad="38100" dist="38100" dir="2700000" algn="tl">
                    <a:srgbClr val="C0C0C0"/>
                  </a:outerShdw>
                </a:effectLst>
              </a:rPr>
              <a:t>PCI</a:t>
            </a:r>
            <a:r>
              <a:rPr lang="zh-CN" altLang="en-US">
                <a:solidFill>
                  <a:srgbClr val="1E86B4"/>
                </a:solidFill>
                <a:effectLst>
                  <a:outerShdw blurRad="38100" dist="38100" dir="2700000" algn="tl">
                    <a:srgbClr val="C0C0C0"/>
                  </a:outerShdw>
                </a:effectLst>
              </a:rPr>
              <a:t>局部总线不能兼容现有的</a:t>
            </a:r>
            <a:r>
              <a:rPr lang="en-US" altLang="zh-CN">
                <a:solidFill>
                  <a:srgbClr val="1E86B4"/>
                </a:solidFill>
                <a:effectLst>
                  <a:outerShdw blurRad="38100" dist="38100" dir="2700000" algn="tl">
                    <a:srgbClr val="C0C0C0"/>
                  </a:outerShdw>
                </a:effectLst>
              </a:rPr>
              <a:t>ISA</a:t>
            </a:r>
            <a:r>
              <a:rPr lang="zh-CN" altLang="en-US">
                <a:solidFill>
                  <a:srgbClr val="1E86B4"/>
                </a:solidFill>
                <a:effectLst>
                  <a:outerShdw blurRad="38100" dist="38100" dir="2700000" algn="tl">
                    <a:srgbClr val="C0C0C0"/>
                  </a:outerShdw>
                </a:effectLst>
              </a:rPr>
              <a:t>、</a:t>
            </a:r>
            <a:r>
              <a:rPr lang="en-US" altLang="zh-CN">
                <a:solidFill>
                  <a:srgbClr val="1E86B4"/>
                </a:solidFill>
                <a:effectLst>
                  <a:outerShdw blurRad="38100" dist="38100" dir="2700000" algn="tl">
                    <a:srgbClr val="C0C0C0"/>
                  </a:outerShdw>
                </a:effectLst>
              </a:rPr>
              <a:t>EISA</a:t>
            </a:r>
            <a:r>
              <a:rPr lang="zh-CN" altLang="en-US">
                <a:solidFill>
                  <a:srgbClr val="1E86B4"/>
                </a:solidFill>
                <a:effectLst>
                  <a:outerShdw blurRad="38100" dist="38100" dir="2700000" algn="tl">
                    <a:srgbClr val="C0C0C0"/>
                  </a:outerShdw>
                </a:effectLst>
              </a:rPr>
              <a:t>、</a:t>
            </a:r>
            <a:r>
              <a:rPr lang="en-US" altLang="zh-CN">
                <a:solidFill>
                  <a:srgbClr val="1E86B4"/>
                </a:solidFill>
                <a:effectLst>
                  <a:outerShdw blurRad="38100" dist="38100" dir="2700000" algn="tl">
                    <a:srgbClr val="C0C0C0"/>
                  </a:outerShdw>
                </a:effectLst>
              </a:rPr>
              <a:t>MCA</a:t>
            </a:r>
            <a:r>
              <a:rPr lang="zh-CN" altLang="en-US">
                <a:solidFill>
                  <a:srgbClr val="1E86B4"/>
                </a:solidFill>
                <a:effectLst>
                  <a:outerShdw blurRad="38100" dist="38100" dir="2700000" algn="tl">
                    <a:srgbClr val="C0C0C0"/>
                  </a:outerShdw>
                </a:effectLst>
              </a:rPr>
              <a:t>（</a:t>
            </a:r>
            <a:r>
              <a:rPr lang="en-US" altLang="zh-CN">
                <a:solidFill>
                  <a:srgbClr val="1E86B4"/>
                </a:solidFill>
                <a:effectLst>
                  <a:outerShdw blurRad="38100" dist="38100" dir="2700000" algn="tl">
                    <a:srgbClr val="C0C0C0"/>
                  </a:outerShdw>
                </a:effectLst>
              </a:rPr>
              <a:t>micro channel architecture</a:t>
            </a:r>
            <a:r>
              <a:rPr lang="zh-CN" altLang="en-US">
                <a:solidFill>
                  <a:srgbClr val="1E86B4"/>
                </a:solidFill>
                <a:effectLst>
                  <a:outerShdw blurRad="38100" dist="38100" dir="2700000" algn="tl">
                    <a:srgbClr val="C0C0C0"/>
                  </a:outerShdw>
                </a:effectLst>
              </a:rPr>
              <a:t>）总线</a:t>
            </a:r>
            <a:r>
              <a:rPr lang="zh-CN" altLang="en-US">
                <a:effectLst>
                  <a:outerShdw blurRad="38100" dist="38100" dir="2700000" algn="tl">
                    <a:srgbClr val="C0C0C0"/>
                  </a:outerShdw>
                </a:effectLst>
              </a:rPr>
              <a:t>，但它不受制于处理器，是基于奔腾等新一代微处理器而发展的总线。</a:t>
            </a:r>
          </a:p>
        </p:txBody>
      </p:sp>
    </p:spTree>
  </p:cSld>
  <p:clrMapOvr>
    <a:masterClrMapping/>
  </p:clrMapOvr>
  <p:transition>
    <p:cover dir="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02" name="Rectangle 26"/>
          <p:cNvSpPr>
            <a:spLocks noChangeArrowheads="1"/>
          </p:cNvSpPr>
          <p:nvPr/>
        </p:nvSpPr>
        <p:spPr bwMode="auto">
          <a:xfrm>
            <a:off x="611188" y="476250"/>
            <a:ext cx="3095625"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3</a:t>
            </a:r>
            <a:r>
              <a:rPr kumimoji="0" lang="zh-CN" altLang="en-US" sz="2400">
                <a:solidFill>
                  <a:srgbClr val="FF0000"/>
                </a:solidFill>
                <a:effectLst>
                  <a:outerShdw blurRad="38100" dist="38100" dir="2700000" algn="tl">
                    <a:srgbClr val="C0C0C0"/>
                  </a:outerShdw>
                </a:effectLst>
              </a:rPr>
              <a:t>）外部总线</a:t>
            </a:r>
          </a:p>
        </p:txBody>
      </p:sp>
      <p:sp>
        <p:nvSpPr>
          <p:cNvPr id="50205" name="Text Box 29"/>
          <p:cNvSpPr txBox="1">
            <a:spLocks noChangeArrowheads="1"/>
          </p:cNvSpPr>
          <p:nvPr/>
        </p:nvSpPr>
        <p:spPr bwMode="auto">
          <a:xfrm>
            <a:off x="1023938" y="1176338"/>
            <a:ext cx="7077075" cy="968375"/>
          </a:xfrm>
          <a:prstGeom prst="rect">
            <a:avLst/>
          </a:prstGeom>
          <a:noFill/>
          <a:ln w="9525">
            <a:noFill/>
            <a:miter lim="800000"/>
            <a:headEnd/>
            <a:tailEnd/>
          </a:ln>
          <a:effectLst/>
        </p:spPr>
        <p:txBody>
          <a:bodyPr>
            <a:spAutoFit/>
          </a:bodyPr>
          <a:lstStyle/>
          <a:p>
            <a:pPr>
              <a:lnSpc>
                <a:spcPct val="120000"/>
              </a:lnSpc>
              <a:defRPr/>
            </a:pPr>
            <a:r>
              <a:rPr lang="zh-CN" altLang="en-US" sz="2400">
                <a:effectLst>
                  <a:outerShdw blurRad="38100" dist="38100" dir="2700000" algn="tl">
                    <a:srgbClr val="C0C0C0"/>
                  </a:outerShdw>
                </a:effectLst>
              </a:rPr>
              <a:t>外部总线指计算机和计算机之间、计算机与外部其他仪表或设备之间进行连接通信的总线。</a:t>
            </a:r>
          </a:p>
        </p:txBody>
      </p:sp>
      <p:sp>
        <p:nvSpPr>
          <p:cNvPr id="50206" name="Text Box 30"/>
          <p:cNvSpPr txBox="1">
            <a:spLocks noChangeArrowheads="1"/>
          </p:cNvSpPr>
          <p:nvPr/>
        </p:nvSpPr>
        <p:spPr bwMode="auto">
          <a:xfrm>
            <a:off x="1042988" y="2133600"/>
            <a:ext cx="7705725" cy="3592513"/>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①</a:t>
            </a:r>
            <a:r>
              <a:rPr lang="en-US" altLang="zh-CN" sz="2400">
                <a:solidFill>
                  <a:schemeClr val="accent2"/>
                </a:solidFill>
                <a:effectLst>
                  <a:outerShdw blurRad="38100" dist="38100" dir="2700000" algn="tl">
                    <a:srgbClr val="C0C0C0"/>
                  </a:outerShdw>
                </a:effectLst>
              </a:rPr>
              <a:t> </a:t>
            </a:r>
            <a:r>
              <a:rPr lang="en-US" altLang="en-US" sz="2400">
                <a:solidFill>
                  <a:schemeClr val="accent2"/>
                </a:solidFill>
                <a:effectLst>
                  <a:outerShdw blurRad="38100" dist="38100" dir="2700000" algn="tl">
                    <a:srgbClr val="C0C0C0"/>
                  </a:outerShdw>
                </a:effectLst>
              </a:rPr>
              <a:t>RS-232-C总线</a:t>
            </a:r>
            <a:r>
              <a:rPr lang="zh-CN" altLang="en-US" sz="2400">
                <a:solidFill>
                  <a:schemeClr val="accent2"/>
                </a:solidFill>
                <a:effectLst>
                  <a:outerShdw blurRad="38100" dist="38100" dir="2700000" algn="tl">
                    <a:srgbClr val="C0C0C0"/>
                  </a:outerShdw>
                </a:effectLst>
              </a:rPr>
              <a:t>：</a:t>
            </a:r>
          </a:p>
          <a:p>
            <a:pPr>
              <a:lnSpc>
                <a:spcPct val="140000"/>
              </a:lnSpc>
              <a:defRPr/>
            </a:pPr>
            <a:r>
              <a:rPr lang="en-US" altLang="en-US">
                <a:effectLst>
                  <a:outerShdw blurRad="38100" dist="38100" dir="2700000" algn="tl">
                    <a:srgbClr val="C0C0C0"/>
                  </a:outerShdw>
                </a:effectLst>
              </a:rPr>
              <a:t>是美国电子工业协会EIA（Electronic Industry Association）制定的一种</a:t>
            </a:r>
            <a:r>
              <a:rPr lang="en-US" altLang="en-US">
                <a:solidFill>
                  <a:srgbClr val="1E86B4"/>
                </a:solidFill>
                <a:effectLst>
                  <a:outerShdw blurRad="38100" dist="38100" dir="2700000" algn="tl">
                    <a:srgbClr val="C0C0C0"/>
                  </a:outerShdw>
                </a:effectLst>
              </a:rPr>
              <a:t>串行</a:t>
            </a:r>
            <a:r>
              <a:rPr lang="en-US" altLang="en-US">
                <a:effectLst>
                  <a:outerShdw blurRad="38100" dist="38100" dir="2700000" algn="tl">
                    <a:srgbClr val="C0C0C0"/>
                  </a:outerShdw>
                </a:effectLst>
              </a:rPr>
              <a:t>物理接口标准。RS是英文“推荐标准”的缩写，232为标识号，C表示修改次数。</a:t>
            </a:r>
            <a:endParaRPr lang="zh-CN" altLang="en-US">
              <a:effectLst>
                <a:outerShdw blurRad="38100" dist="38100" dir="2700000" algn="tl">
                  <a:srgbClr val="C0C0C0"/>
                </a:outerShdw>
              </a:effectLst>
            </a:endParaRPr>
          </a:p>
          <a:p>
            <a:pPr>
              <a:lnSpc>
                <a:spcPct val="140000"/>
              </a:lnSpc>
              <a:defRPr/>
            </a:pPr>
            <a:r>
              <a:rPr lang="zh-CN" altLang="en-US">
                <a:effectLst>
                  <a:outerShdw blurRad="38100" dist="38100" dir="2700000" algn="tl">
                    <a:srgbClr val="C0C0C0"/>
                  </a:outerShdw>
                </a:effectLst>
              </a:rPr>
              <a:t>设有</a:t>
            </a:r>
            <a:r>
              <a:rPr lang="en-US" altLang="zh-CN">
                <a:effectLst>
                  <a:outerShdw blurRad="38100" dist="38100" dir="2700000" algn="tl">
                    <a:srgbClr val="C0C0C0"/>
                  </a:outerShdw>
                </a:effectLst>
              </a:rPr>
              <a:t>25</a:t>
            </a:r>
            <a:r>
              <a:rPr lang="zh-CN" altLang="en-US">
                <a:effectLst>
                  <a:outerShdw blurRad="38100" dist="38100" dir="2700000" algn="tl">
                    <a:srgbClr val="C0C0C0"/>
                  </a:outerShdw>
                </a:effectLst>
              </a:rPr>
              <a:t>条信号线，包括一个主通道和一个辅助通道，在多数情况下主要使用主通道，对于一般</a:t>
            </a:r>
            <a:r>
              <a:rPr lang="zh-CN" altLang="en-US">
                <a:solidFill>
                  <a:srgbClr val="1E86B4"/>
                </a:solidFill>
                <a:effectLst>
                  <a:outerShdw blurRad="38100" dist="38100" dir="2700000" algn="tl">
                    <a:srgbClr val="C0C0C0"/>
                  </a:outerShdw>
                </a:effectLst>
              </a:rPr>
              <a:t>双工通信</a:t>
            </a:r>
            <a:r>
              <a:rPr lang="zh-CN" altLang="en-US">
                <a:effectLst>
                  <a:outerShdw blurRad="38100" dist="38100" dir="2700000" algn="tl">
                    <a:srgbClr val="C0C0C0"/>
                  </a:outerShdw>
                </a:effectLst>
              </a:rPr>
              <a:t>，仅需几条信号线就可实现，如一条发送线、一条接收线及一条地线。</a:t>
            </a:r>
            <a:r>
              <a:rPr lang="zh-CN" altLang="en-US">
                <a:solidFill>
                  <a:srgbClr val="1E86B4"/>
                </a:solidFill>
                <a:effectLst>
                  <a:outerShdw blurRad="38100" dist="38100" dir="2700000" algn="tl">
                    <a:srgbClr val="C0C0C0"/>
                  </a:outerShdw>
                </a:effectLst>
              </a:rPr>
              <a:t>传输距离较短</a:t>
            </a:r>
            <a:r>
              <a:rPr lang="zh-CN" altLang="en-US">
                <a:effectLst>
                  <a:outerShdw blurRad="38100" dist="38100" dir="2700000" algn="tl">
                    <a:srgbClr val="C0C0C0"/>
                  </a:outerShdw>
                </a:effectLst>
              </a:rPr>
              <a:t>，一般用于</a:t>
            </a:r>
            <a:r>
              <a:rPr lang="en-US" altLang="zh-CN">
                <a:effectLst>
                  <a:outerShdw blurRad="38100" dist="38100" dir="2700000" algn="tl">
                    <a:srgbClr val="C0C0C0"/>
                  </a:outerShdw>
                </a:effectLst>
              </a:rPr>
              <a:t>20m</a:t>
            </a:r>
            <a:r>
              <a:rPr lang="zh-CN" altLang="en-US">
                <a:effectLst>
                  <a:outerShdw blurRad="38100" dist="38100" dir="2700000" algn="tl">
                    <a:srgbClr val="C0C0C0"/>
                  </a:outerShdw>
                </a:effectLst>
              </a:rPr>
              <a:t>以内的通信。</a:t>
            </a:r>
          </a:p>
        </p:txBody>
      </p:sp>
    </p:spTree>
  </p:cSld>
  <p:clrMapOvr>
    <a:masterClrMapping/>
  </p:clrMapOvr>
  <p:transition>
    <p:cover dir="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ChangeArrowheads="1"/>
          </p:cNvSpPr>
          <p:nvPr/>
        </p:nvSpPr>
        <p:spPr bwMode="auto">
          <a:xfrm>
            <a:off x="611188" y="476250"/>
            <a:ext cx="3095625"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3</a:t>
            </a:r>
            <a:r>
              <a:rPr kumimoji="0" lang="zh-CN" altLang="en-US" sz="2400">
                <a:solidFill>
                  <a:srgbClr val="FF0000"/>
                </a:solidFill>
                <a:effectLst>
                  <a:outerShdw blurRad="38100" dist="38100" dir="2700000" algn="tl">
                    <a:srgbClr val="C0C0C0"/>
                  </a:outerShdw>
                </a:effectLst>
              </a:rPr>
              <a:t>）外部总线</a:t>
            </a:r>
          </a:p>
        </p:txBody>
      </p:sp>
      <p:sp>
        <p:nvSpPr>
          <p:cNvPr id="254980" name="Text Box 4"/>
          <p:cNvSpPr txBox="1">
            <a:spLocks noChangeArrowheads="1"/>
          </p:cNvSpPr>
          <p:nvPr/>
        </p:nvSpPr>
        <p:spPr bwMode="auto">
          <a:xfrm>
            <a:off x="900113" y="1484313"/>
            <a:ext cx="7705725" cy="4019550"/>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②</a:t>
            </a:r>
            <a:r>
              <a:rPr lang="en-US" altLang="zh-CN" sz="2400">
                <a:solidFill>
                  <a:schemeClr val="accent2"/>
                </a:solidFill>
                <a:effectLst>
                  <a:outerShdw blurRad="38100" dist="38100" dir="2700000" algn="tl">
                    <a:srgbClr val="C0C0C0"/>
                  </a:outerShdw>
                </a:effectLst>
              </a:rPr>
              <a:t> RS-485</a:t>
            </a:r>
            <a:r>
              <a:rPr lang="en-US" altLang="en-US" sz="2400">
                <a:solidFill>
                  <a:schemeClr val="accent2"/>
                </a:solidFill>
                <a:effectLst>
                  <a:outerShdw blurRad="38100" dist="38100" dir="2700000" algn="tl">
                    <a:srgbClr val="C0C0C0"/>
                  </a:outerShdw>
                </a:effectLst>
              </a:rPr>
              <a:t>总线</a:t>
            </a:r>
            <a:r>
              <a:rPr lang="zh-CN" altLang="en-US" sz="2400">
                <a:solidFill>
                  <a:schemeClr val="accent2"/>
                </a:solidFill>
                <a:effectLst>
                  <a:outerShdw blurRad="38100" dist="38100" dir="2700000" algn="tl">
                    <a:srgbClr val="C0C0C0"/>
                  </a:outerShdw>
                </a:effectLst>
              </a:rPr>
              <a:t>：</a:t>
            </a:r>
          </a:p>
          <a:p>
            <a:pPr>
              <a:lnSpc>
                <a:spcPct val="140000"/>
              </a:lnSpc>
              <a:defRPr/>
            </a:pPr>
            <a:r>
              <a:rPr lang="zh-CN" altLang="en-US">
                <a:effectLst>
                  <a:outerShdw blurRad="38100" dist="38100" dir="2700000" algn="tl">
                    <a:srgbClr val="C0C0C0"/>
                  </a:outerShdw>
                </a:effectLst>
              </a:rPr>
              <a:t>在要求</a:t>
            </a:r>
            <a:r>
              <a:rPr lang="zh-CN" altLang="en-US">
                <a:solidFill>
                  <a:srgbClr val="1E86B4"/>
                </a:solidFill>
                <a:effectLst>
                  <a:outerShdw blurRad="38100" dist="38100" dir="2700000" algn="tl">
                    <a:srgbClr val="C0C0C0"/>
                  </a:outerShdw>
                </a:effectLst>
              </a:rPr>
              <a:t>通信距离为几十米到上千米</a:t>
            </a:r>
            <a:r>
              <a:rPr lang="zh-CN" altLang="en-US">
                <a:effectLst>
                  <a:outerShdw blurRad="38100" dist="38100" dir="2700000" algn="tl">
                    <a:srgbClr val="C0C0C0"/>
                  </a:outerShdw>
                </a:effectLst>
              </a:rPr>
              <a:t>时，广泛采用</a:t>
            </a:r>
            <a:r>
              <a:rPr lang="en-US" altLang="zh-CN">
                <a:effectLst>
                  <a:outerShdw blurRad="38100" dist="38100" dir="2700000" algn="tl">
                    <a:srgbClr val="C0C0C0"/>
                  </a:outerShdw>
                </a:effectLst>
              </a:rPr>
              <a:t>RS-485 </a:t>
            </a:r>
            <a:r>
              <a:rPr lang="zh-CN" altLang="en-US">
                <a:solidFill>
                  <a:srgbClr val="1E86B4"/>
                </a:solidFill>
                <a:effectLst>
                  <a:outerShdw blurRad="38100" dist="38100" dir="2700000" algn="tl">
                    <a:srgbClr val="C0C0C0"/>
                  </a:outerShdw>
                </a:effectLst>
              </a:rPr>
              <a:t>串行总线</a:t>
            </a:r>
            <a:r>
              <a:rPr lang="zh-CN" altLang="en-US">
                <a:effectLst>
                  <a:outerShdw blurRad="38100" dist="38100" dir="2700000" algn="tl">
                    <a:srgbClr val="C0C0C0"/>
                  </a:outerShdw>
                </a:effectLst>
              </a:rPr>
              <a:t>标准。</a:t>
            </a:r>
            <a:r>
              <a:rPr lang="en-US" altLang="zh-CN">
                <a:effectLst>
                  <a:outerShdw blurRad="38100" dist="38100" dir="2700000" algn="tl">
                    <a:srgbClr val="C0C0C0"/>
                  </a:outerShdw>
                </a:effectLst>
              </a:rPr>
              <a:t>RS-485</a:t>
            </a:r>
            <a:r>
              <a:rPr lang="zh-CN" altLang="en-US">
                <a:effectLst>
                  <a:outerShdw blurRad="38100" dist="38100" dir="2700000" algn="tl">
                    <a:srgbClr val="C0C0C0"/>
                  </a:outerShdw>
                </a:effectLst>
              </a:rPr>
              <a:t>采用平衡发送和差分接收，因此具有抑制共模干扰的能力。加上总线收发器具有高灵敏度，能检测低至</a:t>
            </a:r>
            <a:r>
              <a:rPr lang="en-US" altLang="zh-CN">
                <a:effectLst>
                  <a:outerShdw blurRad="38100" dist="38100" dir="2700000" algn="tl">
                    <a:srgbClr val="C0C0C0"/>
                  </a:outerShdw>
                </a:effectLst>
              </a:rPr>
              <a:t>200mV</a:t>
            </a:r>
            <a:r>
              <a:rPr lang="zh-CN" altLang="en-US">
                <a:effectLst>
                  <a:outerShdw blurRad="38100" dist="38100" dir="2700000" algn="tl">
                    <a:srgbClr val="C0C0C0"/>
                  </a:outerShdw>
                </a:effectLst>
              </a:rPr>
              <a:t>的电压，故传输信号能在千米以外得到恢复。 </a:t>
            </a:r>
            <a:r>
              <a:rPr lang="en-US" altLang="zh-CN">
                <a:effectLst>
                  <a:outerShdw blurRad="38100" dist="38100" dir="2700000" algn="tl">
                    <a:srgbClr val="C0C0C0"/>
                  </a:outerShdw>
                </a:effectLst>
              </a:rPr>
              <a:t>RS-485</a:t>
            </a:r>
            <a:r>
              <a:rPr lang="zh-CN" altLang="en-US">
                <a:effectLst>
                  <a:outerShdw blurRad="38100" dist="38100" dir="2700000" algn="tl">
                    <a:srgbClr val="C0C0C0"/>
                  </a:outerShdw>
                </a:effectLst>
              </a:rPr>
              <a:t>采用</a:t>
            </a:r>
            <a:r>
              <a:rPr lang="zh-CN" altLang="en-US">
                <a:solidFill>
                  <a:srgbClr val="1E86B4"/>
                </a:solidFill>
                <a:effectLst>
                  <a:outerShdw blurRad="38100" dist="38100" dir="2700000" algn="tl">
                    <a:srgbClr val="C0C0C0"/>
                  </a:outerShdw>
                </a:effectLst>
              </a:rPr>
              <a:t>半双工工作方式</a:t>
            </a:r>
            <a:r>
              <a:rPr lang="zh-CN" altLang="en-US">
                <a:effectLst>
                  <a:outerShdw blurRad="38100" dist="38100" dir="2700000" algn="tl">
                    <a:srgbClr val="C0C0C0"/>
                  </a:outerShdw>
                </a:effectLst>
              </a:rPr>
              <a:t>，任何时候只能有一点处于发送状态，因此，发送电路须由使能信号加以控制。</a:t>
            </a:r>
            <a:r>
              <a:rPr lang="en-US" altLang="zh-CN">
                <a:effectLst>
                  <a:outerShdw blurRad="38100" dist="38100" dir="2700000" algn="tl">
                    <a:srgbClr val="C0C0C0"/>
                  </a:outerShdw>
                </a:effectLst>
              </a:rPr>
              <a:t>RS-485</a:t>
            </a:r>
            <a:r>
              <a:rPr lang="zh-CN" altLang="en-US">
                <a:effectLst>
                  <a:outerShdw blurRad="38100" dist="38100" dir="2700000" algn="tl">
                    <a:srgbClr val="C0C0C0"/>
                  </a:outerShdw>
                </a:effectLst>
              </a:rPr>
              <a:t>用于多点互连时非常方便，可以省掉许多信号线。应用</a:t>
            </a:r>
            <a:r>
              <a:rPr lang="en-US" altLang="zh-CN">
                <a:effectLst>
                  <a:outerShdw blurRad="38100" dist="38100" dir="2700000" algn="tl">
                    <a:srgbClr val="C0C0C0"/>
                  </a:outerShdw>
                </a:effectLst>
              </a:rPr>
              <a:t>RS-485 </a:t>
            </a:r>
            <a:r>
              <a:rPr lang="zh-CN" altLang="en-US">
                <a:effectLst>
                  <a:outerShdw blurRad="38100" dist="38100" dir="2700000" algn="tl">
                    <a:srgbClr val="C0C0C0"/>
                  </a:outerShdw>
                </a:effectLst>
              </a:rPr>
              <a:t>可以联网构成分布式系统，其允许最多并联</a:t>
            </a:r>
            <a:r>
              <a:rPr lang="en-US" altLang="zh-CN">
                <a:effectLst>
                  <a:outerShdw blurRad="38100" dist="38100" dir="2700000" algn="tl">
                    <a:srgbClr val="C0C0C0"/>
                  </a:outerShdw>
                </a:effectLst>
              </a:rPr>
              <a:t>32</a:t>
            </a:r>
            <a:r>
              <a:rPr lang="zh-CN" altLang="en-US">
                <a:effectLst>
                  <a:outerShdw blurRad="38100" dist="38100" dir="2700000" algn="tl">
                    <a:srgbClr val="C0C0C0"/>
                  </a:outerShdw>
                </a:effectLst>
              </a:rPr>
              <a:t>台驱动器和</a:t>
            </a:r>
            <a:r>
              <a:rPr lang="en-US" altLang="zh-CN">
                <a:effectLst>
                  <a:outerShdw blurRad="38100" dist="38100" dir="2700000" algn="tl">
                    <a:srgbClr val="C0C0C0"/>
                  </a:outerShdw>
                </a:effectLst>
              </a:rPr>
              <a:t>32</a:t>
            </a:r>
            <a:r>
              <a:rPr lang="zh-CN" altLang="en-US">
                <a:effectLst>
                  <a:outerShdw blurRad="38100" dist="38100" dir="2700000" algn="tl">
                    <a:srgbClr val="C0C0C0"/>
                  </a:outerShdw>
                </a:effectLst>
              </a:rPr>
              <a:t>台接收器。</a:t>
            </a:r>
          </a:p>
        </p:txBody>
      </p:sp>
    </p:spTree>
  </p:cSld>
  <p:clrMapOvr>
    <a:masterClrMapping/>
  </p:clrMapOvr>
  <p:transition>
    <p:cover dir="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2"/>
          <p:cNvSpPr>
            <a:spLocks noChangeArrowheads="1"/>
          </p:cNvSpPr>
          <p:nvPr/>
        </p:nvSpPr>
        <p:spPr bwMode="auto">
          <a:xfrm>
            <a:off x="611188" y="476250"/>
            <a:ext cx="3095625"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3</a:t>
            </a:r>
            <a:r>
              <a:rPr kumimoji="0" lang="zh-CN" altLang="en-US" sz="2400">
                <a:solidFill>
                  <a:srgbClr val="FF0000"/>
                </a:solidFill>
                <a:effectLst>
                  <a:outerShdw blurRad="38100" dist="38100" dir="2700000" algn="tl">
                    <a:srgbClr val="C0C0C0"/>
                  </a:outerShdw>
                </a:effectLst>
              </a:rPr>
              <a:t>）外部总线</a:t>
            </a:r>
          </a:p>
        </p:txBody>
      </p:sp>
      <p:sp>
        <p:nvSpPr>
          <p:cNvPr id="256003" name="Text Box 3"/>
          <p:cNvSpPr txBox="1">
            <a:spLocks noChangeArrowheads="1"/>
          </p:cNvSpPr>
          <p:nvPr/>
        </p:nvSpPr>
        <p:spPr bwMode="auto">
          <a:xfrm>
            <a:off x="900113" y="1484313"/>
            <a:ext cx="7705725" cy="3165475"/>
          </a:xfrm>
          <a:prstGeom prst="rect">
            <a:avLst/>
          </a:prstGeom>
          <a:noFill/>
          <a:ln w="9525">
            <a:noFill/>
            <a:miter lim="800000"/>
            <a:headEnd/>
            <a:tailEnd/>
          </a:ln>
          <a:effectLst/>
        </p:spPr>
        <p:txBody>
          <a:bodyPr>
            <a:spAutoFit/>
          </a:bodyPr>
          <a:lstStyle/>
          <a:p>
            <a:pPr>
              <a:lnSpc>
                <a:spcPct val="140000"/>
              </a:lnSpc>
              <a:defRPr/>
            </a:pPr>
            <a:r>
              <a:rPr lang="en-US" altLang="en-US">
                <a:solidFill>
                  <a:schemeClr val="accent2"/>
                </a:solidFill>
                <a:effectLst>
                  <a:outerShdw blurRad="38100" dist="38100" dir="2700000" algn="tl">
                    <a:srgbClr val="C0C0C0"/>
                  </a:outerShdw>
                </a:effectLst>
              </a:rPr>
              <a:t>③</a:t>
            </a:r>
            <a:r>
              <a:rPr lang="en-US" altLang="zh-CN" sz="2400">
                <a:solidFill>
                  <a:schemeClr val="accent2"/>
                </a:solidFill>
                <a:effectLst>
                  <a:outerShdw blurRad="38100" dist="38100" dir="2700000" algn="tl">
                    <a:srgbClr val="C0C0C0"/>
                  </a:outerShdw>
                </a:effectLst>
              </a:rPr>
              <a:t> IEEE-488</a:t>
            </a:r>
            <a:r>
              <a:rPr lang="en-US" altLang="en-US" sz="2400">
                <a:solidFill>
                  <a:schemeClr val="accent2"/>
                </a:solidFill>
                <a:effectLst>
                  <a:outerShdw blurRad="38100" dist="38100" dir="2700000" algn="tl">
                    <a:srgbClr val="C0C0C0"/>
                  </a:outerShdw>
                </a:effectLst>
              </a:rPr>
              <a:t>总线</a:t>
            </a:r>
            <a:r>
              <a:rPr lang="zh-CN" altLang="en-US" sz="2400">
                <a:solidFill>
                  <a:schemeClr val="accent2"/>
                </a:solidFill>
                <a:effectLst>
                  <a:outerShdw blurRad="38100" dist="38100" dir="2700000" algn="tl">
                    <a:srgbClr val="C0C0C0"/>
                  </a:outerShdw>
                </a:effectLst>
              </a:rPr>
              <a:t>：</a:t>
            </a:r>
          </a:p>
          <a:p>
            <a:pPr>
              <a:lnSpc>
                <a:spcPct val="140000"/>
              </a:lnSpc>
              <a:defRPr/>
            </a:pPr>
            <a:r>
              <a:rPr lang="zh-CN" altLang="en-US">
                <a:effectLst>
                  <a:outerShdw blurRad="38100" dist="38100" dir="2700000" algn="tl">
                    <a:srgbClr val="C0C0C0"/>
                  </a:outerShdw>
                </a:effectLst>
              </a:rPr>
              <a:t>是</a:t>
            </a:r>
            <a:r>
              <a:rPr lang="zh-CN" altLang="en-US">
                <a:solidFill>
                  <a:srgbClr val="1E86B4"/>
                </a:solidFill>
                <a:effectLst>
                  <a:outerShdw blurRad="38100" dist="38100" dir="2700000" algn="tl">
                    <a:srgbClr val="C0C0C0"/>
                  </a:outerShdw>
                </a:effectLst>
              </a:rPr>
              <a:t>并行总线</a:t>
            </a:r>
            <a:r>
              <a:rPr lang="zh-CN" altLang="en-US">
                <a:effectLst>
                  <a:outerShdw blurRad="38100" dist="38100" dir="2700000" algn="tl">
                    <a:srgbClr val="C0C0C0"/>
                  </a:outerShdw>
                </a:effectLst>
              </a:rPr>
              <a:t>接口标准。</a:t>
            </a:r>
            <a:r>
              <a:rPr lang="en-US" altLang="zh-CN">
                <a:effectLst>
                  <a:outerShdw blurRad="38100" dist="38100" dir="2700000" algn="tl">
                    <a:srgbClr val="C0C0C0"/>
                  </a:outerShdw>
                </a:effectLst>
              </a:rPr>
              <a:t>IEEE-488</a:t>
            </a:r>
            <a:r>
              <a:rPr lang="zh-CN" altLang="en-US">
                <a:effectLst>
                  <a:outerShdw blurRad="38100" dist="38100" dir="2700000" algn="tl">
                    <a:srgbClr val="C0C0C0"/>
                  </a:outerShdw>
                </a:effectLst>
              </a:rPr>
              <a:t>总线用来连接系统，如微计算机、数字电压表、数码显示器等设备及其他仪器仪表均可用</a:t>
            </a:r>
            <a:r>
              <a:rPr lang="en-US" altLang="zh-CN">
                <a:effectLst>
                  <a:outerShdw blurRad="38100" dist="38100" dir="2700000" algn="tl">
                    <a:srgbClr val="C0C0C0"/>
                  </a:outerShdw>
                </a:effectLst>
              </a:rPr>
              <a:t>IEEE-488</a:t>
            </a:r>
            <a:r>
              <a:rPr lang="zh-CN" altLang="en-US">
                <a:effectLst>
                  <a:outerShdw blurRad="38100" dist="38100" dir="2700000" algn="tl">
                    <a:srgbClr val="C0C0C0"/>
                  </a:outerShdw>
                </a:effectLst>
              </a:rPr>
              <a:t>总线装配起来。它按照位并行、字节串行双向异步方式传输信号，连接方式为总线方式，仪器设备直接并联于总线上而不需中介单元，但总线上最多可连接</a:t>
            </a:r>
            <a:r>
              <a:rPr lang="en-US" altLang="zh-CN">
                <a:effectLst>
                  <a:outerShdw blurRad="38100" dist="38100" dir="2700000" algn="tl">
                    <a:srgbClr val="C0C0C0"/>
                  </a:outerShdw>
                </a:effectLst>
              </a:rPr>
              <a:t>15</a:t>
            </a:r>
            <a:r>
              <a:rPr lang="zh-CN" altLang="en-US">
                <a:effectLst>
                  <a:outerShdw blurRad="38100" dist="38100" dir="2700000" algn="tl">
                    <a:srgbClr val="C0C0C0"/>
                  </a:outerShdw>
                </a:effectLst>
              </a:rPr>
              <a:t>台设备。最大传输距离为</a:t>
            </a:r>
            <a:r>
              <a:rPr lang="en-US" altLang="zh-CN">
                <a:effectLst>
                  <a:outerShdw blurRad="38100" dist="38100" dir="2700000" algn="tl">
                    <a:srgbClr val="C0C0C0"/>
                  </a:outerShdw>
                </a:effectLst>
              </a:rPr>
              <a:t>20</a:t>
            </a:r>
            <a:r>
              <a:rPr lang="zh-CN" altLang="en-US">
                <a:effectLst>
                  <a:outerShdw blurRad="38100" dist="38100" dir="2700000" algn="tl">
                    <a:srgbClr val="C0C0C0"/>
                  </a:outerShdw>
                </a:effectLst>
              </a:rPr>
              <a:t>米，信号传输速度一般为</a:t>
            </a:r>
            <a:r>
              <a:rPr lang="en-US" altLang="zh-CN">
                <a:effectLst>
                  <a:outerShdw blurRad="38100" dist="38100" dir="2700000" algn="tl">
                    <a:srgbClr val="C0C0C0"/>
                  </a:outerShdw>
                </a:effectLst>
              </a:rPr>
              <a:t>500KB/s</a:t>
            </a:r>
            <a:r>
              <a:rPr lang="zh-CN" altLang="en-US">
                <a:effectLst>
                  <a:outerShdw blurRad="38100" dist="38100" dir="2700000" algn="tl">
                    <a:srgbClr val="C0C0C0"/>
                  </a:outerShdw>
                </a:effectLst>
              </a:rPr>
              <a:t>，最大传输速度为</a:t>
            </a:r>
            <a:r>
              <a:rPr lang="en-US" altLang="zh-CN">
                <a:effectLst>
                  <a:outerShdw blurRad="38100" dist="38100" dir="2700000" algn="tl">
                    <a:srgbClr val="C0C0C0"/>
                  </a:outerShdw>
                </a:effectLst>
              </a:rPr>
              <a:t>1MB/s</a:t>
            </a:r>
            <a:r>
              <a:rPr lang="zh-CN" altLang="en-US">
                <a:effectLst>
                  <a:outerShdw blurRad="38100" dist="38100" dir="2700000" algn="tl">
                    <a:srgbClr val="C0C0C0"/>
                  </a:outerShdw>
                </a:effectLst>
              </a:rPr>
              <a:t>。</a:t>
            </a:r>
          </a:p>
        </p:txBody>
      </p:sp>
    </p:spTree>
  </p:cSld>
  <p:clrMapOvr>
    <a:masterClrMapping/>
  </p:clrMapOvr>
  <p:transition>
    <p:cover dir="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43608" y="1556792"/>
            <a:ext cx="7704856" cy="4031873"/>
          </a:xfrm>
          <a:prstGeom prst="rect">
            <a:avLst/>
          </a:prstGeom>
        </p:spPr>
        <p:txBody>
          <a:bodyPr wrap="square">
            <a:spAutoFit/>
          </a:bodyPr>
          <a:lstStyle/>
          <a:p>
            <a:r>
              <a:rPr lang="en-US" altLang="zh-CN" sz="3200" dirty="0"/>
              <a:t>       《</a:t>
            </a:r>
            <a:r>
              <a:rPr lang="zh-CN" altLang="en-US" sz="3200" dirty="0"/>
              <a:t>计算机控制系统</a:t>
            </a:r>
            <a:r>
              <a:rPr lang="en-US" altLang="zh-CN" sz="3200" dirty="0"/>
              <a:t>》</a:t>
            </a:r>
            <a:r>
              <a:rPr lang="zh-CN" altLang="en-US" sz="3200" dirty="0"/>
              <a:t>课程</a:t>
            </a:r>
            <a:endParaRPr lang="en-US" altLang="zh-CN" sz="3200" dirty="0"/>
          </a:p>
          <a:p>
            <a:r>
              <a:rPr lang="zh-CN" altLang="en-US" sz="2800" dirty="0"/>
              <a:t> </a:t>
            </a:r>
            <a:endParaRPr lang="en-US" altLang="zh-CN" sz="2800" dirty="0"/>
          </a:p>
          <a:p>
            <a:pPr>
              <a:lnSpc>
                <a:spcPct val="150000"/>
              </a:lnSpc>
            </a:pPr>
            <a:r>
              <a:rPr lang="zh-CN" altLang="en-US" sz="2800" dirty="0"/>
              <a:t>期末成绩比例构成：</a:t>
            </a:r>
            <a:endParaRPr lang="en-US" altLang="zh-CN" sz="2800" dirty="0"/>
          </a:p>
          <a:p>
            <a:pPr>
              <a:lnSpc>
                <a:spcPct val="150000"/>
              </a:lnSpc>
            </a:pPr>
            <a:r>
              <a:rPr lang="en-US" altLang="zh-CN" sz="2800" dirty="0"/>
              <a:t>     1</a:t>
            </a:r>
            <a:r>
              <a:rPr lang="zh-CN" altLang="en-US" sz="2800" dirty="0"/>
              <a:t>、慕课</a:t>
            </a:r>
            <a:r>
              <a:rPr lang="en-US" altLang="zh-CN" sz="2800" dirty="0"/>
              <a:t>+</a:t>
            </a:r>
            <a:r>
              <a:rPr lang="zh-CN" altLang="en-US" sz="2800" dirty="0"/>
              <a:t>平时成绩 </a:t>
            </a:r>
            <a:r>
              <a:rPr lang="en-US" altLang="zh-CN" sz="2800" dirty="0"/>
              <a:t>20%</a:t>
            </a:r>
          </a:p>
          <a:p>
            <a:pPr>
              <a:lnSpc>
                <a:spcPct val="150000"/>
              </a:lnSpc>
            </a:pPr>
            <a:r>
              <a:rPr lang="en-US" altLang="zh-CN" sz="2800" dirty="0"/>
              <a:t>     2</a:t>
            </a:r>
            <a:r>
              <a:rPr lang="zh-CN" altLang="en-US" sz="2800" dirty="0"/>
              <a:t>、实验成绩 </a:t>
            </a:r>
            <a:r>
              <a:rPr lang="en-US" altLang="zh-CN" sz="2800" dirty="0"/>
              <a:t>20%</a:t>
            </a:r>
          </a:p>
          <a:p>
            <a:pPr>
              <a:lnSpc>
                <a:spcPct val="150000"/>
              </a:lnSpc>
            </a:pPr>
            <a:r>
              <a:rPr lang="en-US" altLang="zh-CN" sz="2800" dirty="0"/>
              <a:t>     3</a:t>
            </a:r>
            <a:r>
              <a:rPr lang="zh-CN" altLang="en-US" sz="2800" dirty="0"/>
              <a:t>、期末考试 </a:t>
            </a:r>
            <a:r>
              <a:rPr lang="en-US" altLang="zh-CN" sz="2800" dirty="0"/>
              <a:t>60%</a:t>
            </a:r>
          </a:p>
          <a:p>
            <a:r>
              <a:rPr lang="en-US" altLang="zh-CN" sz="2800" dirty="0">
                <a:hlinkClick r:id="rId3"/>
              </a:rPr>
              <a:t> </a:t>
            </a:r>
            <a:endParaRPr lang="zh-CN" altLang="en-US" sz="2800" dirty="0"/>
          </a:p>
        </p:txBody>
      </p:sp>
    </p:spTree>
    <p:extLst>
      <p:ext uri="{BB962C8B-B14F-4D97-AF65-F5344CB8AC3E}">
        <p14:creationId xmlns:p14="http://schemas.microsoft.com/office/powerpoint/2010/main" val="632374359"/>
      </p:ext>
    </p:extLst>
  </p:cSld>
  <p:clrMapOvr>
    <a:masterClrMapping/>
  </p:clrMapOvr>
  <p:transition>
    <p:checke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ChangeArrowheads="1"/>
          </p:cNvSpPr>
          <p:nvPr/>
        </p:nvSpPr>
        <p:spPr bwMode="auto">
          <a:xfrm>
            <a:off x="611188" y="476250"/>
            <a:ext cx="3095625"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FF0000"/>
                </a:solidFill>
                <a:effectLst>
                  <a:outerShdw blurRad="38100" dist="38100" dir="2700000" algn="tl">
                    <a:srgbClr val="C0C0C0"/>
                  </a:outerShdw>
                </a:effectLst>
              </a:rPr>
              <a:t>（</a:t>
            </a:r>
            <a:r>
              <a:rPr kumimoji="0" lang="en-US" altLang="zh-CN" sz="2400">
                <a:solidFill>
                  <a:srgbClr val="FF0000"/>
                </a:solidFill>
                <a:effectLst>
                  <a:outerShdw blurRad="38100" dist="38100" dir="2700000" algn="tl">
                    <a:srgbClr val="C0C0C0"/>
                  </a:outerShdw>
                </a:effectLst>
              </a:rPr>
              <a:t>3</a:t>
            </a:r>
            <a:r>
              <a:rPr kumimoji="0" lang="zh-CN" altLang="en-US" sz="2400">
                <a:solidFill>
                  <a:srgbClr val="FF0000"/>
                </a:solidFill>
                <a:effectLst>
                  <a:outerShdw blurRad="38100" dist="38100" dir="2700000" algn="tl">
                    <a:srgbClr val="C0C0C0"/>
                  </a:outerShdw>
                </a:effectLst>
              </a:rPr>
              <a:t>）外部总线</a:t>
            </a:r>
          </a:p>
        </p:txBody>
      </p:sp>
      <p:sp>
        <p:nvSpPr>
          <p:cNvPr id="257027" name="Text Box 3"/>
          <p:cNvSpPr txBox="1">
            <a:spLocks noChangeArrowheads="1"/>
          </p:cNvSpPr>
          <p:nvPr/>
        </p:nvSpPr>
        <p:spPr bwMode="auto">
          <a:xfrm>
            <a:off x="900113" y="1484313"/>
            <a:ext cx="7705725" cy="3592512"/>
          </a:xfrm>
          <a:prstGeom prst="rect">
            <a:avLst/>
          </a:prstGeom>
          <a:noFill/>
          <a:ln w="9525">
            <a:noFill/>
            <a:miter lim="800000"/>
            <a:headEnd/>
            <a:tailEnd/>
          </a:ln>
          <a:effectLst/>
        </p:spPr>
        <p:txBody>
          <a:bodyPr>
            <a:spAutoFit/>
          </a:bodyPr>
          <a:lstStyle/>
          <a:p>
            <a:pPr>
              <a:lnSpc>
                <a:spcPct val="140000"/>
              </a:lnSpc>
              <a:defRPr/>
            </a:pPr>
            <a:r>
              <a:rPr lang="en-US" altLang="en-US" sz="2400" dirty="0">
                <a:solidFill>
                  <a:schemeClr val="accent2"/>
                </a:solidFill>
                <a:effectLst>
                  <a:outerShdw blurRad="38100" dist="38100" dir="2700000" algn="tl">
                    <a:srgbClr val="C0C0C0"/>
                  </a:outerShdw>
                </a:effectLst>
              </a:rPr>
              <a:t>④</a:t>
            </a:r>
            <a:r>
              <a:rPr lang="en-US" altLang="zh-CN" sz="2400" dirty="0">
                <a:solidFill>
                  <a:schemeClr val="accent2"/>
                </a:solidFill>
                <a:effectLst>
                  <a:outerShdw blurRad="38100" dist="38100" dir="2700000" algn="tl">
                    <a:srgbClr val="C0C0C0"/>
                  </a:outerShdw>
                </a:effectLst>
              </a:rPr>
              <a:t> </a:t>
            </a:r>
            <a:r>
              <a:rPr lang="en-US" altLang="zh-CN" sz="2400" dirty="0" err="1">
                <a:solidFill>
                  <a:schemeClr val="accent2"/>
                </a:solidFill>
                <a:effectLst>
                  <a:outerShdw blurRad="38100" dist="38100" dir="2700000" algn="tl">
                    <a:srgbClr val="C0C0C0"/>
                  </a:outerShdw>
                </a:effectLst>
              </a:rPr>
              <a:t>USB</a:t>
            </a:r>
            <a:r>
              <a:rPr lang="en-US" altLang="en-US" sz="2400" dirty="0" err="1">
                <a:solidFill>
                  <a:schemeClr val="accent2"/>
                </a:solidFill>
                <a:effectLst>
                  <a:outerShdw blurRad="38100" dist="38100" dir="2700000" algn="tl">
                    <a:srgbClr val="C0C0C0"/>
                  </a:outerShdw>
                </a:effectLst>
              </a:rPr>
              <a:t>总线</a:t>
            </a:r>
            <a:r>
              <a:rPr lang="zh-CN" altLang="en-US" sz="2400" dirty="0">
                <a:solidFill>
                  <a:schemeClr val="accent2"/>
                </a:solidFill>
                <a:effectLst>
                  <a:outerShdw blurRad="38100" dist="38100" dir="2700000" algn="tl">
                    <a:srgbClr val="C0C0C0"/>
                  </a:outerShdw>
                </a:effectLst>
              </a:rPr>
              <a:t>：</a:t>
            </a:r>
            <a:r>
              <a:rPr lang="en-US" altLang="zh-CN" sz="2400" dirty="0">
                <a:solidFill>
                  <a:schemeClr val="accent2"/>
                </a:solidFill>
                <a:effectLst>
                  <a:outerShdw blurRad="38100" dist="38100" dir="2700000" algn="tl">
                    <a:srgbClr val="C0C0C0"/>
                  </a:outerShdw>
                </a:effectLst>
              </a:rPr>
              <a:t>USB</a:t>
            </a:r>
            <a:r>
              <a:rPr lang="zh-CN" altLang="en-US" sz="2400" dirty="0">
                <a:solidFill>
                  <a:schemeClr val="accent2"/>
                </a:solidFill>
                <a:effectLst>
                  <a:outerShdw blurRad="38100" dist="38100" dir="2700000" algn="tl">
                    <a:srgbClr val="C0C0C0"/>
                  </a:outerShdw>
                </a:effectLst>
              </a:rPr>
              <a:t>（</a:t>
            </a:r>
            <a:r>
              <a:rPr lang="en-US" altLang="zh-CN" sz="2400" dirty="0">
                <a:solidFill>
                  <a:schemeClr val="accent2"/>
                </a:solidFill>
                <a:effectLst>
                  <a:outerShdw blurRad="38100" dist="38100" dir="2700000" algn="tl">
                    <a:srgbClr val="C0C0C0"/>
                  </a:outerShdw>
                </a:effectLst>
              </a:rPr>
              <a:t>universal serial bus</a:t>
            </a:r>
            <a:r>
              <a:rPr lang="zh-CN" altLang="en-US" sz="2400" dirty="0">
                <a:solidFill>
                  <a:schemeClr val="accent2"/>
                </a:solidFill>
                <a:effectLst>
                  <a:outerShdw blurRad="38100" dist="38100" dir="2700000" algn="tl">
                    <a:srgbClr val="C0C0C0"/>
                  </a:outerShdw>
                </a:effectLst>
              </a:rPr>
              <a:t>）</a:t>
            </a:r>
          </a:p>
          <a:p>
            <a:pPr>
              <a:lnSpc>
                <a:spcPct val="140000"/>
              </a:lnSpc>
              <a:defRPr/>
            </a:pPr>
            <a:r>
              <a:rPr lang="zh-CN" altLang="en-US" dirty="0">
                <a:effectLst>
                  <a:outerShdw blurRad="38100" dist="38100" dir="2700000" algn="tl">
                    <a:srgbClr val="C0C0C0"/>
                  </a:outerShdw>
                </a:effectLst>
              </a:rPr>
              <a:t>        通用</a:t>
            </a:r>
            <a:r>
              <a:rPr lang="zh-CN" altLang="en-US" dirty="0">
                <a:solidFill>
                  <a:srgbClr val="1E86B4"/>
                </a:solidFill>
                <a:effectLst>
                  <a:outerShdw blurRad="38100" dist="38100" dir="2700000" algn="tl">
                    <a:srgbClr val="C0C0C0"/>
                  </a:outerShdw>
                </a:effectLst>
              </a:rPr>
              <a:t>串行总线</a:t>
            </a:r>
            <a:r>
              <a:rPr lang="en-US" altLang="zh-CN" dirty="0">
                <a:effectLst>
                  <a:outerShdw blurRad="38100" dist="38100" dir="2700000" algn="tl">
                    <a:srgbClr val="C0C0C0"/>
                  </a:outerShdw>
                </a:effectLst>
              </a:rPr>
              <a:t>USB</a:t>
            </a:r>
            <a:r>
              <a:rPr lang="zh-CN" altLang="en-US" dirty="0">
                <a:effectLst>
                  <a:outerShdw blurRad="38100" dist="38100" dir="2700000" algn="tl">
                    <a:srgbClr val="C0C0C0"/>
                  </a:outerShdw>
                </a:effectLst>
              </a:rPr>
              <a:t>是由世界著名的</a:t>
            </a:r>
            <a:r>
              <a:rPr lang="en-US" altLang="zh-CN" dirty="0">
                <a:effectLst>
                  <a:outerShdw blurRad="38100" dist="38100" dir="2700000" algn="tl">
                    <a:srgbClr val="C0C0C0"/>
                  </a:outerShdw>
                </a:effectLst>
              </a:rPr>
              <a:t>7</a:t>
            </a:r>
            <a:r>
              <a:rPr lang="zh-CN" altLang="en-US" dirty="0">
                <a:effectLst>
                  <a:outerShdw blurRad="38100" dist="38100" dir="2700000" algn="tl">
                    <a:srgbClr val="C0C0C0"/>
                  </a:outerShdw>
                </a:effectLst>
              </a:rPr>
              <a:t>家计算机和通信公司共同推出的一种新型接口标准。它基于通用连接技术，实现外设的简单快速连接，达到方便用户、降低成本、扩展</a:t>
            </a:r>
            <a:r>
              <a:rPr lang="en-US" altLang="zh-CN" dirty="0">
                <a:effectLst>
                  <a:outerShdw blurRad="38100" dist="38100" dir="2700000" algn="tl">
                    <a:srgbClr val="C0C0C0"/>
                  </a:outerShdw>
                </a:effectLst>
              </a:rPr>
              <a:t>PC</a:t>
            </a:r>
            <a:r>
              <a:rPr lang="zh-CN" altLang="en-US" dirty="0">
                <a:effectLst>
                  <a:outerShdw blurRad="38100" dist="38100" dir="2700000" algn="tl">
                    <a:srgbClr val="C0C0C0"/>
                  </a:outerShdw>
                </a:effectLst>
              </a:rPr>
              <a:t>连接外设范围的目的。它可以</a:t>
            </a:r>
            <a:r>
              <a:rPr lang="zh-CN" altLang="en-US" dirty="0">
                <a:solidFill>
                  <a:srgbClr val="1E86B4"/>
                </a:solidFill>
                <a:effectLst>
                  <a:outerShdw blurRad="38100" dist="38100" dir="2700000" algn="tl">
                    <a:srgbClr val="C0C0C0"/>
                  </a:outerShdw>
                </a:effectLst>
              </a:rPr>
              <a:t>为外设提供电源</a:t>
            </a:r>
            <a:r>
              <a:rPr lang="zh-CN" altLang="en-US" dirty="0">
                <a:effectLst>
                  <a:outerShdw blurRad="38100" dist="38100" dir="2700000" algn="tl">
                    <a:srgbClr val="C0C0C0"/>
                  </a:outerShdw>
                </a:effectLst>
              </a:rPr>
              <a:t>，而不像普通的使用串、并口的设备需要单独的供电系统。另外，快速是</a:t>
            </a:r>
            <a:r>
              <a:rPr lang="en-US" altLang="zh-CN" dirty="0">
                <a:effectLst>
                  <a:outerShdw blurRad="38100" dist="38100" dir="2700000" algn="tl">
                    <a:srgbClr val="C0C0C0"/>
                  </a:outerShdw>
                </a:effectLst>
              </a:rPr>
              <a:t>USB</a:t>
            </a:r>
            <a:r>
              <a:rPr lang="zh-CN" altLang="en-US" dirty="0">
                <a:effectLst>
                  <a:outerShdw blurRad="38100" dist="38100" dir="2700000" algn="tl">
                    <a:srgbClr val="C0C0C0"/>
                  </a:outerShdw>
                </a:effectLst>
              </a:rPr>
              <a:t>技术的突出特点之一，</a:t>
            </a:r>
            <a:r>
              <a:rPr lang="en-US" altLang="zh-CN" dirty="0">
                <a:effectLst>
                  <a:outerShdw blurRad="38100" dist="38100" dir="2700000" algn="tl">
                    <a:srgbClr val="C0C0C0"/>
                  </a:outerShdw>
                </a:effectLst>
              </a:rPr>
              <a:t>USB</a:t>
            </a:r>
            <a:r>
              <a:rPr lang="zh-CN" altLang="en-US" dirty="0">
                <a:effectLst>
                  <a:outerShdw blurRad="38100" dist="38100" dir="2700000" algn="tl">
                    <a:srgbClr val="C0C0C0"/>
                  </a:outerShdw>
                </a:effectLst>
              </a:rPr>
              <a:t>的最高传输率可达</a:t>
            </a:r>
            <a:r>
              <a:rPr lang="en-US" altLang="zh-CN" dirty="0">
                <a:effectLst>
                  <a:outerShdw blurRad="38100" dist="38100" dir="2700000" algn="tl">
                    <a:srgbClr val="C0C0C0"/>
                  </a:outerShdw>
                </a:effectLst>
              </a:rPr>
              <a:t>12Mbps</a:t>
            </a:r>
            <a:r>
              <a:rPr lang="zh-CN" altLang="en-US" dirty="0">
                <a:effectLst>
                  <a:outerShdw blurRad="38100" dist="38100" dir="2700000" algn="tl">
                    <a:srgbClr val="C0C0C0"/>
                  </a:outerShdw>
                </a:effectLst>
              </a:rPr>
              <a:t>比串口快</a:t>
            </a:r>
            <a:r>
              <a:rPr lang="en-US" altLang="zh-CN" dirty="0">
                <a:effectLst>
                  <a:outerShdw blurRad="38100" dist="38100" dir="2700000" algn="tl">
                    <a:srgbClr val="C0C0C0"/>
                  </a:outerShdw>
                </a:effectLst>
              </a:rPr>
              <a:t>100</a:t>
            </a:r>
            <a:r>
              <a:rPr lang="zh-CN" altLang="en-US" dirty="0">
                <a:effectLst>
                  <a:outerShdw blurRad="38100" dist="38100" dir="2700000" algn="tl">
                    <a:srgbClr val="C0C0C0"/>
                  </a:outerShdw>
                </a:effectLst>
              </a:rPr>
              <a:t>倍，比并口快近</a:t>
            </a:r>
            <a:r>
              <a:rPr lang="en-US" altLang="zh-CN" dirty="0">
                <a:effectLst>
                  <a:outerShdw blurRad="38100" dist="38100" dir="2700000" algn="tl">
                    <a:srgbClr val="C0C0C0"/>
                  </a:outerShdw>
                </a:effectLst>
              </a:rPr>
              <a:t>10</a:t>
            </a:r>
            <a:r>
              <a:rPr lang="zh-CN" altLang="en-US" dirty="0">
                <a:effectLst>
                  <a:outerShdw blurRad="38100" dist="38100" dir="2700000" algn="tl">
                    <a:srgbClr val="C0C0C0"/>
                  </a:outerShdw>
                </a:effectLst>
              </a:rPr>
              <a:t>倍，而且</a:t>
            </a:r>
            <a:r>
              <a:rPr lang="en-US" altLang="zh-CN" dirty="0">
                <a:effectLst>
                  <a:outerShdw blurRad="38100" dist="38100" dir="2700000" algn="tl">
                    <a:srgbClr val="C0C0C0"/>
                  </a:outerShdw>
                </a:effectLst>
              </a:rPr>
              <a:t>USB</a:t>
            </a:r>
            <a:r>
              <a:rPr lang="zh-CN" altLang="en-US" dirty="0">
                <a:effectLst>
                  <a:outerShdw blurRad="38100" dist="38100" dir="2700000" algn="tl">
                    <a:srgbClr val="C0C0C0"/>
                  </a:outerShdw>
                </a:effectLst>
              </a:rPr>
              <a:t>还能支持多媒体。 </a:t>
            </a:r>
          </a:p>
        </p:txBody>
      </p:sp>
    </p:spTree>
  </p:cSld>
  <p:clrMapOvr>
    <a:masterClrMapping/>
  </p:clrMapOvr>
  <p:transition>
    <p:cover dir="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0" name="Rectangle 20"/>
          <p:cNvSpPr>
            <a:spLocks noChangeArrowheads="1"/>
          </p:cNvSpPr>
          <p:nvPr/>
        </p:nvSpPr>
        <p:spPr bwMode="auto">
          <a:xfrm>
            <a:off x="539750" y="333375"/>
            <a:ext cx="8245475" cy="676275"/>
          </a:xfrm>
          <a:prstGeom prst="rect">
            <a:avLst/>
          </a:prstGeom>
          <a:noFill/>
          <a:ln w="9525">
            <a:noFill/>
            <a:miter lim="800000"/>
            <a:headEnd/>
            <a:tailEnd/>
          </a:ln>
          <a:effectLst/>
        </p:spPr>
        <p:txBody>
          <a:bodyPr anchor="b"/>
          <a:lstStyle/>
          <a:p>
            <a:pPr>
              <a:defRPr/>
            </a:pPr>
            <a:r>
              <a:rPr kumimoji="0" lang="en-US" altLang="zh-CN" sz="3600">
                <a:solidFill>
                  <a:srgbClr val="FF3300"/>
                </a:solidFill>
                <a:effectLst>
                  <a:outerShdw blurRad="38100" dist="38100" dir="2700000" algn="tl">
                    <a:srgbClr val="C0C0C0"/>
                  </a:outerShdw>
                </a:effectLst>
              </a:rPr>
              <a:t>1.4</a:t>
            </a:r>
            <a:r>
              <a:rPr kumimoji="0" lang="en-US" altLang="zh-CN" sz="3600">
                <a:solidFill>
                  <a:srgbClr val="FF3300"/>
                </a:solidFill>
                <a:effectLst>
                  <a:outerShdw blurRad="38100" dist="38100" dir="2700000" algn="tl">
                    <a:srgbClr val="C0C0C0"/>
                  </a:outerShdw>
                </a:effectLst>
                <a:latin typeface="宋体" pitchFamily="2" charset="-122"/>
              </a:rPr>
              <a:t> </a:t>
            </a:r>
            <a:r>
              <a:rPr kumimoji="0" lang="zh-CN" altLang="en-US" sz="3600">
                <a:solidFill>
                  <a:srgbClr val="FF3300"/>
                </a:solidFill>
                <a:effectLst>
                  <a:outerShdw blurRad="38100" dist="38100" dir="2700000" algn="tl">
                    <a:srgbClr val="C0C0C0"/>
                  </a:outerShdw>
                </a:effectLst>
                <a:latin typeface="宋体" pitchFamily="2" charset="-122"/>
              </a:rPr>
              <a:t>模拟与数字信号之间的相互转换</a:t>
            </a:r>
          </a:p>
        </p:txBody>
      </p:sp>
      <p:sp>
        <p:nvSpPr>
          <p:cNvPr id="51221" name="Rectangle 21"/>
          <p:cNvSpPr>
            <a:spLocks noChangeArrowheads="1"/>
          </p:cNvSpPr>
          <p:nvPr/>
        </p:nvSpPr>
        <p:spPr bwMode="auto">
          <a:xfrm>
            <a:off x="684213" y="1830388"/>
            <a:ext cx="5529262" cy="757237"/>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2800">
                <a:solidFill>
                  <a:srgbClr val="0000FF"/>
                </a:solidFill>
                <a:effectLst>
                  <a:outerShdw blurRad="38100" dist="38100" dir="2700000" algn="tl">
                    <a:srgbClr val="C0C0C0"/>
                  </a:outerShdw>
                </a:effectLst>
              </a:rPr>
              <a:t>1.4.1 D/A</a:t>
            </a:r>
            <a:r>
              <a:rPr kumimoji="0" lang="zh-CN" altLang="en-US" sz="2800">
                <a:solidFill>
                  <a:srgbClr val="0000FF"/>
                </a:solidFill>
                <a:effectLst>
                  <a:outerShdw blurRad="38100" dist="38100" dir="2700000" algn="tl">
                    <a:srgbClr val="C0C0C0"/>
                  </a:outerShdw>
                </a:effectLst>
              </a:rPr>
              <a:t>转换及其误差</a:t>
            </a:r>
            <a:endParaRPr kumimoji="0" lang="zh-CN" altLang="en-US" sz="2800">
              <a:solidFill>
                <a:srgbClr val="0000FF"/>
              </a:solidFill>
              <a:effectLst>
                <a:outerShdw blurRad="38100" dist="38100" dir="2700000" algn="tl">
                  <a:srgbClr val="C0C0C0"/>
                </a:outerShdw>
              </a:effectLst>
              <a:latin typeface="Arial" charset="0"/>
            </a:endParaRPr>
          </a:p>
        </p:txBody>
      </p:sp>
      <p:sp>
        <p:nvSpPr>
          <p:cNvPr id="51222" name="Rectangle 22"/>
          <p:cNvSpPr>
            <a:spLocks noChangeArrowheads="1"/>
          </p:cNvSpPr>
          <p:nvPr/>
        </p:nvSpPr>
        <p:spPr bwMode="auto">
          <a:xfrm>
            <a:off x="755650" y="2549525"/>
            <a:ext cx="4321175" cy="519113"/>
          </a:xfrm>
          <a:prstGeom prst="rect">
            <a:avLst/>
          </a:prstGeom>
          <a:noFill/>
          <a:ln w="9525" algn="ctr">
            <a:noFill/>
            <a:miter lim="800000"/>
            <a:headEnd/>
            <a:tailEnd/>
          </a:ln>
          <a:effectLst/>
        </p:spPr>
        <p:txBody>
          <a:bodyPr anchor="ctr">
            <a:spAutoFit/>
          </a:bodyPr>
          <a:lstStyle/>
          <a:p>
            <a:pPr>
              <a:defRPr/>
            </a:pP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1</a:t>
            </a: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D/A</a:t>
            </a:r>
            <a:r>
              <a:rPr kumimoji="0" lang="zh-CN" altLang="en-US" sz="2800">
                <a:solidFill>
                  <a:srgbClr val="FF0000"/>
                </a:solidFill>
                <a:effectLst>
                  <a:outerShdw blurRad="38100" dist="38100" dir="2700000" algn="tl">
                    <a:srgbClr val="C0C0C0"/>
                  </a:outerShdw>
                </a:effectLst>
              </a:rPr>
              <a:t>转换器原理 </a:t>
            </a:r>
          </a:p>
        </p:txBody>
      </p:sp>
      <p:sp>
        <p:nvSpPr>
          <p:cNvPr id="51223" name="Text Box 23"/>
          <p:cNvSpPr txBox="1">
            <a:spLocks noChangeArrowheads="1"/>
          </p:cNvSpPr>
          <p:nvPr/>
        </p:nvSpPr>
        <p:spPr bwMode="auto">
          <a:xfrm>
            <a:off x="900113" y="3211513"/>
            <a:ext cx="7488237" cy="2903537"/>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zh-CN" sz="2400">
                <a:effectLst>
                  <a:outerShdw blurRad="38100" dist="38100" dir="2700000" algn="tl">
                    <a:srgbClr val="C0C0C0"/>
                  </a:outerShdw>
                </a:effectLst>
              </a:rPr>
              <a:t>    D/A</a:t>
            </a:r>
            <a:r>
              <a:rPr kumimoji="0" lang="zh-CN" altLang="en-US" sz="2400">
                <a:effectLst>
                  <a:outerShdw blurRad="38100" dist="38100" dir="2700000" algn="tl">
                    <a:srgbClr val="C0C0C0"/>
                  </a:outerShdw>
                </a:effectLst>
              </a:rPr>
              <a:t>转换器是按照规定的时间间隔</a:t>
            </a:r>
            <a:r>
              <a:rPr kumimoji="0" lang="en-US" altLang="zh-CN" sz="2400">
                <a:effectLst>
                  <a:outerShdw blurRad="38100" dist="38100" dir="2700000" algn="tl">
                    <a:srgbClr val="C0C0C0"/>
                  </a:outerShdw>
                </a:effectLst>
              </a:rPr>
              <a:t>T</a:t>
            </a:r>
            <a:r>
              <a:rPr kumimoji="0" lang="zh-CN" altLang="en-US" sz="2400">
                <a:effectLst>
                  <a:outerShdw blurRad="38100" dist="38100" dir="2700000" algn="tl">
                    <a:srgbClr val="C0C0C0"/>
                  </a:outerShdw>
                </a:effectLst>
              </a:rPr>
              <a:t>对控制器输出的数字量进行</a:t>
            </a:r>
            <a:r>
              <a:rPr kumimoji="0" lang="en-US" altLang="zh-CN" sz="2400">
                <a:effectLst>
                  <a:outerShdw blurRad="38100" dist="38100" dir="2700000" algn="tl">
                    <a:srgbClr val="C0C0C0"/>
                  </a:outerShdw>
                </a:effectLst>
              </a:rPr>
              <a:t>D/A</a:t>
            </a:r>
            <a:r>
              <a:rPr kumimoji="0" lang="zh-CN" altLang="en-US" sz="2400">
                <a:effectLst>
                  <a:outerShdw blurRad="38100" dist="38100" dir="2700000" algn="tl">
                    <a:srgbClr val="C0C0C0"/>
                  </a:outerShdw>
                </a:effectLst>
              </a:rPr>
              <a:t>转换的。</a:t>
            </a:r>
          </a:p>
          <a:p>
            <a:pPr>
              <a:lnSpc>
                <a:spcPct val="120000"/>
              </a:lnSpc>
              <a:spcBef>
                <a:spcPct val="50000"/>
              </a:spcBef>
              <a:defRPr/>
            </a:pPr>
            <a:r>
              <a:rPr kumimoji="0" lang="zh-CN" altLang="en-US" sz="2400">
                <a:effectLst>
                  <a:outerShdw blurRad="38100" dist="38100" dir="2700000" algn="tl">
                    <a:srgbClr val="C0C0C0"/>
                  </a:outerShdw>
                </a:effectLst>
              </a:rPr>
              <a:t>    </a:t>
            </a:r>
            <a:r>
              <a:rPr kumimoji="0" lang="en-US" altLang="zh-CN" sz="2400">
                <a:effectLst>
                  <a:outerShdw blurRad="38100" dist="38100" dir="2700000" algn="tl">
                    <a:srgbClr val="C0C0C0"/>
                  </a:outerShdw>
                </a:effectLst>
              </a:rPr>
              <a:t>D/A</a:t>
            </a:r>
            <a:r>
              <a:rPr kumimoji="0" lang="zh-CN" altLang="en-US" sz="2400">
                <a:effectLst>
                  <a:outerShdw blurRad="38100" dist="38100" dir="2700000" algn="tl">
                    <a:srgbClr val="C0C0C0"/>
                  </a:outerShdw>
                </a:effectLst>
              </a:rPr>
              <a:t>转换器的工作原理，可以归结为“</a:t>
            </a:r>
            <a:r>
              <a:rPr kumimoji="0" lang="zh-CN" altLang="en-US" sz="2400">
                <a:solidFill>
                  <a:srgbClr val="1E86B4"/>
                </a:solidFill>
                <a:effectLst>
                  <a:outerShdw blurRad="38100" dist="38100" dir="2700000" algn="tl">
                    <a:srgbClr val="C0C0C0"/>
                  </a:outerShdw>
                </a:effectLst>
              </a:rPr>
              <a:t>按权展开求和</a:t>
            </a:r>
            <a:r>
              <a:rPr kumimoji="0" lang="zh-CN" altLang="en-US" sz="2400">
                <a:effectLst>
                  <a:outerShdw blurRad="38100" dist="38100" dir="2700000" algn="tl">
                    <a:srgbClr val="C0C0C0"/>
                  </a:outerShdw>
                </a:effectLst>
              </a:rPr>
              <a:t>”的基本原则，对输入数字量中的每一位，按权值分别转换为模拟量，然后通过运算放大器求和，得到相应模拟量输出。 </a:t>
            </a:r>
          </a:p>
        </p:txBody>
      </p:sp>
      <p:grpSp>
        <p:nvGrpSpPr>
          <p:cNvPr id="59398" name="Group 28"/>
          <p:cNvGrpSpPr>
            <a:grpSpLocks/>
          </p:cNvGrpSpPr>
          <p:nvPr/>
        </p:nvGrpSpPr>
        <p:grpSpPr bwMode="auto">
          <a:xfrm>
            <a:off x="2051050" y="1196975"/>
            <a:ext cx="4321175" cy="519113"/>
            <a:chOff x="1292" y="754"/>
            <a:chExt cx="2722" cy="327"/>
          </a:xfrm>
        </p:grpSpPr>
        <p:sp>
          <p:nvSpPr>
            <p:cNvPr id="51224" name="Rectangle 24"/>
            <p:cNvSpPr>
              <a:spLocks noChangeArrowheads="1"/>
            </p:cNvSpPr>
            <p:nvPr/>
          </p:nvSpPr>
          <p:spPr bwMode="auto">
            <a:xfrm>
              <a:off x="1292" y="754"/>
              <a:ext cx="2722" cy="327"/>
            </a:xfrm>
            <a:prstGeom prst="rect">
              <a:avLst/>
            </a:prstGeom>
            <a:noFill/>
            <a:ln w="9525" algn="ctr">
              <a:noFill/>
              <a:miter lim="800000"/>
              <a:headEnd/>
              <a:tailEnd/>
            </a:ln>
            <a:effectLst/>
          </p:spPr>
          <p:txBody>
            <a:bodyPr anchor="ctr">
              <a:spAutoFit/>
            </a:bodyPr>
            <a:lstStyle/>
            <a:p>
              <a:pPr>
                <a:defRPr/>
              </a:pPr>
              <a:r>
                <a:rPr kumimoji="0" lang="zh-CN" altLang="en-US" sz="2800">
                  <a:effectLst>
                    <a:outerShdw blurRad="38100" dist="38100" dir="2700000" algn="tl">
                      <a:srgbClr val="C0C0C0"/>
                    </a:outerShdw>
                  </a:effectLst>
                </a:rPr>
                <a:t>数字信号              模拟信号 </a:t>
              </a:r>
            </a:p>
          </p:txBody>
        </p:sp>
        <p:grpSp>
          <p:nvGrpSpPr>
            <p:cNvPr id="59400" name="Group 27"/>
            <p:cNvGrpSpPr>
              <a:grpSpLocks/>
            </p:cNvGrpSpPr>
            <p:nvPr/>
          </p:nvGrpSpPr>
          <p:grpSpPr bwMode="auto">
            <a:xfrm>
              <a:off x="2336" y="890"/>
              <a:ext cx="589" cy="91"/>
              <a:chOff x="4241" y="1253"/>
              <a:chExt cx="589" cy="91"/>
            </a:xfrm>
          </p:grpSpPr>
          <p:sp>
            <p:nvSpPr>
              <p:cNvPr id="51225" name="Line 25"/>
              <p:cNvSpPr>
                <a:spLocks noChangeShapeType="1"/>
              </p:cNvSpPr>
              <p:nvPr/>
            </p:nvSpPr>
            <p:spPr bwMode="auto">
              <a:xfrm>
                <a:off x="4241" y="1253"/>
                <a:ext cx="589" cy="0"/>
              </a:xfrm>
              <a:prstGeom prst="line">
                <a:avLst/>
              </a:prstGeom>
              <a:noFill/>
              <a:ln w="2857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1226" name="Line 26"/>
              <p:cNvSpPr>
                <a:spLocks noChangeShapeType="1"/>
              </p:cNvSpPr>
              <p:nvPr/>
            </p:nvSpPr>
            <p:spPr bwMode="auto">
              <a:xfrm flipH="1">
                <a:off x="4241" y="1344"/>
                <a:ext cx="589" cy="0"/>
              </a:xfrm>
              <a:prstGeom prst="line">
                <a:avLst/>
              </a:prstGeom>
              <a:noFill/>
              <a:ln w="2857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grpSp>
    </p:spTree>
  </p:cSld>
  <p:clrMapOvr>
    <a:masterClrMapping/>
  </p:clrMapOvr>
  <p:transition>
    <p:cover dir="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204" name="Rectangle 20"/>
          <p:cNvSpPr>
            <a:spLocks noChangeArrowheads="1"/>
          </p:cNvSpPr>
          <p:nvPr/>
        </p:nvSpPr>
        <p:spPr bwMode="auto">
          <a:xfrm>
            <a:off x="1042988" y="1412875"/>
            <a:ext cx="6842125" cy="3671888"/>
          </a:xfrm>
          <a:prstGeom prst="rect">
            <a:avLst/>
          </a:prstGeom>
          <a:noFill/>
          <a:ln w="9525">
            <a:noFill/>
            <a:miter lim="800000"/>
            <a:headEnd/>
            <a:tailEnd/>
          </a:ln>
          <a:effectLst/>
        </p:spPr>
        <p:txBody>
          <a:bodyPr/>
          <a:lstStyle/>
          <a:p>
            <a:pPr marL="342900" indent="-342900">
              <a:spcBef>
                <a:spcPct val="20000"/>
              </a:spcBef>
              <a:buSzPct val="95000"/>
              <a:buFont typeface="Wingdings" pitchFamily="2" charset="2"/>
              <a:buChar char="Ø"/>
              <a:defRPr/>
            </a:pPr>
            <a:r>
              <a:rPr lang="zh-CN" altLang="en-US" sz="2800">
                <a:solidFill>
                  <a:srgbClr val="0033CC"/>
                </a:solidFill>
                <a:effectLst>
                  <a:outerShdw blurRad="38100" dist="38100" dir="2700000" algn="tl">
                    <a:srgbClr val="C0C0C0"/>
                  </a:outerShdw>
                </a:effectLst>
              </a:rPr>
              <a:t>按与微机的接口形式分类</a:t>
            </a:r>
            <a:r>
              <a:rPr lang="en-US" altLang="zh-CN" sz="2800">
                <a:solidFill>
                  <a:srgbClr val="0033CC"/>
                </a:solidFill>
                <a:effectLst>
                  <a:outerShdw blurRad="38100" dist="38100" dir="2700000" algn="tl">
                    <a:srgbClr val="C0C0C0"/>
                  </a:outerShdw>
                </a:effectLst>
              </a:rPr>
              <a:t>DAC</a:t>
            </a:r>
            <a:r>
              <a:rPr lang="zh-CN" altLang="en-US" sz="2800">
                <a:solidFill>
                  <a:srgbClr val="0033CC"/>
                </a:solidFill>
                <a:effectLst>
                  <a:outerShdw blurRad="38100" dist="38100" dir="2700000" algn="tl">
                    <a:srgbClr val="C0C0C0"/>
                  </a:outerShdw>
                </a:effectLst>
              </a:rPr>
              <a:t>：</a:t>
            </a:r>
          </a:p>
          <a:p>
            <a:pPr marL="342900" indent="-342900">
              <a:spcBef>
                <a:spcPct val="20000"/>
              </a:spcBef>
              <a:buClr>
                <a:srgbClr val="CC0000"/>
              </a:buClr>
              <a:buFont typeface="Wingdings" pitchFamily="2" charset="2"/>
              <a:buNone/>
              <a:defRPr/>
            </a:pPr>
            <a:r>
              <a:rPr lang="zh-CN" altLang="en-US" sz="2400">
                <a:effectLst>
                  <a:outerShdw blurRad="38100" dist="38100" dir="2700000" algn="tl">
                    <a:srgbClr val="C0C0C0"/>
                  </a:outerShdw>
                </a:effectLst>
              </a:rPr>
              <a:t>		</a:t>
            </a:r>
            <a:r>
              <a:rPr lang="zh-CN" altLang="en-US" sz="2400">
                <a:solidFill>
                  <a:srgbClr val="1E86B4"/>
                </a:solidFill>
                <a:effectLst>
                  <a:outerShdw blurRad="38100" dist="38100" dir="2700000" algn="tl">
                    <a:srgbClr val="C0C0C0"/>
                  </a:outerShdw>
                </a:effectLst>
              </a:rPr>
              <a:t>串行接口</a:t>
            </a:r>
            <a:r>
              <a:rPr lang="en-US" altLang="zh-CN" sz="2400">
                <a:solidFill>
                  <a:srgbClr val="1E86B4"/>
                </a:solidFill>
                <a:effectLst>
                  <a:outerShdw blurRad="38100" dist="38100" dir="2700000" algn="tl">
                    <a:srgbClr val="C0C0C0"/>
                  </a:outerShdw>
                </a:effectLst>
              </a:rPr>
              <a:t>DAC</a:t>
            </a:r>
            <a:r>
              <a:rPr lang="zh-CN" altLang="en-US" sz="2400">
                <a:solidFill>
                  <a:srgbClr val="1E86B4"/>
                </a:solidFill>
                <a:effectLst>
                  <a:outerShdw blurRad="38100" dist="38100" dir="2700000" algn="tl">
                    <a:srgbClr val="C0C0C0"/>
                  </a:outerShdw>
                </a:effectLst>
              </a:rPr>
              <a:t>：</a:t>
            </a:r>
            <a:r>
              <a:rPr lang="zh-CN" altLang="en-US" sz="2400">
                <a:effectLst>
                  <a:outerShdw blurRad="38100" dist="38100" dir="2700000" algn="tl">
                    <a:srgbClr val="C0C0C0"/>
                  </a:outerShdw>
                </a:effectLst>
              </a:rPr>
              <a:t>芯片体积小，转换速度低，与</a:t>
            </a:r>
            <a:r>
              <a:rPr lang="en-US" altLang="zh-CN" sz="2400">
                <a:effectLst>
                  <a:outerShdw blurRad="38100" dist="38100" dir="2700000" algn="tl">
                    <a:srgbClr val="C0C0C0"/>
                  </a:outerShdw>
                </a:effectLst>
              </a:rPr>
              <a:t>CPU</a:t>
            </a:r>
            <a:r>
              <a:rPr lang="zh-CN" altLang="en-US" sz="2400">
                <a:effectLst>
                  <a:outerShdw blurRad="38100" dist="38100" dir="2700000" algn="tl">
                    <a:srgbClr val="C0C0C0"/>
                  </a:outerShdw>
                </a:effectLst>
              </a:rPr>
              <a:t>连线少。</a:t>
            </a:r>
          </a:p>
          <a:p>
            <a:pPr marL="342900" indent="-342900">
              <a:spcBef>
                <a:spcPct val="20000"/>
              </a:spcBef>
              <a:buClr>
                <a:srgbClr val="CC0000"/>
              </a:buClr>
              <a:buFont typeface="Wingdings" pitchFamily="2" charset="2"/>
              <a:buNone/>
              <a:defRPr/>
            </a:pPr>
            <a:r>
              <a:rPr lang="zh-CN" altLang="en-US" sz="2800">
                <a:effectLst>
                  <a:outerShdw blurRad="38100" dist="38100" dir="2700000" algn="tl">
                    <a:srgbClr val="C0C0C0"/>
                  </a:outerShdw>
                </a:effectLst>
              </a:rPr>
              <a:t>		</a:t>
            </a:r>
            <a:r>
              <a:rPr lang="zh-CN" altLang="en-US" sz="2400">
                <a:solidFill>
                  <a:srgbClr val="1E86B4"/>
                </a:solidFill>
                <a:effectLst>
                  <a:outerShdw blurRad="38100" dist="38100" dir="2700000" algn="tl">
                    <a:srgbClr val="C0C0C0"/>
                  </a:outerShdw>
                </a:effectLst>
              </a:rPr>
              <a:t>并行接口</a:t>
            </a:r>
            <a:r>
              <a:rPr lang="en-US" altLang="zh-CN" sz="2400">
                <a:solidFill>
                  <a:srgbClr val="1E86B4"/>
                </a:solidFill>
                <a:effectLst>
                  <a:outerShdw blurRad="38100" dist="38100" dir="2700000" algn="tl">
                    <a:srgbClr val="C0C0C0"/>
                  </a:outerShdw>
                </a:effectLst>
              </a:rPr>
              <a:t>DAC</a:t>
            </a:r>
            <a:r>
              <a:rPr lang="zh-CN" altLang="en-US" sz="2400">
                <a:solidFill>
                  <a:srgbClr val="1E86B4"/>
                </a:solidFill>
                <a:effectLst>
                  <a:outerShdw blurRad="38100" dist="38100" dir="2700000" algn="tl">
                    <a:srgbClr val="C0C0C0"/>
                  </a:outerShdw>
                </a:effectLst>
              </a:rPr>
              <a:t>：</a:t>
            </a:r>
            <a:r>
              <a:rPr lang="zh-CN" altLang="en-US" sz="2400">
                <a:effectLst>
                  <a:outerShdw blurRad="38100" dist="38100" dir="2700000" algn="tl">
                    <a:srgbClr val="C0C0C0"/>
                  </a:outerShdw>
                </a:effectLst>
              </a:rPr>
              <a:t>芯片体积大，转换速度高</a:t>
            </a: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与</a:t>
            </a:r>
            <a:r>
              <a:rPr lang="en-US" altLang="zh-CN" sz="2400">
                <a:effectLst>
                  <a:outerShdw blurRad="38100" dist="38100" dir="2700000" algn="tl">
                    <a:srgbClr val="C0C0C0"/>
                  </a:outerShdw>
                </a:effectLst>
              </a:rPr>
              <a:t>CPU</a:t>
            </a:r>
            <a:r>
              <a:rPr lang="zh-CN" altLang="en-US" sz="2400">
                <a:effectLst>
                  <a:outerShdw blurRad="38100" dist="38100" dir="2700000" algn="tl">
                    <a:srgbClr val="C0C0C0"/>
                  </a:outerShdw>
                </a:effectLst>
              </a:rPr>
              <a:t>连线多。</a:t>
            </a:r>
          </a:p>
          <a:p>
            <a:pPr marL="342900" indent="-342900">
              <a:spcBef>
                <a:spcPct val="20000"/>
              </a:spcBef>
              <a:buSzPct val="85000"/>
              <a:buFont typeface="Wingdings" pitchFamily="2" charset="2"/>
              <a:buChar char="Ø"/>
              <a:defRPr/>
            </a:pPr>
            <a:r>
              <a:rPr lang="zh-CN" altLang="en-US" sz="2800">
                <a:solidFill>
                  <a:srgbClr val="0033CC"/>
                </a:solidFill>
                <a:effectLst>
                  <a:outerShdw blurRad="38100" dist="38100" dir="2700000" algn="tl">
                    <a:srgbClr val="C0C0C0"/>
                  </a:outerShdw>
                </a:effectLst>
              </a:rPr>
              <a:t>按</a:t>
            </a:r>
            <a:r>
              <a:rPr lang="en-US" altLang="zh-CN" sz="2800">
                <a:solidFill>
                  <a:srgbClr val="0033CC"/>
                </a:solidFill>
                <a:effectLst>
                  <a:outerShdw blurRad="38100" dist="38100" dir="2700000" algn="tl">
                    <a:srgbClr val="C0C0C0"/>
                  </a:outerShdw>
                </a:effectLst>
              </a:rPr>
              <a:t>DAC</a:t>
            </a:r>
            <a:r>
              <a:rPr lang="zh-CN" altLang="en-US" sz="2800">
                <a:solidFill>
                  <a:srgbClr val="0033CC"/>
                </a:solidFill>
                <a:effectLst>
                  <a:outerShdw blurRad="38100" dist="38100" dir="2700000" algn="tl">
                    <a:srgbClr val="C0C0C0"/>
                  </a:outerShdw>
                </a:effectLst>
              </a:rPr>
              <a:t>的输出形式分类：</a:t>
            </a:r>
          </a:p>
          <a:p>
            <a:pPr marL="342900" indent="-342900">
              <a:spcBef>
                <a:spcPct val="20000"/>
              </a:spcBef>
              <a:defRPr/>
            </a:pPr>
            <a:r>
              <a:rPr lang="zh-CN" altLang="en-US" sz="2800">
                <a:effectLst>
                  <a:outerShdw blurRad="38100" dist="38100" dir="2700000" algn="tl">
                    <a:srgbClr val="C0C0C0"/>
                  </a:outerShdw>
                </a:effectLst>
              </a:rPr>
              <a:t>		</a:t>
            </a:r>
            <a:r>
              <a:rPr lang="zh-CN" altLang="en-US" sz="2400">
                <a:solidFill>
                  <a:srgbClr val="1E86B4"/>
                </a:solidFill>
                <a:effectLst>
                  <a:outerShdw blurRad="38100" dist="38100" dir="2700000" algn="tl">
                    <a:srgbClr val="C0C0C0"/>
                  </a:outerShdw>
                </a:effectLst>
              </a:rPr>
              <a:t>电流输出型</a:t>
            </a:r>
            <a:r>
              <a:rPr lang="en-US" altLang="zh-CN" sz="2400">
                <a:solidFill>
                  <a:srgbClr val="1E86B4"/>
                </a:solidFill>
                <a:effectLst>
                  <a:outerShdw blurRad="38100" dist="38100" dir="2700000" algn="tl">
                    <a:srgbClr val="C0C0C0"/>
                  </a:outerShdw>
                </a:effectLst>
              </a:rPr>
              <a:t>DAC</a:t>
            </a:r>
          </a:p>
          <a:p>
            <a:pPr marL="342900" indent="-342900">
              <a:spcBef>
                <a:spcPct val="20000"/>
              </a:spcBef>
              <a:defRPr/>
            </a:pPr>
            <a:r>
              <a:rPr lang="en-US" altLang="zh-CN" sz="2400">
                <a:effectLst>
                  <a:outerShdw blurRad="38100" dist="38100" dir="2700000" algn="tl">
                    <a:srgbClr val="C0C0C0"/>
                  </a:outerShdw>
                </a:effectLst>
              </a:rPr>
              <a:t>		</a:t>
            </a:r>
            <a:r>
              <a:rPr lang="zh-CN" altLang="en-US" sz="2400">
                <a:solidFill>
                  <a:srgbClr val="1E86B4"/>
                </a:solidFill>
                <a:effectLst>
                  <a:outerShdw blurRad="38100" dist="38100" dir="2700000" algn="tl">
                    <a:srgbClr val="C0C0C0"/>
                  </a:outerShdw>
                </a:effectLst>
              </a:rPr>
              <a:t>电压输出型</a:t>
            </a:r>
            <a:r>
              <a:rPr lang="en-US" altLang="zh-CN" sz="2400">
                <a:solidFill>
                  <a:srgbClr val="1E86B4"/>
                </a:solidFill>
                <a:effectLst>
                  <a:outerShdw blurRad="38100" dist="38100" dir="2700000" algn="tl">
                    <a:srgbClr val="C0C0C0"/>
                  </a:outerShdw>
                </a:effectLst>
              </a:rPr>
              <a:t>DAC</a:t>
            </a:r>
          </a:p>
        </p:txBody>
      </p:sp>
      <p:sp>
        <p:nvSpPr>
          <p:cNvPr id="221205" name="Text Box 21"/>
          <p:cNvSpPr txBox="1">
            <a:spLocks noChangeArrowheads="1"/>
          </p:cNvSpPr>
          <p:nvPr/>
        </p:nvSpPr>
        <p:spPr bwMode="auto">
          <a:xfrm>
            <a:off x="1116013" y="5300663"/>
            <a:ext cx="7559675" cy="457200"/>
          </a:xfrm>
          <a:prstGeom prst="rect">
            <a:avLst/>
          </a:prstGeom>
          <a:noFill/>
          <a:ln w="9525">
            <a:noFill/>
            <a:miter lim="800000"/>
            <a:headEnd/>
            <a:tailEnd/>
          </a:ln>
          <a:effectLst/>
        </p:spPr>
        <p:txBody>
          <a:bodyPr>
            <a:spAutoFit/>
          </a:bodyPr>
          <a:lstStyle/>
          <a:p>
            <a:pPr>
              <a:defRPr/>
            </a:pPr>
            <a:r>
              <a:rPr lang="zh-CN" altLang="en-US" sz="2400">
                <a:effectLst>
                  <a:outerShdw blurRad="38100" dist="38100" dir="2700000" algn="tl">
                    <a:srgbClr val="C0C0C0"/>
                  </a:outerShdw>
                </a:effectLst>
              </a:rPr>
              <a:t>典型芯片：</a:t>
            </a:r>
            <a:r>
              <a:rPr lang="en-US" altLang="zh-CN" sz="2400">
                <a:solidFill>
                  <a:srgbClr val="FF0000"/>
                </a:solidFill>
                <a:effectLst>
                  <a:outerShdw blurRad="38100" dist="38100" dir="2700000" algn="tl">
                    <a:srgbClr val="C0C0C0"/>
                  </a:outerShdw>
                </a:effectLst>
              </a:rPr>
              <a:t>DAC0832</a:t>
            </a:r>
            <a:r>
              <a:rPr lang="en-US" altLang="zh-CN" sz="2400">
                <a:effectLst>
                  <a:outerShdw blurRad="38100" dist="38100" dir="2700000" algn="tl">
                    <a:srgbClr val="C0C0C0"/>
                  </a:outerShdw>
                </a:effectLst>
              </a:rPr>
              <a:t>—8</a:t>
            </a:r>
            <a:r>
              <a:rPr lang="zh-CN" altLang="en-US" sz="2400">
                <a:effectLst>
                  <a:outerShdw blurRad="38100" dist="38100" dir="2700000" algn="tl">
                    <a:srgbClr val="C0C0C0"/>
                  </a:outerShdw>
                </a:effectLst>
              </a:rPr>
              <a:t>位并行接口，电流输出。</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76" name="Line 24"/>
          <p:cNvSpPr>
            <a:spLocks noChangeShapeType="1"/>
          </p:cNvSpPr>
          <p:nvPr/>
        </p:nvSpPr>
        <p:spPr bwMode="auto">
          <a:xfrm flipV="1">
            <a:off x="4471988" y="3311525"/>
            <a:ext cx="1247775" cy="9525"/>
          </a:xfrm>
          <a:prstGeom prst="line">
            <a:avLst/>
          </a:prstGeom>
          <a:noFill/>
          <a:ln w="9525">
            <a:no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78" name="Rectangle 26"/>
          <p:cNvSpPr>
            <a:spLocks noChangeArrowheads="1"/>
          </p:cNvSpPr>
          <p:nvPr/>
        </p:nvSpPr>
        <p:spPr bwMode="auto">
          <a:xfrm>
            <a:off x="5884863" y="2243138"/>
            <a:ext cx="1171575" cy="1343025"/>
          </a:xfrm>
          <a:prstGeom prst="rect">
            <a:avLst/>
          </a:prstGeom>
          <a:no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979" name="Rectangle 27"/>
          <p:cNvSpPr>
            <a:spLocks noChangeArrowheads="1"/>
          </p:cNvSpPr>
          <p:nvPr/>
        </p:nvSpPr>
        <p:spPr bwMode="auto">
          <a:xfrm>
            <a:off x="5865813" y="2166938"/>
            <a:ext cx="866775" cy="1276350"/>
          </a:xfrm>
          <a:prstGeom prst="rect">
            <a:avLst/>
          </a:prstGeom>
          <a:noFill/>
          <a:ln w="19050">
            <a:solidFill>
              <a:srgbClr val="333333"/>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980" name="Line 28"/>
          <p:cNvSpPr>
            <a:spLocks noChangeShapeType="1"/>
          </p:cNvSpPr>
          <p:nvPr/>
        </p:nvSpPr>
        <p:spPr bwMode="auto">
          <a:xfrm>
            <a:off x="4846638" y="2814638"/>
            <a:ext cx="1019175" cy="0"/>
          </a:xfrm>
          <a:prstGeom prst="line">
            <a:avLst/>
          </a:prstGeom>
          <a:noFill/>
          <a:ln w="28575">
            <a:solidFill>
              <a:srgbClr val="00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81" name="Line 29"/>
          <p:cNvSpPr>
            <a:spLocks noChangeShapeType="1"/>
          </p:cNvSpPr>
          <p:nvPr/>
        </p:nvSpPr>
        <p:spPr bwMode="auto">
          <a:xfrm>
            <a:off x="4818063" y="2824163"/>
            <a:ext cx="1066800" cy="19050"/>
          </a:xfrm>
          <a:prstGeom prst="line">
            <a:avLst/>
          </a:prstGeom>
          <a:noFill/>
          <a:ln w="9525">
            <a:no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82" name="Line 30"/>
          <p:cNvSpPr>
            <a:spLocks noChangeShapeType="1"/>
          </p:cNvSpPr>
          <p:nvPr/>
        </p:nvSpPr>
        <p:spPr bwMode="auto">
          <a:xfrm>
            <a:off x="6761163" y="2824163"/>
            <a:ext cx="1133475" cy="0"/>
          </a:xfrm>
          <a:prstGeom prst="line">
            <a:avLst/>
          </a:prstGeom>
          <a:noFill/>
          <a:ln w="38100">
            <a:solidFill>
              <a:srgbClr val="00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83" name="Text Box 31"/>
          <p:cNvSpPr txBox="1">
            <a:spLocks noChangeArrowheads="1"/>
          </p:cNvSpPr>
          <p:nvPr/>
        </p:nvSpPr>
        <p:spPr bwMode="auto">
          <a:xfrm>
            <a:off x="5940425" y="2565400"/>
            <a:ext cx="719138" cy="366713"/>
          </a:xfrm>
          <a:prstGeom prst="rect">
            <a:avLst/>
          </a:prstGeom>
          <a:noFill/>
          <a:ln w="9525">
            <a:noFill/>
            <a:miter lim="800000"/>
            <a:headEnd/>
            <a:tailEnd/>
          </a:ln>
          <a:effectLst/>
        </p:spPr>
        <p:txBody>
          <a:bodyPr>
            <a:spAutoFit/>
          </a:bodyPr>
          <a:lstStyle/>
          <a:p>
            <a:pPr algn="ctr" eaLnBrk="0" hangingPunct="0">
              <a:defRPr/>
            </a:pPr>
            <a:r>
              <a:rPr kumimoji="0" lang="en-US" altLang="zh-CN" sz="1800">
                <a:effectLst>
                  <a:outerShdw blurRad="38100" dist="38100" dir="2700000" algn="tl">
                    <a:srgbClr val="C0C0C0"/>
                  </a:outerShdw>
                </a:effectLst>
                <a:latin typeface="Arial" charset="0"/>
                <a:ea typeface="宋体-方正超大字符集" pitchFamily="65" charset="-122"/>
              </a:rPr>
              <a:t>D/A</a:t>
            </a:r>
          </a:p>
        </p:txBody>
      </p:sp>
      <p:sp>
        <p:nvSpPr>
          <p:cNvPr id="125984" name="Line 32"/>
          <p:cNvSpPr>
            <a:spLocks noChangeShapeType="1"/>
          </p:cNvSpPr>
          <p:nvPr/>
        </p:nvSpPr>
        <p:spPr bwMode="auto">
          <a:xfrm>
            <a:off x="6284913" y="1700213"/>
            <a:ext cx="0" cy="466725"/>
          </a:xfrm>
          <a:prstGeom prst="line">
            <a:avLst/>
          </a:prstGeom>
          <a:noFill/>
          <a:ln w="28575">
            <a:solidFill>
              <a:srgbClr val="000000"/>
            </a:solidFill>
            <a:round/>
            <a:headEnd/>
            <a:tailEnd type="arrow"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85" name="Rectangle 33"/>
          <p:cNvSpPr>
            <a:spLocks noChangeArrowheads="1"/>
          </p:cNvSpPr>
          <p:nvPr/>
        </p:nvSpPr>
        <p:spPr bwMode="auto">
          <a:xfrm>
            <a:off x="6980238" y="2224088"/>
            <a:ext cx="914400" cy="914400"/>
          </a:xfrm>
          <a:prstGeom prst="rect">
            <a:avLst/>
          </a:prstGeom>
          <a:noFill/>
          <a:ln w="9525">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25986" name="Rectangle 34"/>
          <p:cNvSpPr>
            <a:spLocks noChangeArrowheads="1"/>
          </p:cNvSpPr>
          <p:nvPr/>
        </p:nvSpPr>
        <p:spPr bwMode="auto">
          <a:xfrm>
            <a:off x="5180013" y="2357438"/>
            <a:ext cx="914400" cy="914400"/>
          </a:xfrm>
          <a:prstGeom prst="rect">
            <a:avLst/>
          </a:prstGeom>
          <a:noFill/>
          <a:ln w="9525">
            <a:noFill/>
            <a:miter lim="800000"/>
            <a:headEnd/>
            <a:tailEnd/>
          </a:ln>
          <a:effectLst/>
        </p:spPr>
        <p:txBody>
          <a:bodyPr wrap="none" anchor="ctr"/>
          <a:lstStyle/>
          <a:p>
            <a:pPr algn="ctr">
              <a:defRPr/>
            </a:pPr>
            <a:endParaRPr lang="zh-CN" altLang="zh-CN">
              <a:effectLst>
                <a:outerShdw blurRad="38100" dist="38100" dir="2700000" algn="tl">
                  <a:srgbClr val="C0C0C0"/>
                </a:outerShdw>
              </a:effectLst>
            </a:endParaRPr>
          </a:p>
        </p:txBody>
      </p:sp>
      <p:sp>
        <p:nvSpPr>
          <p:cNvPr id="125987" name="Text Box 35"/>
          <p:cNvSpPr txBox="1">
            <a:spLocks noChangeArrowheads="1"/>
          </p:cNvSpPr>
          <p:nvPr/>
        </p:nvSpPr>
        <p:spPr bwMode="auto">
          <a:xfrm>
            <a:off x="4643438" y="2441575"/>
            <a:ext cx="349250" cy="366713"/>
          </a:xfrm>
          <a:prstGeom prst="rect">
            <a:avLst/>
          </a:prstGeom>
          <a:noFill/>
          <a:ln w="9525">
            <a:noFill/>
            <a:miter lim="800000"/>
            <a:headEnd/>
            <a:tailEnd/>
          </a:ln>
          <a:effectLst/>
        </p:spPr>
        <p:txBody>
          <a:bodyPr wrap="none">
            <a:spAutoFit/>
          </a:bodyPr>
          <a:lstStyle/>
          <a:p>
            <a:pPr algn="ctr" eaLnBrk="0" hangingPunct="0">
              <a:defRPr/>
            </a:pPr>
            <a:r>
              <a:rPr kumimoji="0" lang="en-US" altLang="zh-CN" sz="1800">
                <a:effectLst>
                  <a:outerShdw blurRad="38100" dist="38100" dir="2700000" algn="tl">
                    <a:srgbClr val="C0C0C0"/>
                  </a:outerShdw>
                </a:effectLst>
                <a:latin typeface="Arial" charset="0"/>
                <a:ea typeface="宋体-方正超大字符集" pitchFamily="65" charset="-122"/>
              </a:rPr>
              <a:t>D</a:t>
            </a:r>
          </a:p>
        </p:txBody>
      </p:sp>
      <p:sp>
        <p:nvSpPr>
          <p:cNvPr id="125988" name="Text Box 36"/>
          <p:cNvSpPr txBox="1">
            <a:spLocks noChangeArrowheads="1"/>
          </p:cNvSpPr>
          <p:nvPr/>
        </p:nvSpPr>
        <p:spPr bwMode="auto">
          <a:xfrm>
            <a:off x="7539038" y="2374900"/>
            <a:ext cx="349250" cy="366713"/>
          </a:xfrm>
          <a:prstGeom prst="rect">
            <a:avLst/>
          </a:prstGeom>
          <a:noFill/>
          <a:ln w="9525">
            <a:noFill/>
            <a:miter lim="800000"/>
            <a:headEnd/>
            <a:tailEnd/>
          </a:ln>
          <a:effectLst/>
        </p:spPr>
        <p:txBody>
          <a:bodyPr wrap="none">
            <a:spAutoFit/>
          </a:bodyPr>
          <a:lstStyle/>
          <a:p>
            <a:pPr algn="ctr" eaLnBrk="0" hangingPunct="0">
              <a:defRPr/>
            </a:pPr>
            <a:r>
              <a:rPr kumimoji="0" lang="en-US" altLang="zh-CN" sz="1800">
                <a:effectLst>
                  <a:outerShdw blurRad="38100" dist="38100" dir="2700000" algn="tl">
                    <a:srgbClr val="C0C0C0"/>
                  </a:outerShdw>
                </a:effectLst>
                <a:latin typeface="Arial" charset="0"/>
                <a:ea typeface="宋体-方正超大字符集" pitchFamily="65" charset="-122"/>
              </a:rPr>
              <a:t>A</a:t>
            </a:r>
          </a:p>
        </p:txBody>
      </p:sp>
      <p:sp>
        <p:nvSpPr>
          <p:cNvPr id="125989" name="Rectangle 37"/>
          <p:cNvSpPr>
            <a:spLocks noChangeArrowheads="1"/>
          </p:cNvSpPr>
          <p:nvPr/>
        </p:nvSpPr>
        <p:spPr bwMode="auto">
          <a:xfrm>
            <a:off x="6407150" y="1706563"/>
            <a:ext cx="530225" cy="366712"/>
          </a:xfrm>
          <a:prstGeom prst="rect">
            <a:avLst/>
          </a:prstGeom>
          <a:noFill/>
          <a:ln w="9525">
            <a:noFill/>
            <a:miter lim="800000"/>
            <a:headEnd/>
            <a:tailEnd/>
          </a:ln>
          <a:effectLst/>
        </p:spPr>
        <p:txBody>
          <a:bodyPr wrap="none">
            <a:spAutoFit/>
          </a:bodyPr>
          <a:lstStyle/>
          <a:p>
            <a:pPr algn="ctr" eaLnBrk="0" hangingPunct="0">
              <a:defRPr/>
            </a:pPr>
            <a:r>
              <a:rPr kumimoji="0" lang="en-US" altLang="zh-CN" sz="1800">
                <a:effectLst>
                  <a:outerShdw blurRad="38100" dist="38100" dir="2700000" algn="tl">
                    <a:srgbClr val="C0C0C0"/>
                  </a:outerShdw>
                </a:effectLst>
                <a:latin typeface="Arial" charset="0"/>
                <a:ea typeface="宋体-方正超大字符集" pitchFamily="65" charset="-122"/>
              </a:rPr>
              <a:t>V</a:t>
            </a:r>
            <a:r>
              <a:rPr kumimoji="0" lang="en-US" altLang="zh-CN" sz="1800" baseline="-25000">
                <a:effectLst>
                  <a:outerShdw blurRad="38100" dist="38100" dir="2700000" algn="tl">
                    <a:srgbClr val="C0C0C0"/>
                  </a:outerShdw>
                </a:effectLst>
                <a:latin typeface="Arial" charset="0"/>
                <a:ea typeface="宋体-方正超大字符集" pitchFamily="65" charset="-122"/>
              </a:rPr>
              <a:t>ref</a:t>
            </a:r>
          </a:p>
        </p:txBody>
      </p:sp>
      <p:sp>
        <p:nvSpPr>
          <p:cNvPr id="125990" name="Rectangle 38"/>
          <p:cNvSpPr>
            <a:spLocks noChangeArrowheads="1"/>
          </p:cNvSpPr>
          <p:nvPr/>
        </p:nvSpPr>
        <p:spPr bwMode="auto">
          <a:xfrm>
            <a:off x="4892675" y="3789363"/>
            <a:ext cx="3424238" cy="357187"/>
          </a:xfrm>
          <a:prstGeom prst="rect">
            <a:avLst/>
          </a:prstGeom>
          <a:noFill/>
          <a:ln w="9525">
            <a:noFill/>
            <a:miter lim="800000"/>
            <a:headEnd/>
            <a:tailEnd/>
          </a:ln>
          <a:effectLst/>
        </p:spPr>
        <p:txBody>
          <a:bodyPr wrap="none" anchor="ctr"/>
          <a:lstStyle/>
          <a:p>
            <a:pPr marL="342900" indent="-342900">
              <a:lnSpc>
                <a:spcPct val="90000"/>
              </a:lnSpc>
              <a:spcBef>
                <a:spcPct val="20000"/>
              </a:spcBef>
              <a:buClr>
                <a:schemeClr val="folHlink"/>
              </a:buClr>
              <a:buSzPct val="60000"/>
              <a:buFont typeface="Wingdings" pitchFamily="2" charset="2"/>
              <a:buNone/>
              <a:defRPr/>
            </a:pPr>
            <a:r>
              <a:rPr kumimoji="0" lang="zh-CN" altLang="en-US">
                <a:effectLst>
                  <a:outerShdw blurRad="38100" dist="38100" dir="2700000" algn="tl">
                    <a:srgbClr val="C0C0C0"/>
                  </a:outerShdw>
                </a:effectLst>
                <a:latin typeface="Tahoma" pitchFamily="34" charset="0"/>
              </a:rPr>
              <a:t>数</a:t>
            </a:r>
            <a:r>
              <a:rPr kumimoji="0" lang="en-US" altLang="zh-CN">
                <a:effectLst>
                  <a:outerShdw blurRad="38100" dist="38100" dir="2700000" algn="tl">
                    <a:srgbClr val="C0C0C0"/>
                  </a:outerShdw>
                </a:effectLst>
                <a:latin typeface="Tahoma" pitchFamily="34" charset="0"/>
              </a:rPr>
              <a:t>/</a:t>
            </a:r>
            <a:r>
              <a:rPr kumimoji="0" lang="zh-CN" altLang="en-US">
                <a:effectLst>
                  <a:outerShdw blurRad="38100" dist="38100" dir="2700000" algn="tl">
                    <a:srgbClr val="C0C0C0"/>
                  </a:outerShdw>
                </a:effectLst>
                <a:latin typeface="Tahoma" pitchFamily="34" charset="0"/>
              </a:rPr>
              <a:t>模</a:t>
            </a:r>
            <a:r>
              <a:rPr kumimoji="0" lang="en-US" altLang="zh-CN">
                <a:effectLst>
                  <a:outerShdw blurRad="38100" dist="38100" dir="2700000" algn="tl">
                    <a:srgbClr val="C0C0C0"/>
                  </a:outerShdw>
                </a:effectLst>
                <a:latin typeface="Tahoma" pitchFamily="34" charset="0"/>
              </a:rPr>
              <a:t>(D/A)</a:t>
            </a:r>
            <a:r>
              <a:rPr kumimoji="0" lang="zh-CN" altLang="en-US">
                <a:effectLst>
                  <a:outerShdw blurRad="38100" dist="38100" dir="2700000" algn="tl">
                    <a:srgbClr val="C0C0C0"/>
                  </a:outerShdw>
                </a:effectLst>
                <a:latin typeface="Tahoma" pitchFamily="34" charset="0"/>
              </a:rPr>
              <a:t>转换器示意图</a:t>
            </a:r>
          </a:p>
          <a:p>
            <a:pPr marL="342900" indent="-342900">
              <a:lnSpc>
                <a:spcPct val="90000"/>
              </a:lnSpc>
              <a:spcBef>
                <a:spcPct val="20000"/>
              </a:spcBef>
              <a:buClr>
                <a:schemeClr val="folHlink"/>
              </a:buClr>
              <a:buSzPct val="60000"/>
              <a:buFont typeface="Wingdings" pitchFamily="2" charset="2"/>
              <a:buNone/>
              <a:defRPr/>
            </a:pPr>
            <a:endParaRPr kumimoji="0" lang="en-US" altLang="zh-CN" sz="2800">
              <a:effectLst>
                <a:outerShdw blurRad="38100" dist="38100" dir="2700000" algn="tl">
                  <a:srgbClr val="C0C0C0"/>
                </a:outerShdw>
              </a:effectLst>
              <a:latin typeface="Tahoma" pitchFamily="34" charset="0"/>
            </a:endParaRPr>
          </a:p>
        </p:txBody>
      </p:sp>
      <p:sp>
        <p:nvSpPr>
          <p:cNvPr id="125991" name="Rectangle 39"/>
          <p:cNvSpPr>
            <a:spLocks noChangeArrowheads="1"/>
          </p:cNvSpPr>
          <p:nvPr/>
        </p:nvSpPr>
        <p:spPr bwMode="auto">
          <a:xfrm>
            <a:off x="684213" y="1412875"/>
            <a:ext cx="3848100" cy="3097213"/>
          </a:xfrm>
          <a:prstGeom prst="rect">
            <a:avLst/>
          </a:prstGeom>
          <a:noFill/>
          <a:ln w="9525">
            <a:noFill/>
            <a:miter lim="800000"/>
            <a:headEnd/>
            <a:tailEnd/>
          </a:ln>
          <a:effectLst/>
        </p:spPr>
        <p:txBody>
          <a:bodyPr/>
          <a:lstStyle/>
          <a:p>
            <a:pPr marL="342900" indent="-342900">
              <a:lnSpc>
                <a:spcPct val="90000"/>
              </a:lnSpc>
              <a:spcBef>
                <a:spcPct val="20000"/>
              </a:spcBef>
              <a:buClr>
                <a:schemeClr val="folHlink"/>
              </a:buClr>
              <a:buSzPct val="60000"/>
              <a:buFont typeface="Wingdings" pitchFamily="2" charset="2"/>
              <a:buNone/>
              <a:defRPr/>
            </a:pPr>
            <a:r>
              <a:rPr kumimoji="0" lang="zh-CN" altLang="en-US" sz="2400">
                <a:effectLst>
                  <a:outerShdw blurRad="38100" dist="38100" dir="2700000" algn="tl">
                    <a:srgbClr val="C0C0C0"/>
                  </a:outerShdw>
                </a:effectLst>
              </a:rPr>
              <a:t>信号说明</a:t>
            </a:r>
            <a:r>
              <a:rPr kumimoji="0" lang="en-US" altLang="zh-CN" sz="2400">
                <a:effectLst>
                  <a:outerShdw blurRad="38100" dist="38100" dir="2700000" algn="tl">
                    <a:srgbClr val="C0C0C0"/>
                  </a:outerShdw>
                </a:effectLst>
              </a:rPr>
              <a:t>:</a:t>
            </a:r>
          </a:p>
          <a:p>
            <a:pPr marL="342900" indent="-342900">
              <a:lnSpc>
                <a:spcPct val="120000"/>
              </a:lnSpc>
              <a:spcBef>
                <a:spcPct val="20000"/>
              </a:spcBef>
              <a:buClr>
                <a:schemeClr val="folHlink"/>
              </a:buClr>
              <a:buSzPct val="60000"/>
              <a:buFont typeface="Wingdings" pitchFamily="2" charset="2"/>
              <a:buNone/>
              <a:defRPr/>
            </a:pPr>
            <a:r>
              <a:rPr kumimoji="0" lang="en-US" altLang="zh-CN" sz="2400">
                <a:effectLst>
                  <a:outerShdw blurRad="38100" dist="38100" dir="2700000" algn="tl">
                    <a:srgbClr val="C0C0C0"/>
                  </a:outerShdw>
                </a:effectLst>
              </a:rPr>
              <a:t>D—</a:t>
            </a:r>
            <a:r>
              <a:rPr kumimoji="0" lang="zh-CN" altLang="en-US" sz="2400">
                <a:effectLst>
                  <a:outerShdw blurRad="38100" dist="38100" dir="2700000" algn="tl">
                    <a:srgbClr val="C0C0C0"/>
                  </a:outerShdw>
                </a:effectLst>
              </a:rPr>
              <a:t>数字量输入信号 </a:t>
            </a:r>
            <a:r>
              <a:rPr kumimoji="0" lang="en-US" altLang="zh-CN" sz="2400">
                <a:effectLst>
                  <a:outerShdw blurRad="38100" dist="38100" dir="2700000" algn="tl">
                    <a:srgbClr val="C0C0C0"/>
                  </a:outerShdw>
                </a:effectLst>
              </a:rPr>
              <a:t>(8</a:t>
            </a:r>
            <a:r>
              <a:rPr kumimoji="0" lang="zh-CN" altLang="en-US" sz="2400">
                <a:effectLst>
                  <a:outerShdw blurRad="38100" dist="38100" dir="2700000" algn="tl">
                    <a:srgbClr val="C0C0C0"/>
                  </a:outerShdw>
                </a:effectLst>
              </a:rPr>
              <a:t>位</a:t>
            </a:r>
            <a:r>
              <a:rPr kumimoji="0" lang="en-US" altLang="zh-CN" sz="2400">
                <a:effectLst>
                  <a:outerShdw blurRad="38100" dist="38100" dir="2700000" algn="tl">
                    <a:srgbClr val="C0C0C0"/>
                  </a:outerShdw>
                </a:effectLst>
              </a:rPr>
              <a:t>, 10</a:t>
            </a:r>
            <a:r>
              <a:rPr kumimoji="0" lang="zh-CN" altLang="en-US" sz="2400">
                <a:effectLst>
                  <a:outerShdw blurRad="38100" dist="38100" dir="2700000" algn="tl">
                    <a:srgbClr val="C0C0C0"/>
                  </a:outerShdw>
                </a:effectLst>
              </a:rPr>
              <a:t>位</a:t>
            </a:r>
            <a:r>
              <a:rPr kumimoji="0" lang="en-US" altLang="zh-CN" sz="2400">
                <a:effectLst>
                  <a:outerShdw blurRad="38100" dist="38100" dir="2700000" algn="tl">
                    <a:srgbClr val="C0C0C0"/>
                  </a:outerShdw>
                </a:effectLst>
              </a:rPr>
              <a:t>, 12</a:t>
            </a:r>
            <a:r>
              <a:rPr kumimoji="0" lang="zh-CN" altLang="en-US" sz="2400">
                <a:effectLst>
                  <a:outerShdw blurRad="38100" dist="38100" dir="2700000" algn="tl">
                    <a:srgbClr val="C0C0C0"/>
                  </a:outerShdw>
                </a:effectLst>
              </a:rPr>
              <a:t>位</a:t>
            </a:r>
            <a:r>
              <a:rPr kumimoji="0" lang="en-US" altLang="zh-CN" sz="2400">
                <a:effectLst>
                  <a:outerShdw blurRad="38100" dist="38100" dir="2700000" algn="tl">
                    <a:srgbClr val="C0C0C0"/>
                  </a:outerShdw>
                </a:effectLst>
              </a:rPr>
              <a:t>, 16</a:t>
            </a:r>
            <a:r>
              <a:rPr kumimoji="0" lang="zh-CN" altLang="en-US" sz="2400">
                <a:effectLst>
                  <a:outerShdw blurRad="38100" dist="38100" dir="2700000" algn="tl">
                    <a:srgbClr val="C0C0C0"/>
                  </a:outerShdw>
                </a:effectLst>
              </a:rPr>
              <a:t>位等</a:t>
            </a:r>
            <a:r>
              <a:rPr kumimoji="0" lang="en-US" altLang="zh-CN" sz="2400">
                <a:effectLst>
                  <a:outerShdw blurRad="38100" dist="38100" dir="2700000" algn="tl">
                    <a:srgbClr val="C0C0C0"/>
                  </a:outerShdw>
                </a:effectLst>
              </a:rPr>
              <a:t>)</a:t>
            </a:r>
          </a:p>
          <a:p>
            <a:pPr marL="342900" indent="-342900">
              <a:lnSpc>
                <a:spcPct val="90000"/>
              </a:lnSpc>
              <a:spcBef>
                <a:spcPct val="20000"/>
              </a:spcBef>
              <a:buClr>
                <a:schemeClr val="folHlink"/>
              </a:buClr>
              <a:buSzPct val="60000"/>
              <a:buFont typeface="Wingdings" pitchFamily="2" charset="2"/>
              <a:buNone/>
              <a:defRPr/>
            </a:pPr>
            <a:r>
              <a:rPr kumimoji="0" lang="en-US" altLang="zh-CN" sz="2400">
                <a:effectLst>
                  <a:outerShdw blurRad="38100" dist="38100" dir="2700000" algn="tl">
                    <a:srgbClr val="C0C0C0"/>
                  </a:outerShdw>
                </a:effectLst>
              </a:rPr>
              <a:t>A </a:t>
            </a:r>
            <a:r>
              <a:rPr kumimoji="0" lang="en-US" altLang="zh-CN">
                <a:effectLst>
                  <a:outerShdw blurRad="38100" dist="38100" dir="2700000" algn="tl">
                    <a:srgbClr val="C0C0C0"/>
                  </a:outerShdw>
                </a:effectLst>
              </a:rPr>
              <a:t>—</a:t>
            </a:r>
            <a:r>
              <a:rPr kumimoji="0" lang="zh-CN" altLang="en-US" sz="2400">
                <a:effectLst>
                  <a:outerShdw blurRad="38100" dist="38100" dir="2700000" algn="tl">
                    <a:srgbClr val="C0C0C0"/>
                  </a:outerShdw>
                </a:effectLst>
              </a:rPr>
              <a:t>模拟量输出信号</a:t>
            </a:r>
            <a:r>
              <a:rPr kumimoji="0" lang="en-US" altLang="zh-CN" sz="2400">
                <a:effectLst>
                  <a:outerShdw blurRad="38100" dist="38100" dir="2700000" algn="tl">
                    <a:srgbClr val="C0C0C0"/>
                  </a:outerShdw>
                </a:effectLst>
              </a:rPr>
              <a:t>(5V,</a:t>
            </a:r>
            <a:r>
              <a:rPr kumimoji="0" lang="en-US" altLang="zh-CN" sz="2800">
                <a:effectLst>
                  <a:outerShdw blurRad="38100" dist="38100" dir="2700000" algn="tl">
                    <a:srgbClr val="C0C0C0"/>
                  </a:outerShdw>
                </a:effectLst>
              </a:rPr>
              <a:t> </a:t>
            </a:r>
          </a:p>
          <a:p>
            <a:pPr marL="342900" indent="-342900">
              <a:lnSpc>
                <a:spcPct val="90000"/>
              </a:lnSpc>
              <a:spcBef>
                <a:spcPct val="20000"/>
              </a:spcBef>
              <a:buClr>
                <a:schemeClr val="folHlink"/>
              </a:buClr>
              <a:buSzPct val="60000"/>
              <a:buFont typeface="Wingdings" pitchFamily="2" charset="2"/>
              <a:buNone/>
              <a:defRPr/>
            </a:pPr>
            <a:r>
              <a:rPr kumimoji="0" lang="en-US" altLang="zh-CN" sz="2800">
                <a:effectLst>
                  <a:outerShdw blurRad="38100" dist="38100" dir="2700000" algn="tl">
                    <a:srgbClr val="C0C0C0"/>
                  </a:outerShdw>
                </a:effectLst>
              </a:rPr>
              <a:t>    </a:t>
            </a:r>
            <a:r>
              <a:rPr kumimoji="0" lang="en-US" altLang="zh-CN" sz="2400">
                <a:effectLst>
                  <a:outerShdw blurRad="38100" dist="38100" dir="2700000" algn="tl">
                    <a:srgbClr val="C0C0C0"/>
                  </a:outerShdw>
                </a:effectLst>
              </a:rPr>
              <a:t>10V</a:t>
            </a:r>
            <a:r>
              <a:rPr kumimoji="0" lang="zh-CN" altLang="en-US" sz="2400">
                <a:effectLst>
                  <a:outerShdw blurRad="38100" dist="38100" dir="2700000" algn="tl">
                    <a:srgbClr val="C0C0C0"/>
                  </a:outerShdw>
                </a:effectLst>
              </a:rPr>
              <a:t>等</a:t>
            </a:r>
            <a:r>
              <a:rPr kumimoji="0" lang="en-US" altLang="zh-CN" sz="2400">
                <a:effectLst>
                  <a:outerShdw blurRad="38100" dist="38100" dir="2700000" algn="tl">
                    <a:srgbClr val="C0C0C0"/>
                  </a:outerShdw>
                </a:effectLst>
              </a:rPr>
              <a:t>)</a:t>
            </a:r>
          </a:p>
          <a:p>
            <a:pPr marL="342900" indent="-342900">
              <a:lnSpc>
                <a:spcPct val="90000"/>
              </a:lnSpc>
              <a:spcBef>
                <a:spcPct val="20000"/>
              </a:spcBef>
              <a:buClr>
                <a:schemeClr val="folHlink"/>
              </a:buClr>
              <a:buSzPct val="60000"/>
              <a:buFont typeface="Wingdings" pitchFamily="2" charset="2"/>
              <a:buNone/>
              <a:defRPr/>
            </a:pPr>
            <a:r>
              <a:rPr kumimoji="0" lang="en-US" altLang="zh-CN" sz="2400">
                <a:effectLst>
                  <a:outerShdw blurRad="38100" dist="38100" dir="2700000" algn="tl">
                    <a:srgbClr val="C0C0C0"/>
                  </a:outerShdw>
                </a:effectLst>
              </a:rPr>
              <a:t>V</a:t>
            </a:r>
            <a:r>
              <a:rPr kumimoji="0" lang="en-US" altLang="zh-CN" sz="2400" baseline="-25000">
                <a:effectLst>
                  <a:outerShdw blurRad="38100" dist="38100" dir="2700000" algn="tl">
                    <a:srgbClr val="C0C0C0"/>
                  </a:outerShdw>
                </a:effectLst>
              </a:rPr>
              <a:t>ref</a:t>
            </a:r>
            <a:r>
              <a:rPr kumimoji="0" lang="en-US" altLang="zh-CN" sz="2400">
                <a:effectLst>
                  <a:outerShdw blurRad="38100" dist="38100" dir="2700000" algn="tl">
                    <a:srgbClr val="C0C0C0"/>
                  </a:outerShdw>
                </a:effectLst>
              </a:rPr>
              <a:t>—</a:t>
            </a:r>
            <a:r>
              <a:rPr kumimoji="0" lang="zh-CN" altLang="en-US" sz="2400">
                <a:effectLst>
                  <a:outerShdw blurRad="38100" dist="38100" dir="2700000" algn="tl">
                    <a:srgbClr val="C0C0C0"/>
                  </a:outerShdw>
                </a:effectLst>
              </a:rPr>
              <a:t>参考电压</a:t>
            </a:r>
            <a:r>
              <a:rPr kumimoji="0" lang="zh-CN" altLang="en-US" sz="2400">
                <a:effectLst>
                  <a:outerShdw blurRad="38100" dist="38100" dir="2700000" algn="tl">
                    <a:srgbClr val="C0C0C0"/>
                  </a:outerShdw>
                </a:effectLst>
                <a:latin typeface="Tahoma" pitchFamily="34" charset="0"/>
              </a:rPr>
              <a:t>          </a:t>
            </a:r>
          </a:p>
        </p:txBody>
      </p:sp>
      <p:graphicFrame>
        <p:nvGraphicFramePr>
          <p:cNvPr id="6146" name="Object 40"/>
          <p:cNvGraphicFramePr>
            <a:graphicFrameLocks noChangeAspect="1"/>
          </p:cNvGraphicFramePr>
          <p:nvPr/>
        </p:nvGraphicFramePr>
        <p:xfrm>
          <a:off x="4443413" y="2384425"/>
          <a:ext cx="114300" cy="215900"/>
        </p:xfrm>
        <a:graphic>
          <a:graphicData uri="http://schemas.openxmlformats.org/presentationml/2006/ole">
            <mc:AlternateContent xmlns:mc="http://schemas.openxmlformats.org/markup-compatibility/2006">
              <mc:Choice xmlns:v="urn:schemas-microsoft-com:vml" Requires="v">
                <p:oleObj spid="_x0000_s6242" name="Equation" r:id="rId4" imgW="114151" imgH="215619" progId="Equation.3">
                  <p:embed/>
                </p:oleObj>
              </mc:Choice>
              <mc:Fallback>
                <p:oleObj name="Equation" r:id="rId4" imgW="114151" imgH="215619" progId="Equation.3">
                  <p:embed/>
                  <p:pic>
                    <p:nvPicPr>
                      <p:cNvPr id="0" name="Picture 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3413" y="2384425"/>
                        <a:ext cx="114300" cy="215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41"/>
          <p:cNvGraphicFramePr>
            <a:graphicFrameLocks noChangeAspect="1"/>
          </p:cNvGraphicFramePr>
          <p:nvPr/>
        </p:nvGraphicFramePr>
        <p:xfrm>
          <a:off x="1670050" y="4494213"/>
          <a:ext cx="5472113" cy="1016000"/>
        </p:xfrm>
        <a:graphic>
          <a:graphicData uri="http://schemas.openxmlformats.org/presentationml/2006/ole">
            <mc:AlternateContent xmlns:mc="http://schemas.openxmlformats.org/markup-compatibility/2006">
              <mc:Choice xmlns:v="urn:schemas-microsoft-com:vml" Requires="v">
                <p:oleObj spid="_x0000_s6243" name="Equation" r:id="rId6" imgW="2120900" imgH="393700" progId="Equation.DSMT4">
                  <p:embed/>
                </p:oleObj>
              </mc:Choice>
              <mc:Fallback>
                <p:oleObj name="Equation" r:id="rId6" imgW="2120900" imgH="393700" progId="Equation.DSMT4">
                  <p:embed/>
                  <p:pic>
                    <p:nvPicPr>
                      <p:cNvPr id="0" name="Picture 3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70050" y="4494213"/>
                        <a:ext cx="5472113"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5994" name="Line 42"/>
          <p:cNvSpPr>
            <a:spLocks noChangeShapeType="1"/>
          </p:cNvSpPr>
          <p:nvPr/>
        </p:nvSpPr>
        <p:spPr bwMode="auto">
          <a:xfrm flipV="1">
            <a:off x="2268538" y="5229225"/>
            <a:ext cx="358775" cy="576263"/>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25995" name="Text Box 43"/>
          <p:cNvSpPr txBox="1">
            <a:spLocks noChangeArrowheads="1"/>
          </p:cNvSpPr>
          <p:nvPr/>
        </p:nvSpPr>
        <p:spPr bwMode="auto">
          <a:xfrm>
            <a:off x="1455738" y="5857875"/>
            <a:ext cx="2216150" cy="396875"/>
          </a:xfrm>
          <a:prstGeom prst="rect">
            <a:avLst/>
          </a:prstGeom>
          <a:noFill/>
          <a:ln w="9525">
            <a:noFill/>
            <a:miter lim="800000"/>
            <a:headEnd/>
            <a:tailEnd/>
          </a:ln>
          <a:effectLst/>
        </p:spPr>
        <p:txBody>
          <a:bodyPr wrap="none">
            <a:spAutoFit/>
          </a:bodyPr>
          <a:lstStyle/>
          <a:p>
            <a:pPr>
              <a:defRPr/>
            </a:pPr>
            <a:r>
              <a:rPr lang="zh-CN" altLang="en-US">
                <a:solidFill>
                  <a:srgbClr val="1E86B4"/>
                </a:solidFill>
                <a:effectLst>
                  <a:outerShdw blurRad="38100" dist="38100" dir="2700000" algn="tl">
                    <a:srgbClr val="C0C0C0"/>
                  </a:outerShdw>
                </a:effectLst>
              </a:rPr>
              <a:t>输出的满幅值电压</a:t>
            </a:r>
          </a:p>
        </p:txBody>
      </p:sp>
    </p:spTree>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77" name="Text Box 49"/>
          <p:cNvSpPr txBox="1">
            <a:spLocks noChangeArrowheads="1"/>
          </p:cNvSpPr>
          <p:nvPr/>
        </p:nvSpPr>
        <p:spPr bwMode="auto">
          <a:xfrm>
            <a:off x="395288" y="1125538"/>
            <a:ext cx="6788150" cy="519112"/>
          </a:xfrm>
          <a:prstGeom prst="rect">
            <a:avLst/>
          </a:prstGeom>
          <a:noFill/>
          <a:ln w="9525">
            <a:noFill/>
            <a:miter lim="800000"/>
            <a:headEnd/>
            <a:tailEnd/>
          </a:ln>
          <a:effectLst/>
        </p:spPr>
        <p:txBody>
          <a:bodyPr>
            <a:spAutoFit/>
          </a:bodyPr>
          <a:lstStyle/>
          <a:p>
            <a:pPr>
              <a:defRPr/>
            </a:pPr>
            <a:r>
              <a:rPr lang="en-US" altLang="zh-CN" sz="2800">
                <a:solidFill>
                  <a:srgbClr val="BE2C14"/>
                </a:solidFill>
                <a:effectLst>
                  <a:outerShdw blurRad="38100" dist="38100" dir="2700000" algn="tl">
                    <a:srgbClr val="C0C0C0"/>
                  </a:outerShdw>
                </a:effectLst>
              </a:rPr>
              <a:t>DAC</a:t>
            </a:r>
            <a:r>
              <a:rPr lang="zh-CN" altLang="en-US" sz="2800">
                <a:solidFill>
                  <a:srgbClr val="BE2C14"/>
                </a:solidFill>
                <a:effectLst>
                  <a:outerShdw blurRad="38100" dist="38100" dir="2700000" algn="tl">
                    <a:srgbClr val="C0C0C0"/>
                  </a:outerShdw>
                </a:effectLst>
              </a:rPr>
              <a:t>原理：电流源的</a:t>
            </a:r>
            <a:r>
              <a:rPr lang="en-US" altLang="zh-CN" sz="2800">
                <a:solidFill>
                  <a:srgbClr val="BE2C14"/>
                </a:solidFill>
                <a:effectLst>
                  <a:outerShdw blurRad="38100" dist="38100" dir="2700000" algn="tl">
                    <a:srgbClr val="C0C0C0"/>
                  </a:outerShdw>
                </a:effectLst>
              </a:rPr>
              <a:t>DAC</a:t>
            </a:r>
            <a:r>
              <a:rPr lang="zh-CN" altLang="en-US" sz="2800">
                <a:solidFill>
                  <a:srgbClr val="BE2C14"/>
                </a:solidFill>
                <a:effectLst>
                  <a:outerShdw blurRad="38100" dist="38100" dir="2700000" algn="tl">
                    <a:srgbClr val="C0C0C0"/>
                  </a:outerShdw>
                </a:effectLst>
              </a:rPr>
              <a:t>概念图</a:t>
            </a:r>
          </a:p>
        </p:txBody>
      </p:sp>
      <p:graphicFrame>
        <p:nvGraphicFramePr>
          <p:cNvPr id="7170" name="Object 51"/>
          <p:cNvGraphicFramePr>
            <a:graphicFrameLocks noChangeAspect="1"/>
          </p:cNvGraphicFramePr>
          <p:nvPr/>
        </p:nvGraphicFramePr>
        <p:xfrm>
          <a:off x="2279650" y="5659438"/>
          <a:ext cx="3717925" cy="908050"/>
        </p:xfrm>
        <a:graphic>
          <a:graphicData uri="http://schemas.openxmlformats.org/presentationml/2006/ole">
            <mc:AlternateContent xmlns:mc="http://schemas.openxmlformats.org/markup-compatibility/2006">
              <mc:Choice xmlns:v="urn:schemas-microsoft-com:vml" Requires="v">
                <p:oleObj spid="_x0000_s7218" name="Equation" r:id="rId3" imgW="1675673" imgH="393529" progId="Equation.DSMT4">
                  <p:embed/>
                </p:oleObj>
              </mc:Choice>
              <mc:Fallback>
                <p:oleObj name="Equation" r:id="rId3" imgW="1675673" imgH="393529" progId="Equation.DSMT4">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9650" y="5659438"/>
                        <a:ext cx="3717925" cy="908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Lst>
                    </p:spPr>
                  </p:pic>
                </p:oleObj>
              </mc:Fallback>
            </mc:AlternateContent>
          </a:graphicData>
        </a:graphic>
      </p:graphicFrame>
      <p:pic>
        <p:nvPicPr>
          <p:cNvPr id="7172" name="Picture 52"/>
          <p:cNvPicPr>
            <a:picLocks noChangeAspect="1" noChangeArrowheads="1"/>
          </p:cNvPicPr>
          <p:nvPr/>
        </p:nvPicPr>
        <p:blipFill>
          <a:blip r:embed="rId5" cstate="print"/>
          <a:srcRect/>
          <a:stretch>
            <a:fillRect/>
          </a:stretch>
        </p:blipFill>
        <p:spPr bwMode="auto">
          <a:xfrm>
            <a:off x="1692275" y="1700213"/>
            <a:ext cx="5838825" cy="3829050"/>
          </a:xfrm>
          <a:prstGeom prst="rect">
            <a:avLst/>
          </a:prstGeom>
          <a:noFill/>
          <a:ln w="9525">
            <a:noFill/>
            <a:miter lim="800000"/>
            <a:headEnd/>
            <a:tailEnd/>
          </a:ln>
        </p:spPr>
      </p:pic>
    </p:spTree>
  </p:cSld>
  <p:clrMapOvr>
    <a:masterClrMapping/>
  </p:clrMapOvr>
  <p:transition>
    <p:cover dir="l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5" name="Picture 10"/>
          <p:cNvPicPr>
            <a:picLocks noChangeAspect="1" noChangeArrowheads="1"/>
          </p:cNvPicPr>
          <p:nvPr/>
        </p:nvPicPr>
        <p:blipFill>
          <a:blip r:embed="rId3" cstate="print"/>
          <a:srcRect/>
          <a:stretch>
            <a:fillRect/>
          </a:stretch>
        </p:blipFill>
        <p:spPr bwMode="auto">
          <a:xfrm>
            <a:off x="971550" y="1719263"/>
            <a:ext cx="6799263" cy="3581400"/>
          </a:xfrm>
          <a:prstGeom prst="rect">
            <a:avLst/>
          </a:prstGeom>
          <a:noFill/>
          <a:ln w="9525">
            <a:noFill/>
            <a:miter lim="800000"/>
            <a:headEnd/>
            <a:tailEnd/>
          </a:ln>
        </p:spPr>
      </p:pic>
      <p:sp>
        <p:nvSpPr>
          <p:cNvPr id="8196" name="Rectangle 6"/>
          <p:cNvSpPr>
            <a:spLocks noChangeArrowheads="1"/>
          </p:cNvSpPr>
          <p:nvPr/>
        </p:nvSpPr>
        <p:spPr bwMode="auto">
          <a:xfrm>
            <a:off x="3236913" y="4922838"/>
            <a:ext cx="3133725" cy="409575"/>
          </a:xfrm>
          <a:prstGeom prst="rect">
            <a:avLst/>
          </a:prstGeom>
          <a:noFill/>
          <a:ln w="9525">
            <a:noFill/>
            <a:miter lim="800000"/>
            <a:headEnd/>
            <a:tailEnd/>
          </a:ln>
        </p:spPr>
        <p:txBody>
          <a:bodyPr/>
          <a:lstStyle/>
          <a:p>
            <a:pPr marL="342900" indent="-342900">
              <a:lnSpc>
                <a:spcPct val="90000"/>
              </a:lnSpc>
              <a:spcBef>
                <a:spcPct val="20000"/>
              </a:spcBef>
              <a:buClr>
                <a:schemeClr val="folHlink"/>
              </a:buClr>
              <a:buSzPct val="60000"/>
              <a:buFont typeface="Wingdings" pitchFamily="2" charset="2"/>
              <a:buNone/>
            </a:pPr>
            <a:endParaRPr kumimoji="0" lang="zh-CN" altLang="zh-CN" b="0">
              <a:latin typeface="Tahoma" pitchFamily="34" charset="0"/>
            </a:endParaRPr>
          </a:p>
        </p:txBody>
      </p:sp>
      <p:graphicFrame>
        <p:nvGraphicFramePr>
          <p:cNvPr id="8194" name="Object 7"/>
          <p:cNvGraphicFramePr>
            <a:graphicFrameLocks noChangeAspect="1"/>
          </p:cNvGraphicFramePr>
          <p:nvPr/>
        </p:nvGraphicFramePr>
        <p:xfrm>
          <a:off x="971550" y="5181600"/>
          <a:ext cx="7486650" cy="984250"/>
        </p:xfrm>
        <a:graphic>
          <a:graphicData uri="http://schemas.openxmlformats.org/presentationml/2006/ole">
            <mc:AlternateContent xmlns:mc="http://schemas.openxmlformats.org/markup-compatibility/2006">
              <mc:Choice xmlns:v="urn:schemas-microsoft-com:vml" Requires="v">
                <p:oleObj spid="_x0000_s8242" name="Equation" r:id="rId4" imgW="3657600" imgH="419100" progId="Equation.DSMT4">
                  <p:embed/>
                </p:oleObj>
              </mc:Choice>
              <mc:Fallback>
                <p:oleObj name="Equation" r:id="rId4" imgW="3657600" imgH="419100" progId="Equation.DSMT4">
                  <p:embed/>
                  <p:pic>
                    <p:nvPicPr>
                      <p:cNvPr id="0" name="Picture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1550" y="5181600"/>
                        <a:ext cx="7486650"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48" name="Rectangle 8"/>
          <p:cNvSpPr>
            <a:spLocks noChangeArrowheads="1"/>
          </p:cNvSpPr>
          <p:nvPr/>
        </p:nvSpPr>
        <p:spPr bwMode="auto">
          <a:xfrm>
            <a:off x="468313" y="1196975"/>
            <a:ext cx="7793037" cy="431800"/>
          </a:xfrm>
          <a:prstGeom prst="rect">
            <a:avLst/>
          </a:prstGeom>
          <a:noFill/>
          <a:ln w="9525">
            <a:noFill/>
            <a:miter lim="800000"/>
            <a:headEnd/>
            <a:tailEnd/>
          </a:ln>
          <a:effectLst/>
        </p:spPr>
        <p:txBody>
          <a:bodyPr anchor="b"/>
          <a:lstStyle/>
          <a:p>
            <a:pPr>
              <a:defRPr/>
            </a:pPr>
            <a:r>
              <a:rPr lang="en-US" altLang="zh-CN" sz="2800">
                <a:solidFill>
                  <a:srgbClr val="BE2C14"/>
                </a:solidFill>
                <a:effectLst>
                  <a:outerShdw blurRad="38100" dist="38100" dir="2700000" algn="tl">
                    <a:srgbClr val="C0C0C0"/>
                  </a:outerShdw>
                </a:effectLst>
              </a:rPr>
              <a:t>DAC</a:t>
            </a:r>
            <a:r>
              <a:rPr lang="zh-CN" altLang="en-US" sz="2800">
                <a:solidFill>
                  <a:srgbClr val="BE2C14"/>
                </a:solidFill>
                <a:effectLst>
                  <a:outerShdw blurRad="38100" dist="38100" dir="2700000" algn="tl">
                    <a:srgbClr val="C0C0C0"/>
                  </a:outerShdw>
                </a:effectLst>
              </a:rPr>
              <a:t>原理：权电阻法的</a:t>
            </a:r>
            <a:r>
              <a:rPr lang="en-US" altLang="zh-CN" sz="2800">
                <a:solidFill>
                  <a:srgbClr val="BE2C14"/>
                </a:solidFill>
                <a:effectLst>
                  <a:outerShdw blurRad="38100" dist="38100" dir="2700000" algn="tl">
                    <a:srgbClr val="C0C0C0"/>
                  </a:outerShdw>
                </a:effectLst>
              </a:rPr>
              <a:t>DAC</a:t>
            </a:r>
            <a:r>
              <a:rPr lang="zh-CN" altLang="en-US" sz="2800">
                <a:solidFill>
                  <a:srgbClr val="BE2C14"/>
                </a:solidFill>
                <a:effectLst>
                  <a:outerShdw blurRad="38100" dist="38100" dir="2700000" algn="tl">
                    <a:srgbClr val="C0C0C0"/>
                  </a:outerShdw>
                </a:effectLst>
              </a:rPr>
              <a:t>原理图</a:t>
            </a:r>
          </a:p>
        </p:txBody>
      </p:sp>
    </p:spTree>
  </p:cSld>
  <p:clrMapOvr>
    <a:masterClrMapping/>
  </p:clrMapOvr>
  <p:transition>
    <p:cover dir="l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ext Box 2"/>
          <p:cNvSpPr txBox="1">
            <a:spLocks noChangeArrowheads="1"/>
          </p:cNvSpPr>
          <p:nvPr/>
        </p:nvSpPr>
        <p:spPr bwMode="auto">
          <a:xfrm>
            <a:off x="2484438" y="5876925"/>
            <a:ext cx="3511550" cy="701675"/>
          </a:xfrm>
          <a:prstGeom prst="rect">
            <a:avLst/>
          </a:prstGeom>
          <a:noFill/>
          <a:ln w="9525">
            <a:noFill/>
            <a:miter lim="800000"/>
            <a:headEnd/>
            <a:tailEnd/>
          </a:ln>
        </p:spPr>
        <p:txBody>
          <a:bodyPr wrap="none">
            <a:spAutoFit/>
          </a:bodyPr>
          <a:lstStyle/>
          <a:p>
            <a:r>
              <a:rPr lang="en-US" altLang="zh-CN" sz="3600" b="0">
                <a:solidFill>
                  <a:srgbClr val="BE2C14"/>
                </a:solidFill>
                <a:ea typeface="幼圆" pitchFamily="49" charset="-122"/>
              </a:rPr>
              <a:t>D/A</a:t>
            </a:r>
            <a:r>
              <a:rPr lang="zh-CN" altLang="en-US" sz="4000" b="0">
                <a:solidFill>
                  <a:srgbClr val="BE2C14"/>
                </a:solidFill>
                <a:latin typeface="隶书" pitchFamily="49" charset="-122"/>
                <a:ea typeface="隶书" pitchFamily="49" charset="-122"/>
              </a:rPr>
              <a:t>的组成框图</a:t>
            </a:r>
          </a:p>
        </p:txBody>
      </p:sp>
      <p:grpSp>
        <p:nvGrpSpPr>
          <p:cNvPr id="61443" name="Group 3"/>
          <p:cNvGrpSpPr>
            <a:grpSpLocks/>
          </p:cNvGrpSpPr>
          <p:nvPr/>
        </p:nvGrpSpPr>
        <p:grpSpPr bwMode="auto">
          <a:xfrm>
            <a:off x="668338" y="1982788"/>
            <a:ext cx="8010525" cy="3857625"/>
            <a:chOff x="421" y="1249"/>
            <a:chExt cx="5046" cy="2430"/>
          </a:xfrm>
        </p:grpSpPr>
        <p:pic>
          <p:nvPicPr>
            <p:cNvPr id="61447" name="Picture 4" descr="Untitled-1"/>
            <p:cNvPicPr>
              <a:picLocks noChangeAspect="1" noChangeArrowheads="1"/>
            </p:cNvPicPr>
            <p:nvPr/>
          </p:nvPicPr>
          <p:blipFill>
            <a:blip r:embed="rId2" cstate="print"/>
            <a:srcRect/>
            <a:stretch>
              <a:fillRect/>
            </a:stretch>
          </p:blipFill>
          <p:spPr bwMode="auto">
            <a:xfrm>
              <a:off x="421" y="1249"/>
              <a:ext cx="5046" cy="2430"/>
            </a:xfrm>
            <a:prstGeom prst="rect">
              <a:avLst/>
            </a:prstGeom>
            <a:noFill/>
            <a:ln w="9525">
              <a:noFill/>
              <a:miter lim="800000"/>
              <a:headEnd/>
              <a:tailEnd/>
            </a:ln>
          </p:spPr>
        </p:pic>
        <p:sp>
          <p:nvSpPr>
            <p:cNvPr id="217093" name="Text Box 5"/>
            <p:cNvSpPr txBox="1">
              <a:spLocks noChangeArrowheads="1"/>
            </p:cNvSpPr>
            <p:nvPr/>
          </p:nvSpPr>
          <p:spPr bwMode="auto">
            <a:xfrm>
              <a:off x="2180" y="2420"/>
              <a:ext cx="346" cy="958"/>
            </a:xfrm>
            <a:prstGeom prst="rect">
              <a:avLst/>
            </a:prstGeom>
            <a:noFill/>
            <a:ln w="28575" cap="sq">
              <a:noFill/>
              <a:miter lim="800000"/>
              <a:headEnd/>
              <a:tailEnd/>
            </a:ln>
            <a:effectLst/>
          </p:spPr>
          <p:txBody>
            <a:bodyPr vert="eaVert" wrap="none" anchor="ctr">
              <a:spAutoFit/>
            </a:bodyPr>
            <a:lstStyle/>
            <a:p>
              <a:pPr algn="ctr">
                <a:defRPr/>
              </a:pPr>
              <a:r>
                <a:rPr lang="zh-CN" altLang="en-US" sz="2400">
                  <a:solidFill>
                    <a:schemeClr val="tx2"/>
                  </a:solidFill>
                  <a:effectLst>
                    <a:outerShdw blurRad="38100" dist="38100" dir="2700000" algn="tl">
                      <a:srgbClr val="C0C0C0"/>
                    </a:outerShdw>
                  </a:effectLst>
                </a:rPr>
                <a:t>电 子 开 关</a:t>
              </a:r>
            </a:p>
          </p:txBody>
        </p:sp>
        <p:sp>
          <p:nvSpPr>
            <p:cNvPr id="217094" name="Text Box 6"/>
            <p:cNvSpPr txBox="1">
              <a:spLocks noChangeArrowheads="1"/>
            </p:cNvSpPr>
            <p:nvPr/>
          </p:nvSpPr>
          <p:spPr bwMode="auto">
            <a:xfrm>
              <a:off x="3311" y="2436"/>
              <a:ext cx="346" cy="958"/>
            </a:xfrm>
            <a:prstGeom prst="rect">
              <a:avLst/>
            </a:prstGeom>
            <a:noFill/>
            <a:ln w="28575" cap="sq">
              <a:noFill/>
              <a:miter lim="800000"/>
              <a:headEnd/>
              <a:tailEnd/>
            </a:ln>
            <a:effectLst/>
          </p:spPr>
          <p:txBody>
            <a:bodyPr vert="eaVert" wrap="none" anchor="ctr">
              <a:spAutoFit/>
            </a:bodyPr>
            <a:lstStyle/>
            <a:p>
              <a:pPr algn="ctr">
                <a:defRPr/>
              </a:pPr>
              <a:r>
                <a:rPr lang="zh-CN" altLang="en-US" sz="2400">
                  <a:solidFill>
                    <a:schemeClr val="tx2"/>
                  </a:solidFill>
                  <a:effectLst>
                    <a:outerShdw blurRad="38100" dist="38100" dir="2700000" algn="tl">
                      <a:srgbClr val="C0C0C0"/>
                    </a:outerShdw>
                  </a:effectLst>
                </a:rPr>
                <a:t>电 阻 网 络</a:t>
              </a:r>
            </a:p>
          </p:txBody>
        </p:sp>
        <p:sp>
          <p:nvSpPr>
            <p:cNvPr id="217095" name="Text Box 7"/>
            <p:cNvSpPr txBox="1">
              <a:spLocks noChangeArrowheads="1"/>
            </p:cNvSpPr>
            <p:nvPr/>
          </p:nvSpPr>
          <p:spPr bwMode="auto">
            <a:xfrm>
              <a:off x="1105" y="2304"/>
              <a:ext cx="346" cy="1248"/>
            </a:xfrm>
            <a:prstGeom prst="rect">
              <a:avLst/>
            </a:prstGeom>
            <a:noFill/>
            <a:ln w="28575" cap="sq">
              <a:noFill/>
              <a:miter lim="800000"/>
              <a:headEnd/>
              <a:tailEnd/>
            </a:ln>
            <a:effectLst/>
          </p:spPr>
          <p:txBody>
            <a:bodyPr vert="eaVert" anchor="ctr">
              <a:spAutoFit/>
            </a:bodyPr>
            <a:lstStyle/>
            <a:p>
              <a:pPr algn="ctr">
                <a:defRPr/>
              </a:pPr>
              <a:r>
                <a:rPr lang="zh-CN" altLang="en-US" sz="2400">
                  <a:solidFill>
                    <a:schemeClr val="tx2"/>
                  </a:solidFill>
                  <a:effectLst>
                    <a:outerShdw blurRad="38100" dist="38100" dir="2700000" algn="tl">
                      <a:srgbClr val="C0C0C0"/>
                    </a:outerShdw>
                  </a:effectLst>
                </a:rPr>
                <a:t>输入寄存器</a:t>
              </a:r>
              <a:endParaRPr lang="zh-CN" altLang="en-US" sz="2400" b="0">
                <a:solidFill>
                  <a:schemeClr val="tx2"/>
                </a:solidFill>
                <a:effectLst>
                  <a:outerShdw blurRad="38100" dist="38100" dir="2700000" algn="tl">
                    <a:srgbClr val="C0C0C0"/>
                  </a:outerShdw>
                </a:effectLst>
              </a:endParaRPr>
            </a:p>
          </p:txBody>
        </p:sp>
        <p:sp>
          <p:nvSpPr>
            <p:cNvPr id="217096" name="Text Box 8"/>
            <p:cNvSpPr txBox="1">
              <a:spLocks noChangeArrowheads="1"/>
            </p:cNvSpPr>
            <p:nvPr/>
          </p:nvSpPr>
          <p:spPr bwMode="auto">
            <a:xfrm>
              <a:off x="1784" y="1529"/>
              <a:ext cx="1195" cy="327"/>
            </a:xfrm>
            <a:prstGeom prst="rect">
              <a:avLst/>
            </a:prstGeom>
            <a:noFill/>
            <a:ln w="28575" cap="sq">
              <a:noFill/>
              <a:miter lim="800000"/>
              <a:headEnd/>
              <a:tailEnd/>
            </a:ln>
            <a:effectLst/>
          </p:spPr>
          <p:txBody>
            <a:bodyPr wrap="none" anchor="ctr">
              <a:spAutoFit/>
            </a:bodyPr>
            <a:lstStyle/>
            <a:p>
              <a:pPr algn="ctr">
                <a:defRPr/>
              </a:pPr>
              <a:r>
                <a:rPr lang="zh-CN" altLang="en-US" sz="2400">
                  <a:solidFill>
                    <a:schemeClr val="accent2"/>
                  </a:solidFill>
                  <a:effectLst>
                    <a:outerShdw blurRad="38100" dist="38100" dir="2700000" algn="tl">
                      <a:srgbClr val="C0C0C0"/>
                    </a:outerShdw>
                  </a:effectLst>
                  <a:latin typeface="幼圆" pitchFamily="49" charset="-122"/>
                  <a:ea typeface="幼圆" pitchFamily="49" charset="-122"/>
                </a:rPr>
                <a:t>基 准 电</a:t>
              </a:r>
              <a:r>
                <a:rPr lang="zh-CN" altLang="en-US" sz="2800">
                  <a:solidFill>
                    <a:schemeClr val="accent2"/>
                  </a:solidFill>
                  <a:effectLst>
                    <a:outerShdw blurRad="38100" dist="38100" dir="2700000" algn="tl">
                      <a:srgbClr val="C0C0C0"/>
                    </a:outerShdw>
                  </a:effectLst>
                  <a:latin typeface="幼圆" pitchFamily="49" charset="-122"/>
                  <a:ea typeface="幼圆" pitchFamily="49" charset="-122"/>
                </a:rPr>
                <a:t> </a:t>
              </a:r>
              <a:r>
                <a:rPr lang="zh-CN" altLang="en-US" sz="2400">
                  <a:solidFill>
                    <a:schemeClr val="accent2"/>
                  </a:solidFill>
                  <a:effectLst>
                    <a:outerShdw blurRad="38100" dist="38100" dir="2700000" algn="tl">
                      <a:srgbClr val="C0C0C0"/>
                    </a:outerShdw>
                  </a:effectLst>
                  <a:latin typeface="幼圆" pitchFamily="49" charset="-122"/>
                  <a:ea typeface="幼圆" pitchFamily="49" charset="-122"/>
                </a:rPr>
                <a:t>压</a:t>
              </a:r>
            </a:p>
          </p:txBody>
        </p:sp>
        <p:sp>
          <p:nvSpPr>
            <p:cNvPr id="217097" name="Rectangle 9"/>
            <p:cNvSpPr>
              <a:spLocks noChangeArrowheads="1"/>
            </p:cNvSpPr>
            <p:nvPr/>
          </p:nvSpPr>
          <p:spPr bwMode="auto">
            <a:xfrm>
              <a:off x="4264" y="1529"/>
              <a:ext cx="1203" cy="755"/>
            </a:xfrm>
            <a:prstGeom prst="rect">
              <a:avLst/>
            </a:prstGeom>
            <a:solidFill>
              <a:srgbClr val="0C5DC8"/>
            </a:solidFill>
            <a:ln w="9525">
              <a:noFill/>
              <a:miter lim="800000"/>
              <a:headEnd/>
              <a:tailEnd/>
            </a:ln>
            <a:effec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217098" name="Rectangle 10"/>
            <p:cNvSpPr>
              <a:spLocks noChangeArrowheads="1"/>
            </p:cNvSpPr>
            <p:nvPr/>
          </p:nvSpPr>
          <p:spPr bwMode="auto">
            <a:xfrm>
              <a:off x="4280" y="2190"/>
              <a:ext cx="1187" cy="682"/>
            </a:xfrm>
            <a:prstGeom prst="rect">
              <a:avLst/>
            </a:prstGeom>
            <a:solidFill>
              <a:srgbClr val="0C5DC8"/>
            </a:solidFill>
            <a:ln w="9525">
              <a:noFill/>
              <a:miter lim="800000"/>
              <a:headEnd/>
              <a:tailEnd/>
            </a:ln>
            <a:effectLst/>
          </p:spPr>
          <p:txBody>
            <a:bodyPr anchor="ctr">
              <a:spAutoFit/>
            </a:bodyPr>
            <a:lstStyle/>
            <a:p>
              <a:pPr>
                <a:defRPr/>
              </a:pPr>
              <a:endParaRPr lang="zh-CN" altLang="en-US">
                <a:effectLst>
                  <a:outerShdw blurRad="38100" dist="38100" dir="2700000" algn="tl">
                    <a:srgbClr val="000000">
                      <a:alpha val="43137"/>
                    </a:srgbClr>
                  </a:outerShdw>
                </a:effectLst>
              </a:endParaRPr>
            </a:p>
          </p:txBody>
        </p:sp>
        <p:sp>
          <p:nvSpPr>
            <p:cNvPr id="217099" name="Rectangle 11"/>
            <p:cNvSpPr>
              <a:spLocks noChangeArrowheads="1"/>
            </p:cNvSpPr>
            <p:nvPr/>
          </p:nvSpPr>
          <p:spPr bwMode="auto">
            <a:xfrm>
              <a:off x="4348" y="2288"/>
              <a:ext cx="604" cy="1264"/>
            </a:xfrm>
            <a:prstGeom prst="rect">
              <a:avLst/>
            </a:prstGeom>
            <a:solidFill>
              <a:srgbClr val="00CCFF"/>
            </a:solidFill>
            <a:ln w="38100" algn="ctr">
              <a:noFill/>
              <a:miter lim="800000"/>
              <a:headEnd/>
              <a:tailEnd/>
            </a:ln>
            <a:effectLst>
              <a:prstShdw prst="shdw17" dist="17961" dir="2700000">
                <a:srgbClr val="00CCFF">
                  <a:gamma/>
                  <a:shade val="60000"/>
                  <a:invGamma/>
                </a:srgb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7100" name="Text Box 12"/>
            <p:cNvSpPr txBox="1">
              <a:spLocks noChangeArrowheads="1"/>
            </p:cNvSpPr>
            <p:nvPr/>
          </p:nvSpPr>
          <p:spPr bwMode="auto">
            <a:xfrm>
              <a:off x="4443" y="2456"/>
              <a:ext cx="346" cy="958"/>
            </a:xfrm>
            <a:prstGeom prst="rect">
              <a:avLst/>
            </a:prstGeom>
            <a:noFill/>
            <a:ln w="28575" cap="sq">
              <a:noFill/>
              <a:miter lim="800000"/>
              <a:headEnd/>
              <a:tailEnd/>
            </a:ln>
            <a:effectLst/>
          </p:spPr>
          <p:txBody>
            <a:bodyPr vert="eaVert" wrap="none" anchor="ctr">
              <a:spAutoFit/>
            </a:bodyPr>
            <a:lstStyle/>
            <a:p>
              <a:pPr algn="ctr">
                <a:defRPr/>
              </a:pPr>
              <a:r>
                <a:rPr lang="zh-CN" altLang="en-US" sz="2400">
                  <a:solidFill>
                    <a:schemeClr val="tx2"/>
                  </a:solidFill>
                  <a:effectLst>
                    <a:outerShdw blurRad="38100" dist="38100" dir="2700000" algn="tl">
                      <a:srgbClr val="C0C0C0"/>
                    </a:outerShdw>
                  </a:effectLst>
                </a:rPr>
                <a:t>求 和 放 大</a:t>
              </a:r>
            </a:p>
          </p:txBody>
        </p:sp>
        <p:sp>
          <p:nvSpPr>
            <p:cNvPr id="217101" name="Line 13"/>
            <p:cNvSpPr>
              <a:spLocks noChangeShapeType="1"/>
            </p:cNvSpPr>
            <p:nvPr/>
          </p:nvSpPr>
          <p:spPr bwMode="auto">
            <a:xfrm>
              <a:off x="4154" y="2404"/>
              <a:ext cx="194" cy="0"/>
            </a:xfrm>
            <a:prstGeom prst="line">
              <a:avLst/>
            </a:prstGeom>
            <a:noFill/>
            <a:ln w="19050">
              <a:solidFill>
                <a:srgbClr val="99CC00"/>
              </a:solidFill>
              <a:round/>
              <a:headEnd/>
              <a:tailEnd type="stealth" w="med" len="me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217102" name="Line 14"/>
            <p:cNvSpPr>
              <a:spLocks noChangeShapeType="1"/>
            </p:cNvSpPr>
            <p:nvPr/>
          </p:nvSpPr>
          <p:spPr bwMode="auto">
            <a:xfrm>
              <a:off x="4154" y="3432"/>
              <a:ext cx="194" cy="0"/>
            </a:xfrm>
            <a:prstGeom prst="line">
              <a:avLst/>
            </a:prstGeom>
            <a:noFill/>
            <a:ln w="19050">
              <a:solidFill>
                <a:schemeClr val="accent1"/>
              </a:solidFill>
              <a:round/>
              <a:headEnd/>
              <a:tailEnd type="stealth" w="med" len="med"/>
            </a:ln>
            <a:effectLst>
              <a:prstShdw prst="shdw17" dist="17961" dir="2700000">
                <a:schemeClr val="accent1">
                  <a:gamma/>
                  <a:shade val="60000"/>
                  <a:invGamma/>
                </a:scheme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217103" name="Line 15"/>
            <p:cNvSpPr>
              <a:spLocks noChangeShapeType="1"/>
            </p:cNvSpPr>
            <p:nvPr/>
          </p:nvSpPr>
          <p:spPr bwMode="auto">
            <a:xfrm>
              <a:off x="4952" y="2872"/>
              <a:ext cx="287" cy="0"/>
            </a:xfrm>
            <a:prstGeom prst="line">
              <a:avLst/>
            </a:prstGeom>
            <a:noFill/>
            <a:ln w="38100">
              <a:solidFill>
                <a:srgbClr val="00CC66"/>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sp>
        <p:nvSpPr>
          <p:cNvPr id="217105" name="Text Box 17"/>
          <p:cNvSpPr txBox="1">
            <a:spLocks noChangeArrowheads="1"/>
          </p:cNvSpPr>
          <p:nvPr/>
        </p:nvSpPr>
        <p:spPr bwMode="auto">
          <a:xfrm>
            <a:off x="8594725" y="3644900"/>
            <a:ext cx="549275" cy="1808163"/>
          </a:xfrm>
          <a:prstGeom prst="rect">
            <a:avLst/>
          </a:prstGeom>
          <a:noFill/>
          <a:ln w="28575" cap="sq">
            <a:noFill/>
            <a:miter lim="800000"/>
            <a:headEnd/>
            <a:tailEnd/>
          </a:ln>
          <a:effectLst/>
        </p:spPr>
        <p:txBody>
          <a:bodyPr vert="eaVert" anchor="ctr">
            <a:spAutoFit/>
          </a:bodyPr>
          <a:lstStyle/>
          <a:p>
            <a:pPr algn="ctr">
              <a:defRPr/>
            </a:pPr>
            <a:r>
              <a:rPr lang="zh-CN" altLang="en-US" sz="2400">
                <a:solidFill>
                  <a:srgbClr val="BE2C14"/>
                </a:solidFill>
                <a:effectLst>
                  <a:outerShdw blurRad="38100" dist="38100" dir="2700000" algn="tl">
                    <a:srgbClr val="C0C0C0"/>
                  </a:outerShdw>
                </a:effectLst>
                <a:ea typeface="幼圆" pitchFamily="49" charset="-122"/>
              </a:rPr>
              <a:t>模拟量输出</a:t>
            </a:r>
            <a:endParaRPr lang="zh-CN" altLang="en-US" sz="2800" b="0">
              <a:solidFill>
                <a:srgbClr val="BE2C14"/>
              </a:solidFill>
              <a:effectLst>
                <a:outerShdw blurRad="38100" dist="38100" dir="2700000" algn="tl">
                  <a:srgbClr val="C0C0C0"/>
                </a:outerShdw>
              </a:effectLst>
              <a:ea typeface="幼圆" pitchFamily="49" charset="-122"/>
            </a:endParaRPr>
          </a:p>
        </p:txBody>
      </p:sp>
      <p:sp>
        <p:nvSpPr>
          <p:cNvPr id="217106" name="Text Box 18"/>
          <p:cNvSpPr txBox="1">
            <a:spLocks noChangeArrowheads="1"/>
          </p:cNvSpPr>
          <p:nvPr/>
        </p:nvSpPr>
        <p:spPr bwMode="auto">
          <a:xfrm>
            <a:off x="179388" y="3644900"/>
            <a:ext cx="549275" cy="1828800"/>
          </a:xfrm>
          <a:prstGeom prst="rect">
            <a:avLst/>
          </a:prstGeom>
          <a:noFill/>
          <a:ln w="28575" cap="sq">
            <a:noFill/>
            <a:miter lim="800000"/>
            <a:headEnd/>
            <a:tailEnd/>
          </a:ln>
          <a:effectLst/>
        </p:spPr>
        <p:txBody>
          <a:bodyPr vert="eaVert" anchor="ctr">
            <a:spAutoFit/>
          </a:bodyPr>
          <a:lstStyle/>
          <a:p>
            <a:pPr algn="ctr">
              <a:defRPr/>
            </a:pPr>
            <a:r>
              <a:rPr lang="zh-CN" altLang="en-US" sz="2400">
                <a:solidFill>
                  <a:srgbClr val="BE2C14"/>
                </a:solidFill>
                <a:effectLst>
                  <a:outerShdw blurRad="38100" dist="38100" dir="2700000" algn="tl">
                    <a:srgbClr val="C0C0C0"/>
                  </a:outerShdw>
                </a:effectLst>
                <a:ea typeface="幼圆" pitchFamily="49" charset="-122"/>
              </a:rPr>
              <a:t>数字量输入</a:t>
            </a:r>
            <a:endParaRPr lang="zh-CN" altLang="en-US" sz="2800" b="0">
              <a:solidFill>
                <a:srgbClr val="BE2C14"/>
              </a:solidFill>
              <a:effectLst>
                <a:outerShdw blurRad="38100" dist="38100" dir="2700000" algn="tl">
                  <a:srgbClr val="C0C0C0"/>
                </a:outerShdw>
              </a:effectLst>
              <a:ea typeface="幼圆" pitchFamily="49" charset="-122"/>
            </a:endParaRPr>
          </a:p>
        </p:txBody>
      </p:sp>
      <p:sp>
        <p:nvSpPr>
          <p:cNvPr id="217107" name="Text Box 19"/>
          <p:cNvSpPr txBox="1">
            <a:spLocks noChangeArrowheads="1"/>
          </p:cNvSpPr>
          <p:nvPr/>
        </p:nvSpPr>
        <p:spPr bwMode="auto">
          <a:xfrm>
            <a:off x="539750" y="1125538"/>
            <a:ext cx="6427788" cy="579437"/>
          </a:xfrm>
          <a:prstGeom prst="rect">
            <a:avLst/>
          </a:prstGeom>
          <a:noFill/>
          <a:ln w="9525">
            <a:noFill/>
            <a:miter lim="800000"/>
            <a:headEnd/>
            <a:tailEnd/>
          </a:ln>
          <a:effectLst/>
        </p:spPr>
        <p:txBody>
          <a:bodyPr>
            <a:spAutoFit/>
          </a:bodyPr>
          <a:lstStyle/>
          <a:p>
            <a:pPr>
              <a:defRPr/>
            </a:pPr>
            <a:r>
              <a:rPr lang="en-US" altLang="zh-CN" sz="3200">
                <a:effectLst>
                  <a:outerShdw blurRad="38100" dist="38100" dir="2700000" algn="tl">
                    <a:srgbClr val="C0C0C0"/>
                  </a:outerShdw>
                </a:effectLst>
              </a:rPr>
              <a:t>T</a:t>
            </a:r>
            <a:r>
              <a:rPr lang="zh-CN" altLang="en-US" sz="3200">
                <a:effectLst>
                  <a:outerShdw blurRad="38100" dist="38100" dir="2700000" algn="tl">
                    <a:srgbClr val="C0C0C0"/>
                  </a:outerShdw>
                </a:effectLst>
              </a:rPr>
              <a:t>型电阻网络</a:t>
            </a:r>
            <a:r>
              <a:rPr lang="en-US" altLang="zh-CN" sz="3200">
                <a:effectLst>
                  <a:outerShdw blurRad="38100" dist="38100" dir="2700000" algn="tl">
                    <a:srgbClr val="C0C0C0"/>
                  </a:outerShdw>
                </a:effectLst>
              </a:rPr>
              <a:t>D/A</a:t>
            </a:r>
            <a:r>
              <a:rPr lang="zh-CN" altLang="en-US" sz="3200">
                <a:effectLst>
                  <a:outerShdw blurRad="38100" dist="38100" dir="2700000" algn="tl">
                    <a:srgbClr val="C0C0C0"/>
                  </a:outerShdw>
                </a:effectLst>
              </a:rPr>
              <a:t>转换器</a:t>
            </a:r>
          </a:p>
        </p:txBody>
      </p:sp>
    </p:spTree>
  </p:cSld>
  <p:clrMapOvr>
    <a:masterClrMapping/>
  </p:clrMapOvr>
  <p:transition>
    <p:push dir="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194" name="Rectangle 130"/>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467" name="Text Box 10"/>
          <p:cNvSpPr txBox="1">
            <a:spLocks noChangeArrowheads="1"/>
          </p:cNvSpPr>
          <p:nvPr/>
        </p:nvSpPr>
        <p:spPr bwMode="auto">
          <a:xfrm>
            <a:off x="2057400" y="5637213"/>
            <a:ext cx="7305675" cy="519112"/>
          </a:xfrm>
          <a:prstGeom prst="rect">
            <a:avLst/>
          </a:prstGeom>
          <a:noFill/>
          <a:ln w="9525">
            <a:noFill/>
            <a:miter lim="800000"/>
            <a:headEnd/>
            <a:tailEnd/>
          </a:ln>
        </p:spPr>
        <p:txBody>
          <a:bodyPr>
            <a:spAutoFit/>
          </a:bodyPr>
          <a:lstStyle/>
          <a:p>
            <a:r>
              <a:rPr lang="zh-CN" altLang="en-US" sz="2400">
                <a:latin typeface="幼圆" pitchFamily="49" charset="-122"/>
                <a:ea typeface="幼圆" pitchFamily="49" charset="-122"/>
              </a:rPr>
              <a:t>当 </a:t>
            </a:r>
            <a:r>
              <a:rPr lang="en-US" altLang="zh-CN" sz="2400">
                <a:ea typeface="幼圆" pitchFamily="49" charset="-122"/>
              </a:rPr>
              <a:t>D=0</a:t>
            </a:r>
            <a:r>
              <a:rPr lang="zh-CN" altLang="en-US" sz="2400">
                <a:latin typeface="幼圆" pitchFamily="49" charset="-122"/>
                <a:ea typeface="幼圆" pitchFamily="49" charset="-122"/>
              </a:rPr>
              <a:t>时 </a:t>
            </a:r>
            <a:r>
              <a:rPr lang="en-US" altLang="zh-CN" sz="2400">
                <a:ea typeface="幼圆" pitchFamily="49" charset="-122"/>
              </a:rPr>
              <a:t>S</a:t>
            </a:r>
            <a:r>
              <a:rPr lang="en-US" altLang="zh-CN" sz="2400">
                <a:latin typeface="幼圆" pitchFamily="49" charset="-122"/>
                <a:ea typeface="幼圆" pitchFamily="49" charset="-122"/>
              </a:rPr>
              <a:t> </a:t>
            </a:r>
            <a:r>
              <a:rPr lang="zh-CN" altLang="en-US" sz="2400">
                <a:latin typeface="幼圆" pitchFamily="49" charset="-122"/>
                <a:ea typeface="幼圆" pitchFamily="49" charset="-122"/>
              </a:rPr>
              <a:t>接地；当 </a:t>
            </a:r>
            <a:r>
              <a:rPr lang="en-US" altLang="zh-CN" sz="2400">
                <a:ea typeface="幼圆" pitchFamily="49" charset="-122"/>
              </a:rPr>
              <a:t>D=1</a:t>
            </a:r>
            <a:r>
              <a:rPr lang="zh-CN" altLang="en-US" sz="2400">
                <a:latin typeface="幼圆" pitchFamily="49" charset="-122"/>
                <a:ea typeface="幼圆" pitchFamily="49" charset="-122"/>
              </a:rPr>
              <a:t>时 </a:t>
            </a:r>
            <a:r>
              <a:rPr lang="en-US" altLang="zh-CN" sz="2400">
                <a:ea typeface="幼圆" pitchFamily="49" charset="-122"/>
              </a:rPr>
              <a:t>S</a:t>
            </a:r>
            <a:r>
              <a:rPr lang="en-US" altLang="zh-CN" sz="2400">
                <a:latin typeface="幼圆" pitchFamily="49" charset="-122"/>
                <a:ea typeface="幼圆" pitchFamily="49" charset="-122"/>
              </a:rPr>
              <a:t> </a:t>
            </a:r>
            <a:r>
              <a:rPr lang="zh-CN" altLang="en-US" sz="2400">
                <a:latin typeface="幼圆" pitchFamily="49" charset="-122"/>
                <a:ea typeface="幼圆" pitchFamily="49" charset="-122"/>
              </a:rPr>
              <a:t>接</a:t>
            </a:r>
            <a:r>
              <a:rPr lang="zh-CN" altLang="en-US" sz="2400">
                <a:ea typeface="幼圆" pitchFamily="49" charset="-122"/>
              </a:rPr>
              <a:t>“</a:t>
            </a:r>
            <a:r>
              <a:rPr lang="zh-CN" altLang="en-US" sz="2400">
                <a:latin typeface="幼圆" pitchFamily="49" charset="-122"/>
                <a:ea typeface="幼圆" pitchFamily="49" charset="-122"/>
              </a:rPr>
              <a:t>地</a:t>
            </a:r>
            <a:r>
              <a:rPr lang="zh-CN" altLang="en-US" sz="2400">
                <a:ea typeface="幼圆" pitchFamily="49" charset="-122"/>
              </a:rPr>
              <a:t>”</a:t>
            </a:r>
            <a:r>
              <a:rPr lang="zh-CN" altLang="en-US" sz="2400">
                <a:latin typeface="幼圆" pitchFamily="49" charset="-122"/>
                <a:ea typeface="幼圆" pitchFamily="49" charset="-122"/>
              </a:rPr>
              <a:t>（虚地）</a:t>
            </a:r>
            <a:r>
              <a:rPr lang="zh-CN" altLang="en-US" sz="2800">
                <a:latin typeface="幼圆" pitchFamily="49" charset="-122"/>
                <a:ea typeface="幼圆" pitchFamily="49" charset="-122"/>
              </a:rPr>
              <a:t>。</a:t>
            </a:r>
          </a:p>
        </p:txBody>
      </p:sp>
      <p:sp>
        <p:nvSpPr>
          <p:cNvPr id="216195" name="Text Box 131"/>
          <p:cNvSpPr txBox="1">
            <a:spLocks noChangeArrowheads="1"/>
          </p:cNvSpPr>
          <p:nvPr/>
        </p:nvSpPr>
        <p:spPr bwMode="auto">
          <a:xfrm>
            <a:off x="746125" y="390525"/>
            <a:ext cx="7570788" cy="701675"/>
          </a:xfrm>
          <a:prstGeom prst="rect">
            <a:avLst/>
          </a:prstGeom>
          <a:noFill/>
          <a:ln w="9525">
            <a:noFill/>
            <a:miter lim="800000"/>
            <a:headEnd/>
            <a:tailEnd/>
          </a:ln>
          <a:effectLst>
            <a:outerShdw dist="35921" dir="2700000" algn="ctr" rotWithShape="0">
              <a:schemeClr val="bg2"/>
            </a:outerShdw>
          </a:effectLst>
        </p:spPr>
        <p:txBody>
          <a:bodyPr>
            <a:spAutoFit/>
          </a:bodyPr>
          <a:lstStyle/>
          <a:p>
            <a:pPr>
              <a:defRPr/>
            </a:pPr>
            <a:r>
              <a:rPr lang="en-US" altLang="zh-CN" sz="3600">
                <a:solidFill>
                  <a:schemeClr val="bg1"/>
                </a:solidFill>
                <a:latin typeface="隶书" pitchFamily="49" charset="-122"/>
                <a:ea typeface="隶书" pitchFamily="49" charset="-122"/>
              </a:rPr>
              <a:t>     </a:t>
            </a:r>
            <a:r>
              <a:rPr lang="en-US" altLang="zh-CN" sz="3600">
                <a:solidFill>
                  <a:schemeClr val="bg1"/>
                </a:solidFill>
                <a:ea typeface="隶书" pitchFamily="49" charset="-122"/>
              </a:rPr>
              <a:t>T</a:t>
            </a:r>
            <a:r>
              <a:rPr lang="zh-CN" altLang="en-US" sz="4000">
                <a:solidFill>
                  <a:schemeClr val="bg1"/>
                </a:solidFill>
                <a:latin typeface="隶书" pitchFamily="49" charset="-122"/>
                <a:ea typeface="隶书" pitchFamily="49" charset="-122"/>
              </a:rPr>
              <a:t>型电阻网络</a:t>
            </a:r>
            <a:r>
              <a:rPr lang="en-US" altLang="zh-CN" sz="3600">
                <a:solidFill>
                  <a:schemeClr val="bg1"/>
                </a:solidFill>
                <a:ea typeface="隶书" pitchFamily="49" charset="-122"/>
              </a:rPr>
              <a:t>D/A</a:t>
            </a:r>
            <a:r>
              <a:rPr lang="zh-CN" altLang="en-US" sz="4000">
                <a:solidFill>
                  <a:schemeClr val="bg1"/>
                </a:solidFill>
                <a:latin typeface="隶书" pitchFamily="49" charset="-122"/>
                <a:ea typeface="隶书" pitchFamily="49" charset="-122"/>
              </a:rPr>
              <a:t>转换器</a:t>
            </a:r>
          </a:p>
        </p:txBody>
      </p:sp>
      <p:sp>
        <p:nvSpPr>
          <p:cNvPr id="216196" name="Text Box 132"/>
          <p:cNvSpPr txBox="1">
            <a:spLocks noChangeArrowheads="1"/>
          </p:cNvSpPr>
          <p:nvPr/>
        </p:nvSpPr>
        <p:spPr bwMode="auto">
          <a:xfrm>
            <a:off x="6397625" y="1212850"/>
            <a:ext cx="2581275" cy="1498600"/>
          </a:xfrm>
          <a:prstGeom prst="rect">
            <a:avLst/>
          </a:prstGeom>
          <a:noFill/>
          <a:ln w="9525">
            <a:noFill/>
            <a:miter lim="800000"/>
            <a:headEnd/>
            <a:tailEnd/>
          </a:ln>
        </p:spPr>
        <p:txBody>
          <a:bodyPr>
            <a:spAutoFit/>
          </a:bodyPr>
          <a:lstStyle/>
          <a:p>
            <a:pPr>
              <a:lnSpc>
                <a:spcPct val="110000"/>
              </a:lnSpc>
            </a:pPr>
            <a:r>
              <a:rPr lang="en-US" altLang="zh-CN" sz="2400">
                <a:solidFill>
                  <a:srgbClr val="FFFF00"/>
                </a:solidFill>
                <a:latin typeface="幼圆" pitchFamily="49" charset="-122"/>
                <a:ea typeface="幼圆" pitchFamily="49" charset="-122"/>
              </a:rPr>
              <a:t> </a:t>
            </a:r>
            <a:r>
              <a:rPr lang="en-US" altLang="zh-CN">
                <a:solidFill>
                  <a:srgbClr val="FFFF00"/>
                </a:solidFill>
                <a:latin typeface="幼圆" pitchFamily="49" charset="-122"/>
                <a:ea typeface="幼圆" pitchFamily="49" charset="-122"/>
              </a:rPr>
              <a:t>T</a:t>
            </a:r>
            <a:r>
              <a:rPr lang="zh-CN" altLang="en-US">
                <a:solidFill>
                  <a:srgbClr val="FFFF00"/>
                </a:solidFill>
                <a:latin typeface="幼圆" pitchFamily="49" charset="-122"/>
                <a:ea typeface="幼圆" pitchFamily="49" charset="-122"/>
              </a:rPr>
              <a:t>形电阻网络</a:t>
            </a:r>
            <a:r>
              <a:rPr lang="en-US" altLang="zh-CN">
                <a:solidFill>
                  <a:srgbClr val="FFFF00"/>
                </a:solidFill>
                <a:ea typeface="幼圆" pitchFamily="49" charset="-122"/>
              </a:rPr>
              <a:t>A</a:t>
            </a:r>
            <a:r>
              <a:rPr lang="zh-CN" altLang="en-US">
                <a:solidFill>
                  <a:srgbClr val="FFFF00"/>
                </a:solidFill>
                <a:latin typeface="幼圆" pitchFamily="49" charset="-122"/>
                <a:ea typeface="幼圆" pitchFamily="49" charset="-122"/>
              </a:rPr>
              <a:t>、</a:t>
            </a:r>
            <a:r>
              <a:rPr lang="en-US" altLang="zh-CN">
                <a:solidFill>
                  <a:srgbClr val="FFFF00"/>
                </a:solidFill>
                <a:ea typeface="幼圆" pitchFamily="49" charset="-122"/>
              </a:rPr>
              <a:t>B</a:t>
            </a:r>
            <a:r>
              <a:rPr lang="zh-CN" altLang="en-US">
                <a:solidFill>
                  <a:srgbClr val="FFFF00"/>
                </a:solidFill>
                <a:ea typeface="幼圆" pitchFamily="49" charset="-122"/>
              </a:rPr>
              <a:t>、</a:t>
            </a:r>
            <a:r>
              <a:rPr lang="en-US" altLang="zh-CN">
                <a:solidFill>
                  <a:srgbClr val="FFFF00"/>
                </a:solidFill>
                <a:ea typeface="幼圆" pitchFamily="49" charset="-122"/>
              </a:rPr>
              <a:t>C</a:t>
            </a:r>
            <a:r>
              <a:rPr lang="zh-CN" altLang="en-US">
                <a:solidFill>
                  <a:srgbClr val="FFFF00"/>
                </a:solidFill>
                <a:ea typeface="幼圆" pitchFamily="49" charset="-122"/>
              </a:rPr>
              <a:t>、</a:t>
            </a:r>
            <a:r>
              <a:rPr lang="en-US" altLang="zh-CN">
                <a:solidFill>
                  <a:srgbClr val="FFFF00"/>
                </a:solidFill>
                <a:ea typeface="幼圆" pitchFamily="49" charset="-122"/>
              </a:rPr>
              <a:t>D</a:t>
            </a:r>
            <a:r>
              <a:rPr lang="zh-CN" altLang="en-US">
                <a:solidFill>
                  <a:srgbClr val="FFFF00"/>
                </a:solidFill>
                <a:latin typeface="幼圆" pitchFamily="49" charset="-122"/>
                <a:ea typeface="幼圆" pitchFamily="49" charset="-122"/>
              </a:rPr>
              <a:t>任意一点，其右边的电阻网络等效电阻均等于</a:t>
            </a:r>
            <a:r>
              <a:rPr lang="en-US" altLang="zh-CN" i="1">
                <a:solidFill>
                  <a:srgbClr val="FFFF00"/>
                </a:solidFill>
                <a:ea typeface="幼圆" pitchFamily="49" charset="-122"/>
              </a:rPr>
              <a:t>R</a:t>
            </a:r>
            <a:r>
              <a:rPr lang="en-US" altLang="zh-CN">
                <a:solidFill>
                  <a:srgbClr val="FFFF00"/>
                </a:solidFill>
                <a:latin typeface="幼圆" pitchFamily="49" charset="-122"/>
                <a:ea typeface="幼圆" pitchFamily="49" charset="-122"/>
              </a:rPr>
              <a:t> </a:t>
            </a:r>
            <a:r>
              <a:rPr lang="zh-CN" altLang="en-US">
                <a:solidFill>
                  <a:srgbClr val="FFFF00"/>
                </a:solidFill>
                <a:latin typeface="幼圆" pitchFamily="49" charset="-122"/>
                <a:ea typeface="幼圆" pitchFamily="49" charset="-122"/>
              </a:rPr>
              <a:t>。</a:t>
            </a:r>
          </a:p>
        </p:txBody>
      </p:sp>
      <p:sp>
        <p:nvSpPr>
          <p:cNvPr id="62470" name="Text Box 133"/>
          <p:cNvSpPr txBox="1">
            <a:spLocks noChangeArrowheads="1"/>
          </p:cNvSpPr>
          <p:nvPr/>
        </p:nvSpPr>
        <p:spPr bwMode="auto">
          <a:xfrm>
            <a:off x="0" y="5616575"/>
            <a:ext cx="2509838" cy="519113"/>
          </a:xfrm>
          <a:prstGeom prst="rect">
            <a:avLst/>
          </a:prstGeom>
          <a:noFill/>
          <a:ln w="9525">
            <a:noFill/>
            <a:miter lim="800000"/>
            <a:headEnd/>
            <a:tailEnd/>
          </a:ln>
        </p:spPr>
        <p:txBody>
          <a:bodyPr wrap="none">
            <a:spAutoFit/>
          </a:bodyPr>
          <a:lstStyle/>
          <a:p>
            <a:r>
              <a:rPr lang="en-US" altLang="zh-CN" sz="2400">
                <a:solidFill>
                  <a:srgbClr val="FF9999"/>
                </a:solidFill>
                <a:latin typeface="幼圆" pitchFamily="49" charset="-122"/>
                <a:ea typeface="幼圆" pitchFamily="49" charset="-122"/>
              </a:rPr>
              <a:t> </a:t>
            </a:r>
            <a:r>
              <a:rPr lang="en-US" altLang="zh-CN" sz="2400">
                <a:solidFill>
                  <a:srgbClr val="FFCC00"/>
                </a:solidFill>
                <a:latin typeface="幼圆" pitchFamily="49" charset="-122"/>
                <a:ea typeface="幼圆" pitchFamily="49" charset="-122"/>
              </a:rPr>
              <a:t>S</a:t>
            </a:r>
            <a:r>
              <a:rPr lang="zh-CN" altLang="en-US" sz="2400">
                <a:solidFill>
                  <a:srgbClr val="FFCC00"/>
                </a:solidFill>
                <a:latin typeface="幼圆" pitchFamily="49" charset="-122"/>
                <a:ea typeface="幼圆" pitchFamily="49" charset="-122"/>
              </a:rPr>
              <a:t>为电子开关。</a:t>
            </a:r>
            <a:r>
              <a:rPr lang="zh-CN" altLang="en-US" sz="2800">
                <a:solidFill>
                  <a:srgbClr val="FFCC00"/>
                </a:solidFill>
                <a:latin typeface="幼圆" pitchFamily="49" charset="-122"/>
                <a:ea typeface="幼圆" pitchFamily="49" charset="-122"/>
              </a:rPr>
              <a:t> </a:t>
            </a:r>
            <a:endParaRPr lang="zh-CN" altLang="en-US" sz="2400">
              <a:solidFill>
                <a:srgbClr val="FF9999"/>
              </a:solidFill>
              <a:latin typeface="幼圆" pitchFamily="49" charset="-122"/>
              <a:ea typeface="幼圆" pitchFamily="49" charset="-122"/>
            </a:endParaRPr>
          </a:p>
        </p:txBody>
      </p:sp>
      <p:sp>
        <p:nvSpPr>
          <p:cNvPr id="216198" name="Text Box 134"/>
          <p:cNvSpPr txBox="1">
            <a:spLocks noChangeArrowheads="1"/>
          </p:cNvSpPr>
          <p:nvPr/>
        </p:nvSpPr>
        <p:spPr bwMode="auto">
          <a:xfrm>
            <a:off x="2057400" y="5637213"/>
            <a:ext cx="7305675" cy="519112"/>
          </a:xfrm>
          <a:prstGeom prst="rect">
            <a:avLst/>
          </a:prstGeom>
          <a:noFill/>
          <a:ln w="9525">
            <a:noFill/>
            <a:miter lim="800000"/>
            <a:headEnd/>
            <a:tailEnd/>
          </a:ln>
        </p:spPr>
        <p:txBody>
          <a:bodyPr>
            <a:spAutoFit/>
          </a:bodyPr>
          <a:lstStyle/>
          <a:p>
            <a:r>
              <a:rPr lang="zh-CN" altLang="en-US" sz="2400">
                <a:solidFill>
                  <a:srgbClr val="FFCC00"/>
                </a:solidFill>
                <a:latin typeface="幼圆" pitchFamily="49" charset="-122"/>
                <a:ea typeface="幼圆" pitchFamily="49" charset="-122"/>
              </a:rPr>
              <a:t>当 </a:t>
            </a:r>
            <a:r>
              <a:rPr lang="en-US" altLang="zh-CN" sz="2400">
                <a:solidFill>
                  <a:srgbClr val="FFCC00"/>
                </a:solidFill>
                <a:ea typeface="幼圆" pitchFamily="49" charset="-122"/>
              </a:rPr>
              <a:t>D=0</a:t>
            </a:r>
            <a:r>
              <a:rPr lang="zh-CN" altLang="en-US" sz="2400">
                <a:solidFill>
                  <a:srgbClr val="FFCC00"/>
                </a:solidFill>
                <a:latin typeface="幼圆" pitchFamily="49" charset="-122"/>
                <a:ea typeface="幼圆" pitchFamily="49" charset="-122"/>
              </a:rPr>
              <a:t>时 </a:t>
            </a:r>
            <a:r>
              <a:rPr lang="en-US" altLang="zh-CN" sz="2400">
                <a:solidFill>
                  <a:srgbClr val="FFCC00"/>
                </a:solidFill>
                <a:ea typeface="幼圆" pitchFamily="49" charset="-122"/>
              </a:rPr>
              <a:t>S</a:t>
            </a:r>
            <a:r>
              <a:rPr lang="en-US" altLang="zh-CN" sz="2400">
                <a:solidFill>
                  <a:srgbClr val="FFCC00"/>
                </a:solidFill>
                <a:latin typeface="幼圆" pitchFamily="49" charset="-122"/>
                <a:ea typeface="幼圆" pitchFamily="49" charset="-122"/>
              </a:rPr>
              <a:t> </a:t>
            </a:r>
            <a:r>
              <a:rPr lang="zh-CN" altLang="en-US" sz="2400">
                <a:solidFill>
                  <a:srgbClr val="FFCC00"/>
                </a:solidFill>
                <a:latin typeface="幼圆" pitchFamily="49" charset="-122"/>
                <a:ea typeface="幼圆" pitchFamily="49" charset="-122"/>
              </a:rPr>
              <a:t>接地；当 </a:t>
            </a:r>
            <a:r>
              <a:rPr lang="en-US" altLang="zh-CN" sz="2400">
                <a:solidFill>
                  <a:srgbClr val="FFCC00"/>
                </a:solidFill>
                <a:ea typeface="幼圆" pitchFamily="49" charset="-122"/>
              </a:rPr>
              <a:t>D=1</a:t>
            </a:r>
            <a:r>
              <a:rPr lang="zh-CN" altLang="en-US" sz="2400">
                <a:solidFill>
                  <a:srgbClr val="FFCC00"/>
                </a:solidFill>
                <a:latin typeface="幼圆" pitchFamily="49" charset="-122"/>
                <a:ea typeface="幼圆" pitchFamily="49" charset="-122"/>
              </a:rPr>
              <a:t>时 </a:t>
            </a:r>
            <a:r>
              <a:rPr lang="en-US" altLang="zh-CN" sz="2400">
                <a:solidFill>
                  <a:srgbClr val="FFCC00"/>
                </a:solidFill>
                <a:ea typeface="幼圆" pitchFamily="49" charset="-122"/>
              </a:rPr>
              <a:t>S</a:t>
            </a:r>
            <a:r>
              <a:rPr lang="en-US" altLang="zh-CN" sz="2400">
                <a:solidFill>
                  <a:srgbClr val="FFCC00"/>
                </a:solidFill>
                <a:latin typeface="幼圆" pitchFamily="49" charset="-122"/>
                <a:ea typeface="幼圆" pitchFamily="49" charset="-122"/>
              </a:rPr>
              <a:t> </a:t>
            </a:r>
            <a:r>
              <a:rPr lang="zh-CN" altLang="en-US" sz="2400">
                <a:solidFill>
                  <a:srgbClr val="FFCC00"/>
                </a:solidFill>
                <a:latin typeface="幼圆" pitchFamily="49" charset="-122"/>
                <a:ea typeface="幼圆" pitchFamily="49" charset="-122"/>
              </a:rPr>
              <a:t>接</a:t>
            </a:r>
            <a:r>
              <a:rPr lang="zh-CN" altLang="en-US" sz="2400">
                <a:solidFill>
                  <a:srgbClr val="FFCC00"/>
                </a:solidFill>
                <a:ea typeface="幼圆" pitchFamily="49" charset="-122"/>
              </a:rPr>
              <a:t>“</a:t>
            </a:r>
            <a:r>
              <a:rPr lang="zh-CN" altLang="en-US" sz="2400">
                <a:solidFill>
                  <a:srgbClr val="FFCC00"/>
                </a:solidFill>
                <a:latin typeface="幼圆" pitchFamily="49" charset="-122"/>
                <a:ea typeface="幼圆" pitchFamily="49" charset="-122"/>
              </a:rPr>
              <a:t>地</a:t>
            </a:r>
            <a:r>
              <a:rPr lang="zh-CN" altLang="en-US" sz="2400">
                <a:solidFill>
                  <a:srgbClr val="FFCC00"/>
                </a:solidFill>
                <a:ea typeface="幼圆" pitchFamily="49" charset="-122"/>
              </a:rPr>
              <a:t>”</a:t>
            </a:r>
            <a:r>
              <a:rPr lang="zh-CN" altLang="en-US" sz="2400">
                <a:solidFill>
                  <a:srgbClr val="FFCC00"/>
                </a:solidFill>
                <a:latin typeface="幼圆" pitchFamily="49" charset="-122"/>
                <a:ea typeface="幼圆" pitchFamily="49" charset="-122"/>
              </a:rPr>
              <a:t>（虚地）</a:t>
            </a:r>
            <a:r>
              <a:rPr lang="zh-CN" altLang="en-US" sz="2800">
                <a:solidFill>
                  <a:srgbClr val="FFCC00"/>
                </a:solidFill>
                <a:latin typeface="幼圆" pitchFamily="49" charset="-122"/>
                <a:ea typeface="幼圆" pitchFamily="49" charset="-122"/>
              </a:rPr>
              <a:t>。</a:t>
            </a:r>
          </a:p>
        </p:txBody>
      </p:sp>
      <p:sp>
        <p:nvSpPr>
          <p:cNvPr id="216199" name="AutoShape 135"/>
          <p:cNvSpPr>
            <a:spLocks noChangeArrowheads="1"/>
          </p:cNvSpPr>
          <p:nvPr/>
        </p:nvSpPr>
        <p:spPr bwMode="auto">
          <a:xfrm>
            <a:off x="6172200" y="1092200"/>
            <a:ext cx="2895600" cy="1941513"/>
          </a:xfrm>
          <a:prstGeom prst="octagon">
            <a:avLst>
              <a:gd name="adj" fmla="val 29287"/>
            </a:avLst>
          </a:prstGeom>
          <a:noFill/>
          <a:ln w="76200" cmpd="tri">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2473" name="Group 253"/>
          <p:cNvGrpSpPr>
            <a:grpSpLocks/>
          </p:cNvGrpSpPr>
          <p:nvPr/>
        </p:nvGrpSpPr>
        <p:grpSpPr bwMode="auto">
          <a:xfrm>
            <a:off x="0" y="765175"/>
            <a:ext cx="1547813" cy="909638"/>
            <a:chOff x="0" y="482"/>
            <a:chExt cx="975" cy="573"/>
          </a:xfrm>
        </p:grpSpPr>
        <p:sp>
          <p:nvSpPr>
            <p:cNvPr id="216201" name="Line 137"/>
            <p:cNvSpPr>
              <a:spLocks noChangeShapeType="1"/>
            </p:cNvSpPr>
            <p:nvPr/>
          </p:nvSpPr>
          <p:spPr bwMode="auto">
            <a:xfrm flipV="1">
              <a:off x="256" y="725"/>
              <a:ext cx="189" cy="330"/>
            </a:xfrm>
            <a:prstGeom prst="line">
              <a:avLst/>
            </a:prstGeom>
            <a:noFill/>
            <a:ln w="9525">
              <a:solidFill>
                <a:schemeClr val="bg1"/>
              </a:solidFill>
              <a:round/>
              <a:headEnd type="triangle" w="med" len="me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2588" name="Text Box 138"/>
            <p:cNvSpPr txBox="1">
              <a:spLocks noChangeArrowheads="1"/>
            </p:cNvSpPr>
            <p:nvPr/>
          </p:nvSpPr>
          <p:spPr bwMode="auto">
            <a:xfrm>
              <a:off x="0" y="482"/>
              <a:ext cx="975" cy="250"/>
            </a:xfrm>
            <a:prstGeom prst="rect">
              <a:avLst/>
            </a:prstGeom>
            <a:noFill/>
            <a:ln w="9525">
              <a:noFill/>
              <a:miter lim="800000"/>
              <a:headEnd/>
              <a:tailEnd/>
            </a:ln>
          </p:spPr>
          <p:txBody>
            <a:bodyPr>
              <a:spAutoFit/>
            </a:bodyPr>
            <a:lstStyle/>
            <a:p>
              <a:r>
                <a:rPr lang="zh-CN" altLang="en-US">
                  <a:solidFill>
                    <a:schemeClr val="bg1"/>
                  </a:solidFill>
                  <a:ea typeface="幼圆" pitchFamily="49" charset="-122"/>
                </a:rPr>
                <a:t>基准电源</a:t>
              </a:r>
            </a:p>
          </p:txBody>
        </p:sp>
      </p:grpSp>
      <p:sp>
        <p:nvSpPr>
          <p:cNvPr id="216203" name="AutoShape 139"/>
          <p:cNvSpPr>
            <a:spLocks/>
          </p:cNvSpPr>
          <p:nvPr/>
        </p:nvSpPr>
        <p:spPr bwMode="auto">
          <a:xfrm rot="16200000">
            <a:off x="2823369" y="3577431"/>
            <a:ext cx="263525" cy="3529013"/>
          </a:xfrm>
          <a:prstGeom prst="leftBrace">
            <a:avLst>
              <a:gd name="adj1" fmla="val 111596"/>
              <a:gd name="adj2" fmla="val 50000"/>
            </a:avLst>
          </a:prstGeom>
          <a:noFill/>
          <a:ln w="9525">
            <a:solidFill>
              <a:schemeClr val="bg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475" name="Text Box 140"/>
          <p:cNvSpPr txBox="1">
            <a:spLocks noChangeArrowheads="1"/>
          </p:cNvSpPr>
          <p:nvPr/>
        </p:nvSpPr>
        <p:spPr bwMode="auto">
          <a:xfrm>
            <a:off x="2171700" y="5372100"/>
            <a:ext cx="2039938" cy="366713"/>
          </a:xfrm>
          <a:prstGeom prst="rect">
            <a:avLst/>
          </a:prstGeom>
          <a:noFill/>
          <a:ln w="9525">
            <a:noFill/>
            <a:miter lim="800000"/>
            <a:headEnd/>
            <a:tailEnd/>
          </a:ln>
        </p:spPr>
        <p:txBody>
          <a:bodyPr>
            <a:spAutoFit/>
          </a:bodyPr>
          <a:lstStyle/>
          <a:p>
            <a:r>
              <a:rPr lang="zh-CN" altLang="en-US" sz="1800">
                <a:solidFill>
                  <a:schemeClr val="bg1"/>
                </a:solidFill>
                <a:ea typeface="幼圆" pitchFamily="49" charset="-122"/>
              </a:rPr>
              <a:t>并行数字输入</a:t>
            </a:r>
          </a:p>
        </p:txBody>
      </p:sp>
      <p:sp>
        <p:nvSpPr>
          <p:cNvPr id="216205" name="Rectangle 141"/>
          <p:cNvSpPr>
            <a:spLocks noChangeArrowheads="1"/>
          </p:cNvSpPr>
          <p:nvPr/>
        </p:nvSpPr>
        <p:spPr bwMode="auto">
          <a:xfrm>
            <a:off x="3889375" y="1308100"/>
            <a:ext cx="914400" cy="91440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16206" name="Line 142"/>
          <p:cNvSpPr>
            <a:spLocks noChangeShapeType="1"/>
          </p:cNvSpPr>
          <p:nvPr/>
        </p:nvSpPr>
        <p:spPr bwMode="auto">
          <a:xfrm>
            <a:off x="4229100" y="1397000"/>
            <a:ext cx="0" cy="469900"/>
          </a:xfrm>
          <a:prstGeom prst="line">
            <a:avLst/>
          </a:prstGeom>
          <a:noFill/>
          <a:ln w="9525">
            <a:noFill/>
            <a:round/>
            <a:headEnd/>
            <a:tailEnd/>
          </a:ln>
          <a:effectLst/>
        </p:spPr>
        <p:txBody>
          <a:bodyPr anchor="ctr" anchorCtr="1">
            <a:spAutoFit/>
          </a:bodyPr>
          <a:lstStyle/>
          <a:p>
            <a:pPr>
              <a:defRPr/>
            </a:pPr>
            <a:endParaRPr lang="zh-CN" altLang="en-US">
              <a:effectLst>
                <a:outerShdw blurRad="38100" dist="38100" dir="2700000" algn="tl">
                  <a:srgbClr val="000000">
                    <a:alpha val="43137"/>
                  </a:srgbClr>
                </a:outerShdw>
              </a:effectLst>
            </a:endParaRPr>
          </a:p>
        </p:txBody>
      </p:sp>
      <p:sp>
        <p:nvSpPr>
          <p:cNvPr id="216207" name="Line 143"/>
          <p:cNvSpPr>
            <a:spLocks noChangeShapeType="1"/>
          </p:cNvSpPr>
          <p:nvPr/>
        </p:nvSpPr>
        <p:spPr bwMode="auto">
          <a:xfrm>
            <a:off x="977900" y="1397000"/>
            <a:ext cx="2044700" cy="0"/>
          </a:xfrm>
          <a:prstGeom prst="line">
            <a:avLst/>
          </a:prstGeom>
          <a:noFill/>
          <a:ln w="9525">
            <a:noFill/>
            <a:round/>
            <a:headEnd/>
            <a:tailEnd/>
          </a:ln>
          <a:effectLst/>
        </p:spPr>
        <p:txBody>
          <a:bodyPr wrap="none" anchor="ctr" anchorCtr="1">
            <a:spAutoFit/>
          </a:bodyPr>
          <a:lstStyle/>
          <a:p>
            <a:pPr>
              <a:defRPr/>
            </a:pPr>
            <a:endParaRPr lang="zh-CN" altLang="en-US">
              <a:effectLst>
                <a:outerShdw blurRad="38100" dist="38100" dir="2700000" algn="tl">
                  <a:srgbClr val="000000">
                    <a:alpha val="43137"/>
                  </a:srgbClr>
                </a:outerShdw>
              </a:effectLst>
            </a:endParaRPr>
          </a:p>
        </p:txBody>
      </p:sp>
      <p:grpSp>
        <p:nvGrpSpPr>
          <p:cNvPr id="62479" name="Group 145"/>
          <p:cNvGrpSpPr>
            <a:grpSpLocks/>
          </p:cNvGrpSpPr>
          <p:nvPr/>
        </p:nvGrpSpPr>
        <p:grpSpPr bwMode="auto">
          <a:xfrm>
            <a:off x="127000" y="3365500"/>
            <a:ext cx="1047750" cy="1190625"/>
            <a:chOff x="16" y="2144"/>
            <a:chExt cx="660" cy="750"/>
          </a:xfrm>
        </p:grpSpPr>
        <p:sp>
          <p:nvSpPr>
            <p:cNvPr id="62585" name="Text Box 146"/>
            <p:cNvSpPr txBox="1">
              <a:spLocks noChangeArrowheads="1"/>
            </p:cNvSpPr>
            <p:nvPr/>
          </p:nvSpPr>
          <p:spPr bwMode="auto">
            <a:xfrm>
              <a:off x="16" y="2144"/>
              <a:ext cx="320" cy="750"/>
            </a:xfrm>
            <a:prstGeom prst="rect">
              <a:avLst/>
            </a:prstGeom>
            <a:noFill/>
            <a:ln w="9525">
              <a:noFill/>
              <a:miter lim="800000"/>
              <a:headEnd/>
              <a:tailEnd/>
            </a:ln>
          </p:spPr>
          <p:txBody>
            <a:bodyPr anchorCtr="1">
              <a:spAutoFit/>
            </a:bodyPr>
            <a:lstStyle/>
            <a:p>
              <a:pPr>
                <a:spcBef>
                  <a:spcPct val="50000"/>
                </a:spcBef>
              </a:pPr>
              <a:r>
                <a:rPr lang="zh-CN" altLang="en-US" sz="1800">
                  <a:solidFill>
                    <a:schemeClr val="bg1"/>
                  </a:solidFill>
                  <a:ea typeface="幼圆" pitchFamily="49" charset="-122"/>
                </a:rPr>
                <a:t>电子开关</a:t>
              </a:r>
            </a:p>
          </p:txBody>
        </p:sp>
        <p:sp>
          <p:nvSpPr>
            <p:cNvPr id="216211" name="Line 147"/>
            <p:cNvSpPr>
              <a:spLocks noChangeShapeType="1"/>
            </p:cNvSpPr>
            <p:nvPr/>
          </p:nvSpPr>
          <p:spPr bwMode="auto">
            <a:xfrm flipV="1">
              <a:off x="268" y="2306"/>
              <a:ext cx="408" cy="195"/>
            </a:xfrm>
            <a:prstGeom prst="line">
              <a:avLst/>
            </a:prstGeom>
            <a:noFill/>
            <a:ln w="9525">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sp>
        <p:nvSpPr>
          <p:cNvPr id="62480" name="Text Box 148"/>
          <p:cNvSpPr txBox="1">
            <a:spLocks noChangeArrowheads="1"/>
          </p:cNvSpPr>
          <p:nvPr/>
        </p:nvSpPr>
        <p:spPr bwMode="auto">
          <a:xfrm>
            <a:off x="7164388" y="4581525"/>
            <a:ext cx="1979612" cy="366713"/>
          </a:xfrm>
          <a:prstGeom prst="rect">
            <a:avLst/>
          </a:prstGeom>
          <a:noFill/>
          <a:ln w="9525">
            <a:noFill/>
            <a:miter lim="800000"/>
            <a:headEnd/>
            <a:tailEnd/>
          </a:ln>
        </p:spPr>
        <p:txBody>
          <a:bodyPr>
            <a:spAutoFit/>
          </a:bodyPr>
          <a:lstStyle/>
          <a:p>
            <a:r>
              <a:rPr lang="zh-CN" altLang="en-US" sz="1800">
                <a:solidFill>
                  <a:schemeClr val="bg1"/>
                </a:solidFill>
                <a:ea typeface="幼圆" pitchFamily="49" charset="-122"/>
              </a:rPr>
              <a:t>模拟信号输出</a:t>
            </a:r>
          </a:p>
        </p:txBody>
      </p:sp>
      <p:grpSp>
        <p:nvGrpSpPr>
          <p:cNvPr id="62481" name="Group 149"/>
          <p:cNvGrpSpPr>
            <a:grpSpLocks/>
          </p:cNvGrpSpPr>
          <p:nvPr/>
        </p:nvGrpSpPr>
        <p:grpSpPr bwMode="auto">
          <a:xfrm>
            <a:off x="-79375" y="1316038"/>
            <a:ext cx="8210550" cy="3889375"/>
            <a:chOff x="-50" y="829"/>
            <a:chExt cx="5172" cy="2450"/>
          </a:xfrm>
        </p:grpSpPr>
        <p:sp>
          <p:nvSpPr>
            <p:cNvPr id="216214" name="Line 150"/>
            <p:cNvSpPr>
              <a:spLocks noChangeShapeType="1"/>
            </p:cNvSpPr>
            <p:nvPr/>
          </p:nvSpPr>
          <p:spPr bwMode="auto">
            <a:xfrm>
              <a:off x="450" y="1169"/>
              <a:ext cx="635"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15" name="Rectangle 151"/>
            <p:cNvSpPr>
              <a:spLocks noChangeArrowheads="1"/>
            </p:cNvSpPr>
            <p:nvPr/>
          </p:nvSpPr>
          <p:spPr bwMode="auto">
            <a:xfrm>
              <a:off x="1085"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16" name="Line 152"/>
            <p:cNvSpPr>
              <a:spLocks noChangeShapeType="1"/>
            </p:cNvSpPr>
            <p:nvPr/>
          </p:nvSpPr>
          <p:spPr bwMode="auto">
            <a:xfrm>
              <a:off x="1358"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17" name="Line 153"/>
            <p:cNvSpPr>
              <a:spLocks noChangeShapeType="1"/>
            </p:cNvSpPr>
            <p:nvPr/>
          </p:nvSpPr>
          <p:spPr bwMode="auto">
            <a:xfrm>
              <a:off x="2083"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18" name="Line 154"/>
            <p:cNvSpPr>
              <a:spLocks noChangeShapeType="1"/>
            </p:cNvSpPr>
            <p:nvPr/>
          </p:nvSpPr>
          <p:spPr bwMode="auto">
            <a:xfrm>
              <a:off x="2809" y="1168"/>
              <a:ext cx="81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19" name="Line 155"/>
            <p:cNvSpPr>
              <a:spLocks noChangeShapeType="1"/>
            </p:cNvSpPr>
            <p:nvPr/>
          </p:nvSpPr>
          <p:spPr bwMode="auto">
            <a:xfrm flipV="1">
              <a:off x="768"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0" name="Line 156"/>
            <p:cNvSpPr>
              <a:spLocks noChangeShapeType="1"/>
            </p:cNvSpPr>
            <p:nvPr/>
          </p:nvSpPr>
          <p:spPr bwMode="auto">
            <a:xfrm>
              <a:off x="3625"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1" name="Line 157"/>
            <p:cNvSpPr>
              <a:spLocks noChangeShapeType="1"/>
            </p:cNvSpPr>
            <p:nvPr/>
          </p:nvSpPr>
          <p:spPr bwMode="auto">
            <a:xfrm>
              <a:off x="3081"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2" name="Line 158"/>
            <p:cNvSpPr>
              <a:spLocks noChangeShapeType="1"/>
            </p:cNvSpPr>
            <p:nvPr/>
          </p:nvSpPr>
          <p:spPr bwMode="auto">
            <a:xfrm>
              <a:off x="2309"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3" name="Line 159"/>
            <p:cNvSpPr>
              <a:spLocks noChangeShapeType="1"/>
            </p:cNvSpPr>
            <p:nvPr/>
          </p:nvSpPr>
          <p:spPr bwMode="auto">
            <a:xfrm>
              <a:off x="1583"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4" name="Line 160"/>
            <p:cNvSpPr>
              <a:spLocks noChangeShapeType="1"/>
            </p:cNvSpPr>
            <p:nvPr/>
          </p:nvSpPr>
          <p:spPr bwMode="auto">
            <a:xfrm>
              <a:off x="767"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5" name="Line 161"/>
            <p:cNvSpPr>
              <a:spLocks noChangeShapeType="1"/>
            </p:cNvSpPr>
            <p:nvPr/>
          </p:nvSpPr>
          <p:spPr bwMode="auto">
            <a:xfrm>
              <a:off x="3535" y="2076"/>
              <a:ext cx="181"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6" name="Line 162"/>
            <p:cNvSpPr>
              <a:spLocks noChangeShapeType="1"/>
            </p:cNvSpPr>
            <p:nvPr/>
          </p:nvSpPr>
          <p:spPr bwMode="auto">
            <a:xfrm flipH="1">
              <a:off x="632"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7" name="Line 163"/>
            <p:cNvSpPr>
              <a:spLocks noChangeShapeType="1"/>
            </p:cNvSpPr>
            <p:nvPr/>
          </p:nvSpPr>
          <p:spPr bwMode="auto">
            <a:xfrm flipH="1">
              <a:off x="1448"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8" name="Line 164"/>
            <p:cNvSpPr>
              <a:spLocks noChangeShapeType="1"/>
            </p:cNvSpPr>
            <p:nvPr/>
          </p:nvSpPr>
          <p:spPr bwMode="auto">
            <a:xfrm flipH="1">
              <a:off x="2174"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29" name="Line 165"/>
            <p:cNvSpPr>
              <a:spLocks noChangeShapeType="1"/>
            </p:cNvSpPr>
            <p:nvPr/>
          </p:nvSpPr>
          <p:spPr bwMode="auto">
            <a:xfrm flipH="1">
              <a:off x="2945" y="2077"/>
              <a:ext cx="136" cy="181"/>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0" name="Line 166"/>
            <p:cNvSpPr>
              <a:spLocks noChangeShapeType="1"/>
            </p:cNvSpPr>
            <p:nvPr/>
          </p:nvSpPr>
          <p:spPr bwMode="auto">
            <a:xfrm>
              <a:off x="631"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1" name="Line 167"/>
            <p:cNvSpPr>
              <a:spLocks noChangeShapeType="1"/>
            </p:cNvSpPr>
            <p:nvPr/>
          </p:nvSpPr>
          <p:spPr bwMode="auto">
            <a:xfrm>
              <a:off x="631" y="2575"/>
              <a:ext cx="317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2" name="Line 168"/>
            <p:cNvSpPr>
              <a:spLocks noChangeShapeType="1"/>
            </p:cNvSpPr>
            <p:nvPr/>
          </p:nvSpPr>
          <p:spPr bwMode="auto">
            <a:xfrm>
              <a:off x="1447"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3" name="Line 169"/>
            <p:cNvSpPr>
              <a:spLocks noChangeShapeType="1"/>
            </p:cNvSpPr>
            <p:nvPr/>
          </p:nvSpPr>
          <p:spPr bwMode="auto">
            <a:xfrm>
              <a:off x="2173"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4" name="Line 170"/>
            <p:cNvSpPr>
              <a:spLocks noChangeShapeType="1"/>
            </p:cNvSpPr>
            <p:nvPr/>
          </p:nvSpPr>
          <p:spPr bwMode="auto">
            <a:xfrm>
              <a:off x="2945"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5" name="Line 171"/>
            <p:cNvSpPr>
              <a:spLocks noChangeShapeType="1"/>
            </p:cNvSpPr>
            <p:nvPr/>
          </p:nvSpPr>
          <p:spPr bwMode="auto">
            <a:xfrm flipV="1">
              <a:off x="949" y="2893"/>
              <a:ext cx="2858" cy="44"/>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6" name="Line 172"/>
            <p:cNvSpPr>
              <a:spLocks noChangeShapeType="1"/>
            </p:cNvSpPr>
            <p:nvPr/>
          </p:nvSpPr>
          <p:spPr bwMode="auto">
            <a:xfrm>
              <a:off x="2491"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7" name="Line 173"/>
            <p:cNvSpPr>
              <a:spLocks noChangeShapeType="1"/>
            </p:cNvSpPr>
            <p:nvPr/>
          </p:nvSpPr>
          <p:spPr bwMode="auto">
            <a:xfrm>
              <a:off x="3017" y="2166"/>
              <a:ext cx="0" cy="908"/>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38" name="Oval 174"/>
            <p:cNvSpPr>
              <a:spLocks noChangeArrowheads="1"/>
            </p:cNvSpPr>
            <p:nvPr/>
          </p:nvSpPr>
          <p:spPr bwMode="auto">
            <a:xfrm>
              <a:off x="359" y="1124"/>
              <a:ext cx="91" cy="91"/>
            </a:xfrm>
            <a:prstGeom prst="ellipse">
              <a:avLst/>
            </a:prstGeom>
            <a:noFill/>
            <a:ln w="38100" algn="ctr">
              <a:solidFill>
                <a:srgbClr val="99CC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515" name="Text Box 175"/>
            <p:cNvSpPr txBox="1">
              <a:spLocks noChangeArrowheads="1"/>
            </p:cNvSpPr>
            <p:nvPr/>
          </p:nvSpPr>
          <p:spPr bwMode="auto">
            <a:xfrm>
              <a:off x="1085"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62516" name="Text Box 176"/>
            <p:cNvSpPr txBox="1">
              <a:spLocks noChangeArrowheads="1"/>
            </p:cNvSpPr>
            <p:nvPr/>
          </p:nvSpPr>
          <p:spPr bwMode="auto">
            <a:xfrm>
              <a:off x="1811"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62517" name="Text Box 177"/>
            <p:cNvSpPr txBox="1">
              <a:spLocks noChangeArrowheads="1"/>
            </p:cNvSpPr>
            <p:nvPr/>
          </p:nvSpPr>
          <p:spPr bwMode="auto">
            <a:xfrm>
              <a:off x="2537"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62518" name="Text Box 178"/>
            <p:cNvSpPr txBox="1">
              <a:spLocks noChangeArrowheads="1"/>
            </p:cNvSpPr>
            <p:nvPr/>
          </p:nvSpPr>
          <p:spPr bwMode="auto">
            <a:xfrm>
              <a:off x="358" y="1554"/>
              <a:ext cx="364"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2R</a:t>
              </a:r>
            </a:p>
          </p:txBody>
        </p:sp>
        <p:sp>
          <p:nvSpPr>
            <p:cNvPr id="62519" name="Text Box 179"/>
            <p:cNvSpPr txBox="1">
              <a:spLocks noChangeArrowheads="1"/>
            </p:cNvSpPr>
            <p:nvPr/>
          </p:nvSpPr>
          <p:spPr bwMode="auto">
            <a:xfrm>
              <a:off x="1177"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62520" name="Text Box 180"/>
            <p:cNvSpPr txBox="1">
              <a:spLocks noChangeArrowheads="1"/>
            </p:cNvSpPr>
            <p:nvPr/>
          </p:nvSpPr>
          <p:spPr bwMode="auto">
            <a:xfrm>
              <a:off x="1901" y="1554"/>
              <a:ext cx="318"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62521" name="Text Box 181"/>
            <p:cNvSpPr txBox="1">
              <a:spLocks noChangeArrowheads="1"/>
            </p:cNvSpPr>
            <p:nvPr/>
          </p:nvSpPr>
          <p:spPr bwMode="auto">
            <a:xfrm>
              <a:off x="2673"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62522" name="Text Box 182"/>
            <p:cNvSpPr txBox="1">
              <a:spLocks noChangeArrowheads="1"/>
            </p:cNvSpPr>
            <p:nvPr/>
          </p:nvSpPr>
          <p:spPr bwMode="auto">
            <a:xfrm>
              <a:off x="3217" y="1554"/>
              <a:ext cx="363"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216247" name="Line 183"/>
            <p:cNvSpPr>
              <a:spLocks noChangeShapeType="1"/>
            </p:cNvSpPr>
            <p:nvPr/>
          </p:nvSpPr>
          <p:spPr bwMode="auto">
            <a:xfrm>
              <a:off x="859"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48" name="Line 184"/>
            <p:cNvSpPr>
              <a:spLocks noChangeShapeType="1"/>
            </p:cNvSpPr>
            <p:nvPr/>
          </p:nvSpPr>
          <p:spPr bwMode="auto">
            <a:xfrm>
              <a:off x="1675"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49" name="Line 185"/>
            <p:cNvSpPr>
              <a:spLocks noChangeShapeType="1"/>
            </p:cNvSpPr>
            <p:nvPr/>
          </p:nvSpPr>
          <p:spPr bwMode="auto">
            <a:xfrm>
              <a:off x="2401"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50" name="Line 186"/>
            <p:cNvSpPr>
              <a:spLocks noChangeShapeType="1"/>
            </p:cNvSpPr>
            <p:nvPr/>
          </p:nvSpPr>
          <p:spPr bwMode="auto">
            <a:xfrm>
              <a:off x="3172"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2527" name="Text Box 187"/>
            <p:cNvSpPr txBox="1">
              <a:spLocks noChangeArrowheads="1"/>
            </p:cNvSpPr>
            <p:nvPr/>
          </p:nvSpPr>
          <p:spPr bwMode="auto">
            <a:xfrm>
              <a:off x="3172"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0</a:t>
              </a:r>
            </a:p>
          </p:txBody>
        </p:sp>
        <p:sp>
          <p:nvSpPr>
            <p:cNvPr id="62528" name="Text Box 188"/>
            <p:cNvSpPr txBox="1">
              <a:spLocks noChangeArrowheads="1"/>
            </p:cNvSpPr>
            <p:nvPr/>
          </p:nvSpPr>
          <p:spPr bwMode="auto">
            <a:xfrm>
              <a:off x="2401"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1</a:t>
              </a:r>
            </a:p>
          </p:txBody>
        </p:sp>
        <p:sp>
          <p:nvSpPr>
            <p:cNvPr id="62529" name="Text Box 189"/>
            <p:cNvSpPr txBox="1">
              <a:spLocks noChangeArrowheads="1"/>
            </p:cNvSpPr>
            <p:nvPr/>
          </p:nvSpPr>
          <p:spPr bwMode="auto">
            <a:xfrm>
              <a:off x="1675"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2</a:t>
              </a:r>
            </a:p>
          </p:txBody>
        </p:sp>
        <p:sp>
          <p:nvSpPr>
            <p:cNvPr id="62530" name="Text Box 190"/>
            <p:cNvSpPr txBox="1">
              <a:spLocks noChangeArrowheads="1"/>
            </p:cNvSpPr>
            <p:nvPr/>
          </p:nvSpPr>
          <p:spPr bwMode="auto">
            <a:xfrm>
              <a:off x="859"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3</a:t>
              </a:r>
            </a:p>
          </p:txBody>
        </p:sp>
        <p:sp>
          <p:nvSpPr>
            <p:cNvPr id="62531" name="Text Box 191"/>
            <p:cNvSpPr txBox="1">
              <a:spLocks noChangeArrowheads="1"/>
            </p:cNvSpPr>
            <p:nvPr/>
          </p:nvSpPr>
          <p:spPr bwMode="auto">
            <a:xfrm>
              <a:off x="2718"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0</a:t>
              </a:r>
            </a:p>
          </p:txBody>
        </p:sp>
        <p:sp>
          <p:nvSpPr>
            <p:cNvPr id="62532" name="Text Box 192"/>
            <p:cNvSpPr txBox="1">
              <a:spLocks noChangeArrowheads="1"/>
            </p:cNvSpPr>
            <p:nvPr/>
          </p:nvSpPr>
          <p:spPr bwMode="auto">
            <a:xfrm>
              <a:off x="1902" y="209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1</a:t>
              </a:r>
            </a:p>
          </p:txBody>
        </p:sp>
        <p:sp>
          <p:nvSpPr>
            <p:cNvPr id="62533" name="Text Box 193"/>
            <p:cNvSpPr txBox="1">
              <a:spLocks noChangeArrowheads="1"/>
            </p:cNvSpPr>
            <p:nvPr/>
          </p:nvSpPr>
          <p:spPr bwMode="auto">
            <a:xfrm>
              <a:off x="1177"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2</a:t>
              </a:r>
            </a:p>
          </p:txBody>
        </p:sp>
        <p:sp>
          <p:nvSpPr>
            <p:cNvPr id="62534" name="Text Box 194"/>
            <p:cNvSpPr txBox="1">
              <a:spLocks noChangeArrowheads="1"/>
            </p:cNvSpPr>
            <p:nvPr/>
          </p:nvSpPr>
          <p:spPr bwMode="auto">
            <a:xfrm>
              <a:off x="360" y="2077"/>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3</a:t>
              </a:r>
            </a:p>
          </p:txBody>
        </p:sp>
        <p:sp>
          <p:nvSpPr>
            <p:cNvPr id="62535" name="Text Box 195"/>
            <p:cNvSpPr txBox="1">
              <a:spLocks noChangeArrowheads="1"/>
            </p:cNvSpPr>
            <p:nvPr/>
          </p:nvSpPr>
          <p:spPr bwMode="auto">
            <a:xfrm>
              <a:off x="2899"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0</a:t>
              </a:r>
            </a:p>
          </p:txBody>
        </p:sp>
        <p:sp>
          <p:nvSpPr>
            <p:cNvPr id="62536" name="Text Box 196"/>
            <p:cNvSpPr txBox="1">
              <a:spLocks noChangeArrowheads="1"/>
            </p:cNvSpPr>
            <p:nvPr/>
          </p:nvSpPr>
          <p:spPr bwMode="auto">
            <a:xfrm>
              <a:off x="2129"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1</a:t>
              </a:r>
            </a:p>
          </p:txBody>
        </p:sp>
        <p:sp>
          <p:nvSpPr>
            <p:cNvPr id="62537" name="Text Box 197"/>
            <p:cNvSpPr txBox="1">
              <a:spLocks noChangeArrowheads="1"/>
            </p:cNvSpPr>
            <p:nvPr/>
          </p:nvSpPr>
          <p:spPr bwMode="auto">
            <a:xfrm>
              <a:off x="1403"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2</a:t>
              </a:r>
            </a:p>
          </p:txBody>
        </p:sp>
        <p:sp>
          <p:nvSpPr>
            <p:cNvPr id="62538" name="Text Box 198"/>
            <p:cNvSpPr txBox="1">
              <a:spLocks noChangeArrowheads="1"/>
            </p:cNvSpPr>
            <p:nvPr/>
          </p:nvSpPr>
          <p:spPr bwMode="auto">
            <a:xfrm>
              <a:off x="586"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3</a:t>
              </a:r>
            </a:p>
          </p:txBody>
        </p:sp>
        <p:sp>
          <p:nvSpPr>
            <p:cNvPr id="216263" name="Line 199"/>
            <p:cNvSpPr>
              <a:spLocks noChangeShapeType="1"/>
            </p:cNvSpPr>
            <p:nvPr/>
          </p:nvSpPr>
          <p:spPr bwMode="auto">
            <a:xfrm>
              <a:off x="3625" y="289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64" name="Line 200"/>
            <p:cNvSpPr>
              <a:spLocks noChangeShapeType="1"/>
            </p:cNvSpPr>
            <p:nvPr/>
          </p:nvSpPr>
          <p:spPr bwMode="auto">
            <a:xfrm>
              <a:off x="3535" y="3165"/>
              <a:ext cx="181"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2541" name="Text Box 201"/>
            <p:cNvSpPr txBox="1">
              <a:spLocks noChangeArrowheads="1"/>
            </p:cNvSpPr>
            <p:nvPr/>
          </p:nvSpPr>
          <p:spPr bwMode="auto">
            <a:xfrm>
              <a:off x="-50" y="1078"/>
              <a:ext cx="590"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U</a:t>
              </a:r>
              <a:r>
                <a:rPr lang="en-US" altLang="zh-CN" b="0" baseline="-25000">
                  <a:solidFill>
                    <a:schemeClr val="bg1"/>
                  </a:solidFill>
                </a:rPr>
                <a:t>REF</a:t>
              </a:r>
            </a:p>
          </p:txBody>
        </p:sp>
        <p:sp>
          <p:nvSpPr>
            <p:cNvPr id="216266" name="Line 202"/>
            <p:cNvSpPr>
              <a:spLocks noChangeShapeType="1"/>
            </p:cNvSpPr>
            <p:nvPr/>
          </p:nvSpPr>
          <p:spPr bwMode="auto">
            <a:xfrm rot="-5400000">
              <a:off x="541" y="1124"/>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2543" name="Text Box 203"/>
            <p:cNvSpPr txBox="1">
              <a:spLocks noChangeArrowheads="1"/>
            </p:cNvSpPr>
            <p:nvPr/>
          </p:nvSpPr>
          <p:spPr bwMode="auto">
            <a:xfrm>
              <a:off x="405" y="1237"/>
              <a:ext cx="226"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endParaRPr lang="en-US" altLang="zh-CN" b="0" i="1" baseline="-25000">
                <a:solidFill>
                  <a:schemeClr val="bg1"/>
                </a:solidFill>
              </a:endParaRPr>
            </a:p>
          </p:txBody>
        </p:sp>
        <p:sp>
          <p:nvSpPr>
            <p:cNvPr id="216268" name="Rectangle 204"/>
            <p:cNvSpPr>
              <a:spLocks noChangeArrowheads="1"/>
            </p:cNvSpPr>
            <p:nvPr/>
          </p:nvSpPr>
          <p:spPr bwMode="auto">
            <a:xfrm>
              <a:off x="3807" y="2347"/>
              <a:ext cx="544" cy="773"/>
            </a:xfrm>
            <a:prstGeom prst="rect">
              <a:avLst/>
            </a:prstGeom>
            <a:gradFill rotWithShape="1">
              <a:gsLst>
                <a:gs pos="0">
                  <a:srgbClr val="669900"/>
                </a:gs>
                <a:gs pos="100000">
                  <a:srgbClr val="669900">
                    <a:gamma/>
                    <a:shade val="41176"/>
                    <a:invGamma/>
                  </a:srgbClr>
                </a:gs>
              </a:gsLst>
              <a:lin ang="0" scaled="1"/>
            </a:grad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69" name="Rectangle 205"/>
            <p:cNvSpPr>
              <a:spLocks noChangeArrowheads="1"/>
            </p:cNvSpPr>
            <p:nvPr/>
          </p:nvSpPr>
          <p:spPr bwMode="auto">
            <a:xfrm>
              <a:off x="1811"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0" name="Rectangle 206"/>
            <p:cNvSpPr>
              <a:spLocks noChangeArrowheads="1"/>
            </p:cNvSpPr>
            <p:nvPr/>
          </p:nvSpPr>
          <p:spPr bwMode="auto">
            <a:xfrm>
              <a:off x="2537"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1" name="Rectangle 207"/>
            <p:cNvSpPr>
              <a:spLocks noChangeArrowheads="1"/>
            </p:cNvSpPr>
            <p:nvPr/>
          </p:nvSpPr>
          <p:spPr bwMode="auto">
            <a:xfrm rot="-5400000">
              <a:off x="631" y="1600"/>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2" name="Line 208"/>
            <p:cNvSpPr>
              <a:spLocks noChangeShapeType="1"/>
            </p:cNvSpPr>
            <p:nvPr/>
          </p:nvSpPr>
          <p:spPr bwMode="auto">
            <a:xfrm flipV="1">
              <a:off x="1584"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73" name="Line 209"/>
            <p:cNvSpPr>
              <a:spLocks noChangeShapeType="1"/>
            </p:cNvSpPr>
            <p:nvPr/>
          </p:nvSpPr>
          <p:spPr bwMode="auto">
            <a:xfrm flipV="1">
              <a:off x="2310"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74" name="Line 210"/>
            <p:cNvSpPr>
              <a:spLocks noChangeShapeType="1"/>
            </p:cNvSpPr>
            <p:nvPr/>
          </p:nvSpPr>
          <p:spPr bwMode="auto">
            <a:xfrm flipV="1">
              <a:off x="3081"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75" name="Rectangle 211"/>
            <p:cNvSpPr>
              <a:spLocks noChangeArrowheads="1"/>
            </p:cNvSpPr>
            <p:nvPr/>
          </p:nvSpPr>
          <p:spPr bwMode="auto">
            <a:xfrm rot="-5400000">
              <a:off x="1447" y="1600"/>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6" name="Rectangle 212"/>
            <p:cNvSpPr>
              <a:spLocks noChangeArrowheads="1"/>
            </p:cNvSpPr>
            <p:nvPr/>
          </p:nvSpPr>
          <p:spPr bwMode="auto">
            <a:xfrm rot="-5400000">
              <a:off x="2173" y="1600"/>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7" name="Rectangle 213"/>
            <p:cNvSpPr>
              <a:spLocks noChangeArrowheads="1"/>
            </p:cNvSpPr>
            <p:nvPr/>
          </p:nvSpPr>
          <p:spPr bwMode="auto">
            <a:xfrm rot="-5400000">
              <a:off x="2943" y="1600"/>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8" name="Rectangle 214"/>
            <p:cNvSpPr>
              <a:spLocks noChangeArrowheads="1"/>
            </p:cNvSpPr>
            <p:nvPr/>
          </p:nvSpPr>
          <p:spPr bwMode="auto">
            <a:xfrm rot="-5400000">
              <a:off x="3487" y="1600"/>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79" name="Line 215"/>
            <p:cNvSpPr>
              <a:spLocks noChangeShapeType="1"/>
            </p:cNvSpPr>
            <p:nvPr/>
          </p:nvSpPr>
          <p:spPr bwMode="auto">
            <a:xfrm flipV="1">
              <a:off x="3625"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0" name="Line 216"/>
            <p:cNvSpPr>
              <a:spLocks noChangeShapeType="1"/>
            </p:cNvSpPr>
            <p:nvPr/>
          </p:nvSpPr>
          <p:spPr bwMode="auto">
            <a:xfrm>
              <a:off x="949"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1" name="Line 217"/>
            <p:cNvSpPr>
              <a:spLocks noChangeShapeType="1"/>
            </p:cNvSpPr>
            <p:nvPr/>
          </p:nvSpPr>
          <p:spPr bwMode="auto">
            <a:xfrm>
              <a:off x="1766"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2" name="Line 218"/>
            <p:cNvSpPr>
              <a:spLocks noChangeShapeType="1"/>
            </p:cNvSpPr>
            <p:nvPr/>
          </p:nvSpPr>
          <p:spPr bwMode="auto">
            <a:xfrm>
              <a:off x="3263"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3" name="Line 219"/>
            <p:cNvSpPr>
              <a:spLocks noChangeShapeType="1"/>
            </p:cNvSpPr>
            <p:nvPr/>
          </p:nvSpPr>
          <p:spPr bwMode="auto">
            <a:xfrm flipH="1">
              <a:off x="2264" y="2167"/>
              <a:ext cx="1" cy="907"/>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4" name="Line 220"/>
            <p:cNvSpPr>
              <a:spLocks noChangeShapeType="1"/>
            </p:cNvSpPr>
            <p:nvPr/>
          </p:nvSpPr>
          <p:spPr bwMode="auto">
            <a:xfrm>
              <a:off x="1539" y="2166"/>
              <a:ext cx="0" cy="910"/>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5" name="Line 221"/>
            <p:cNvSpPr>
              <a:spLocks noChangeShapeType="1"/>
            </p:cNvSpPr>
            <p:nvPr/>
          </p:nvSpPr>
          <p:spPr bwMode="auto">
            <a:xfrm>
              <a:off x="730" y="2172"/>
              <a:ext cx="0" cy="903"/>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6" name="Line 222"/>
            <p:cNvSpPr>
              <a:spLocks noChangeShapeType="1"/>
            </p:cNvSpPr>
            <p:nvPr/>
          </p:nvSpPr>
          <p:spPr bwMode="auto">
            <a:xfrm>
              <a:off x="358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7" name="Rectangle 223"/>
            <p:cNvSpPr>
              <a:spLocks noChangeArrowheads="1"/>
            </p:cNvSpPr>
            <p:nvPr/>
          </p:nvSpPr>
          <p:spPr bwMode="auto">
            <a:xfrm>
              <a:off x="3898" y="2144"/>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6288" name="Line 224"/>
            <p:cNvSpPr>
              <a:spLocks noChangeShapeType="1"/>
            </p:cNvSpPr>
            <p:nvPr/>
          </p:nvSpPr>
          <p:spPr bwMode="auto">
            <a:xfrm>
              <a:off x="417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89" name="Line 225"/>
            <p:cNvSpPr>
              <a:spLocks noChangeShapeType="1"/>
            </p:cNvSpPr>
            <p:nvPr/>
          </p:nvSpPr>
          <p:spPr bwMode="auto">
            <a:xfrm flipV="1">
              <a:off x="3580" y="2213"/>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90" name="Line 226"/>
            <p:cNvSpPr>
              <a:spLocks noChangeShapeType="1"/>
            </p:cNvSpPr>
            <p:nvPr/>
          </p:nvSpPr>
          <p:spPr bwMode="auto">
            <a:xfrm flipV="1">
              <a:off x="4487" y="2213"/>
              <a:ext cx="0" cy="499"/>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291" name="Line 227"/>
            <p:cNvSpPr>
              <a:spLocks noChangeShapeType="1"/>
            </p:cNvSpPr>
            <p:nvPr/>
          </p:nvSpPr>
          <p:spPr bwMode="auto">
            <a:xfrm>
              <a:off x="4351" y="2712"/>
              <a:ext cx="454" cy="0"/>
            </a:xfrm>
            <a:prstGeom prst="line">
              <a:avLst/>
            </a:prstGeom>
            <a:noFill/>
            <a:ln w="12700">
              <a:solidFill>
                <a:srgbClr val="669900"/>
              </a:solidFill>
              <a:round/>
              <a:headEnd/>
              <a:tailEnd/>
            </a:ln>
            <a:effectLst>
              <a:prstShdw prst="shdw17" dist="17961" dir="2700000">
                <a:srgbClr val="6699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62568" name="Text Box 228"/>
            <p:cNvSpPr txBox="1">
              <a:spLocks noChangeArrowheads="1"/>
            </p:cNvSpPr>
            <p:nvPr/>
          </p:nvSpPr>
          <p:spPr bwMode="auto">
            <a:xfrm>
              <a:off x="3852" y="1827"/>
              <a:ext cx="409"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r>
                <a:rPr lang="en-US" altLang="zh-CN" b="0" baseline="-25000">
                  <a:solidFill>
                    <a:schemeClr val="bg1"/>
                  </a:solidFill>
                </a:rPr>
                <a:t>f</a:t>
              </a:r>
            </a:p>
          </p:txBody>
        </p:sp>
        <p:sp>
          <p:nvSpPr>
            <p:cNvPr id="62569" name="Text Box 229"/>
            <p:cNvSpPr txBox="1">
              <a:spLocks noChangeArrowheads="1"/>
            </p:cNvSpPr>
            <p:nvPr/>
          </p:nvSpPr>
          <p:spPr bwMode="auto">
            <a:xfrm>
              <a:off x="4669" y="2371"/>
              <a:ext cx="453" cy="288"/>
            </a:xfrm>
            <a:prstGeom prst="rect">
              <a:avLst/>
            </a:prstGeom>
            <a:noFill/>
            <a:ln w="38100" algn="ctr">
              <a:noFill/>
              <a:miter lim="800000"/>
              <a:headEnd/>
              <a:tailEnd/>
            </a:ln>
          </p:spPr>
          <p:txBody>
            <a:bodyPr>
              <a:spAutoFit/>
            </a:bodyPr>
            <a:lstStyle/>
            <a:p>
              <a:pPr>
                <a:spcBef>
                  <a:spcPct val="50000"/>
                </a:spcBef>
              </a:pPr>
              <a:r>
                <a:rPr lang="en-US" altLang="zh-CN" sz="2400" b="0" i="1">
                  <a:solidFill>
                    <a:schemeClr val="bg1"/>
                  </a:solidFill>
                </a:rPr>
                <a:t>U</a:t>
              </a:r>
              <a:r>
                <a:rPr lang="en-US" altLang="zh-CN" sz="2400" b="0" baseline="-25000">
                  <a:solidFill>
                    <a:schemeClr val="bg1"/>
                  </a:solidFill>
                </a:rPr>
                <a:t>O</a:t>
              </a:r>
            </a:p>
          </p:txBody>
        </p:sp>
        <p:sp>
          <p:nvSpPr>
            <p:cNvPr id="62570" name="Oval 230"/>
            <p:cNvSpPr>
              <a:spLocks noChangeArrowheads="1"/>
            </p:cNvSpPr>
            <p:nvPr/>
          </p:nvSpPr>
          <p:spPr bwMode="auto">
            <a:xfrm>
              <a:off x="4805" y="2666"/>
              <a:ext cx="91" cy="91"/>
            </a:xfrm>
            <a:prstGeom prst="ellipse">
              <a:avLst/>
            </a:prstGeom>
            <a:noFill/>
            <a:ln w="38100" algn="ctr">
              <a:solidFill>
                <a:srgbClr val="99CC00"/>
              </a:solidFill>
              <a:round/>
              <a:headEnd/>
              <a:tailEnd/>
            </a:ln>
          </p:spPr>
          <p:txBody>
            <a:bodyPr wrap="none" anchor="ctr"/>
            <a:lstStyle/>
            <a:p>
              <a:pPr algn="ctr"/>
              <a:endParaRPr lang="zh-CN" altLang="zh-CN">
                <a:solidFill>
                  <a:schemeClr val="bg1"/>
                </a:solidFill>
              </a:endParaRPr>
            </a:p>
          </p:txBody>
        </p:sp>
        <p:sp>
          <p:nvSpPr>
            <p:cNvPr id="62571" name="Text Box 231"/>
            <p:cNvSpPr txBox="1">
              <a:spLocks noChangeArrowheads="1"/>
            </p:cNvSpPr>
            <p:nvPr/>
          </p:nvSpPr>
          <p:spPr bwMode="auto">
            <a:xfrm>
              <a:off x="3807" y="2440"/>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62572" name="Text Box 232"/>
            <p:cNvSpPr txBox="1">
              <a:spLocks noChangeArrowheads="1"/>
            </p:cNvSpPr>
            <p:nvPr/>
          </p:nvSpPr>
          <p:spPr bwMode="auto">
            <a:xfrm>
              <a:off x="3807" y="2757"/>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62573" name="Text Box 233"/>
            <p:cNvSpPr txBox="1">
              <a:spLocks noChangeArrowheads="1"/>
            </p:cNvSpPr>
            <p:nvPr/>
          </p:nvSpPr>
          <p:spPr bwMode="auto">
            <a:xfrm rot="5400000">
              <a:off x="3883" y="2380"/>
              <a:ext cx="270" cy="212"/>
            </a:xfrm>
            <a:prstGeom prst="rect">
              <a:avLst/>
            </a:prstGeom>
            <a:noFill/>
            <a:ln w="38100" algn="ctr">
              <a:noFill/>
              <a:miter lim="800000"/>
              <a:headEnd/>
              <a:tailEnd/>
            </a:ln>
          </p:spPr>
          <p:txBody>
            <a:bodyPr>
              <a:spAutoFit/>
            </a:bodyPr>
            <a:lstStyle/>
            <a:p>
              <a:pPr>
                <a:spcBef>
                  <a:spcPct val="50000"/>
                </a:spcBef>
              </a:pPr>
              <a:r>
                <a:rPr lang="en-US" altLang="zh-CN" sz="1600" b="0">
                  <a:latin typeface="宋体" pitchFamily="2" charset="-122"/>
                </a:rPr>
                <a:t>△</a:t>
              </a:r>
            </a:p>
          </p:txBody>
        </p:sp>
        <p:sp>
          <p:nvSpPr>
            <p:cNvPr id="62574" name="Text Box 234"/>
            <p:cNvSpPr txBox="1">
              <a:spLocks noChangeArrowheads="1"/>
            </p:cNvSpPr>
            <p:nvPr/>
          </p:nvSpPr>
          <p:spPr bwMode="auto">
            <a:xfrm rot="5400000">
              <a:off x="4082" y="2346"/>
              <a:ext cx="136" cy="231"/>
            </a:xfrm>
            <a:prstGeom prst="rect">
              <a:avLst/>
            </a:prstGeom>
            <a:noFill/>
            <a:ln w="38100" algn="ctr">
              <a:noFill/>
              <a:miter lim="800000"/>
              <a:headEnd/>
              <a:tailEnd/>
            </a:ln>
          </p:spPr>
          <p:txBody>
            <a:bodyPr>
              <a:spAutoFit/>
            </a:bodyPr>
            <a:lstStyle/>
            <a:p>
              <a:pPr>
                <a:spcBef>
                  <a:spcPct val="50000"/>
                </a:spcBef>
              </a:pPr>
              <a:r>
                <a:rPr lang="en-US" altLang="zh-CN" sz="1800" b="0"/>
                <a:t>8</a:t>
              </a:r>
            </a:p>
          </p:txBody>
        </p:sp>
        <p:sp>
          <p:nvSpPr>
            <p:cNvPr id="62575" name="Text Box 235"/>
            <p:cNvSpPr txBox="1">
              <a:spLocks noChangeArrowheads="1"/>
            </p:cNvSpPr>
            <p:nvPr/>
          </p:nvSpPr>
          <p:spPr bwMode="auto">
            <a:xfrm>
              <a:off x="4125" y="2598"/>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grpSp>
          <p:nvGrpSpPr>
            <p:cNvPr id="62576" name="Group 236"/>
            <p:cNvGrpSpPr>
              <a:grpSpLocks/>
            </p:cNvGrpSpPr>
            <p:nvPr/>
          </p:nvGrpSpPr>
          <p:grpSpPr bwMode="auto">
            <a:xfrm>
              <a:off x="632" y="919"/>
              <a:ext cx="2586" cy="250"/>
              <a:chOff x="703" y="845"/>
              <a:chExt cx="2586" cy="250"/>
            </a:xfrm>
          </p:grpSpPr>
          <p:sp>
            <p:nvSpPr>
              <p:cNvPr id="62581" name="Text Box 237"/>
              <p:cNvSpPr txBox="1">
                <a:spLocks noChangeArrowheads="1"/>
              </p:cNvSpPr>
              <p:nvPr/>
            </p:nvSpPr>
            <p:spPr bwMode="auto">
              <a:xfrm>
                <a:off x="703"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A</a:t>
                </a:r>
              </a:p>
            </p:txBody>
          </p:sp>
          <p:sp>
            <p:nvSpPr>
              <p:cNvPr id="62582" name="Text Box 238"/>
              <p:cNvSpPr txBox="1">
                <a:spLocks noChangeArrowheads="1"/>
              </p:cNvSpPr>
              <p:nvPr/>
            </p:nvSpPr>
            <p:spPr bwMode="auto">
              <a:xfrm>
                <a:off x="1519"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B</a:t>
                </a:r>
              </a:p>
            </p:txBody>
          </p:sp>
          <p:sp>
            <p:nvSpPr>
              <p:cNvPr id="62583" name="Text Box 239"/>
              <p:cNvSpPr txBox="1">
                <a:spLocks noChangeArrowheads="1"/>
              </p:cNvSpPr>
              <p:nvPr/>
            </p:nvSpPr>
            <p:spPr bwMode="auto">
              <a:xfrm>
                <a:off x="2245"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C</a:t>
                </a:r>
              </a:p>
            </p:txBody>
          </p:sp>
          <p:sp>
            <p:nvSpPr>
              <p:cNvPr id="62584" name="Text Box 240"/>
              <p:cNvSpPr txBox="1">
                <a:spLocks noChangeArrowheads="1"/>
              </p:cNvSpPr>
              <p:nvPr/>
            </p:nvSpPr>
            <p:spPr bwMode="auto">
              <a:xfrm>
                <a:off x="3016"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D</a:t>
                </a:r>
              </a:p>
            </p:txBody>
          </p:sp>
        </p:grpSp>
        <p:sp>
          <p:nvSpPr>
            <p:cNvPr id="216305" name="Line 241"/>
            <p:cNvSpPr>
              <a:spLocks noChangeShapeType="1"/>
            </p:cNvSpPr>
            <p:nvPr/>
          </p:nvSpPr>
          <p:spPr bwMode="auto">
            <a:xfrm rot="-5400000">
              <a:off x="3444" y="2485"/>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306" name="Line 242"/>
            <p:cNvSpPr>
              <a:spLocks noChangeShapeType="1"/>
            </p:cNvSpPr>
            <p:nvPr/>
          </p:nvSpPr>
          <p:spPr bwMode="auto">
            <a:xfrm rot="-5400000">
              <a:off x="3444" y="280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2579" name="Text Box 243"/>
            <p:cNvSpPr txBox="1">
              <a:spLocks noChangeArrowheads="1"/>
            </p:cNvSpPr>
            <p:nvPr/>
          </p:nvSpPr>
          <p:spPr bwMode="auto">
            <a:xfrm>
              <a:off x="3263" y="2598"/>
              <a:ext cx="454"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o1</a:t>
              </a:r>
            </a:p>
          </p:txBody>
        </p:sp>
        <p:sp>
          <p:nvSpPr>
            <p:cNvPr id="62580" name="Text Box 244"/>
            <p:cNvSpPr txBox="1">
              <a:spLocks noChangeArrowheads="1"/>
            </p:cNvSpPr>
            <p:nvPr/>
          </p:nvSpPr>
          <p:spPr bwMode="auto">
            <a:xfrm>
              <a:off x="3263" y="2938"/>
              <a:ext cx="317" cy="231"/>
            </a:xfrm>
            <a:prstGeom prst="rect">
              <a:avLst/>
            </a:prstGeom>
            <a:noFill/>
            <a:ln w="38100" algn="ctr">
              <a:noFill/>
              <a:miter lim="800000"/>
              <a:headEnd/>
              <a:tailEnd/>
            </a:ln>
          </p:spPr>
          <p:txBody>
            <a:bodyPr>
              <a:spAutoFit/>
            </a:bodyPr>
            <a:lstStyle/>
            <a:p>
              <a:pPr>
                <a:spcBef>
                  <a:spcPct val="50000"/>
                </a:spcBef>
              </a:pPr>
              <a:r>
                <a:rPr lang="en-US" altLang="zh-CN" sz="1800" b="0" i="1">
                  <a:solidFill>
                    <a:schemeClr val="bg1"/>
                  </a:solidFill>
                </a:rPr>
                <a:t>I</a:t>
              </a:r>
              <a:r>
                <a:rPr lang="en-US" altLang="zh-CN" sz="1800" b="0" baseline="-25000">
                  <a:solidFill>
                    <a:schemeClr val="bg1"/>
                  </a:solidFill>
                </a:rPr>
                <a:t>o2</a:t>
              </a:r>
            </a:p>
          </p:txBody>
        </p:sp>
      </p:grpSp>
      <p:grpSp>
        <p:nvGrpSpPr>
          <p:cNvPr id="62482" name="Group 245"/>
          <p:cNvGrpSpPr>
            <a:grpSpLocks/>
          </p:cNvGrpSpPr>
          <p:nvPr/>
        </p:nvGrpSpPr>
        <p:grpSpPr bwMode="auto">
          <a:xfrm>
            <a:off x="6019800" y="3743325"/>
            <a:ext cx="996950" cy="1266825"/>
            <a:chOff x="2450" y="2805"/>
            <a:chExt cx="737" cy="834"/>
          </a:xfrm>
        </p:grpSpPr>
        <p:sp>
          <p:nvSpPr>
            <p:cNvPr id="216310" name="Rectangle 246"/>
            <p:cNvSpPr>
              <a:spLocks noChangeArrowheads="1"/>
            </p:cNvSpPr>
            <p:nvPr/>
          </p:nvSpPr>
          <p:spPr bwMode="auto">
            <a:xfrm>
              <a:off x="2471" y="2805"/>
              <a:ext cx="694" cy="834"/>
            </a:xfrm>
            <a:prstGeom prst="rect">
              <a:avLst/>
            </a:prstGeom>
            <a:gradFill rotWithShape="1">
              <a:gsLst>
                <a:gs pos="0">
                  <a:srgbClr val="CCFFCC">
                    <a:gamma/>
                    <a:shade val="28235"/>
                    <a:invGamma/>
                  </a:srgbClr>
                </a:gs>
                <a:gs pos="50000">
                  <a:srgbClr val="CCFFCC"/>
                </a:gs>
                <a:gs pos="100000">
                  <a:srgbClr val="CCFFCC">
                    <a:gamma/>
                    <a:shade val="28235"/>
                    <a:invGamma/>
                  </a:srgbClr>
                </a:gs>
              </a:gsLst>
              <a:lin ang="2700000" scaled="1"/>
            </a:gradFill>
            <a:ln w="38100"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2484" name="Rectangle 247"/>
            <p:cNvSpPr>
              <a:spLocks noChangeArrowheads="1"/>
            </p:cNvSpPr>
            <p:nvPr/>
          </p:nvSpPr>
          <p:spPr bwMode="auto">
            <a:xfrm>
              <a:off x="2901" y="3011"/>
              <a:ext cx="286" cy="342"/>
            </a:xfrm>
            <a:prstGeom prst="rect">
              <a:avLst/>
            </a:prstGeom>
            <a:noFill/>
            <a:ln w="28575">
              <a:noFill/>
              <a:miter lim="800000"/>
              <a:headEnd/>
              <a:tailEnd type="none" w="med" len="lg"/>
            </a:ln>
          </p:spPr>
          <p:txBody>
            <a:bodyPr wrap="none">
              <a:spAutoFit/>
            </a:bodyPr>
            <a:lstStyle/>
            <a:p>
              <a:pPr algn="ctr">
                <a:spcBef>
                  <a:spcPct val="50000"/>
                </a:spcBef>
              </a:pPr>
              <a:r>
                <a:rPr lang="en-US" altLang="zh-CN" sz="2800" i="1"/>
                <a:t>+</a:t>
              </a:r>
            </a:p>
          </p:txBody>
        </p:sp>
        <p:sp>
          <p:nvSpPr>
            <p:cNvPr id="62485" name="Rectangle 248"/>
            <p:cNvSpPr>
              <a:spLocks noChangeArrowheads="1"/>
            </p:cNvSpPr>
            <p:nvPr/>
          </p:nvSpPr>
          <p:spPr bwMode="auto">
            <a:xfrm>
              <a:off x="2450" y="3223"/>
              <a:ext cx="286" cy="342"/>
            </a:xfrm>
            <a:prstGeom prst="rect">
              <a:avLst/>
            </a:prstGeom>
            <a:noFill/>
            <a:ln w="38100" algn="ctr">
              <a:noFill/>
              <a:miter lim="800000"/>
              <a:headEnd/>
              <a:tailEnd/>
            </a:ln>
          </p:spPr>
          <p:txBody>
            <a:bodyPr wrap="none">
              <a:spAutoFit/>
            </a:bodyPr>
            <a:lstStyle/>
            <a:p>
              <a:pPr algn="ctr"/>
              <a:r>
                <a:rPr lang="en-US" altLang="zh-CN" sz="2800" i="1"/>
                <a:t>+</a:t>
              </a:r>
            </a:p>
          </p:txBody>
        </p:sp>
        <p:sp>
          <p:nvSpPr>
            <p:cNvPr id="62486" name="Rectangle 249"/>
            <p:cNvSpPr>
              <a:spLocks noChangeArrowheads="1"/>
            </p:cNvSpPr>
            <p:nvPr/>
          </p:nvSpPr>
          <p:spPr bwMode="auto">
            <a:xfrm>
              <a:off x="2466" y="2805"/>
              <a:ext cx="268" cy="342"/>
            </a:xfrm>
            <a:prstGeom prst="rect">
              <a:avLst/>
            </a:prstGeom>
            <a:noFill/>
            <a:ln w="38100" algn="ctr">
              <a:noFill/>
              <a:miter lim="800000"/>
              <a:headEnd/>
              <a:tailEnd/>
            </a:ln>
          </p:spPr>
          <p:txBody>
            <a:bodyPr wrap="none">
              <a:spAutoFit/>
            </a:bodyPr>
            <a:lstStyle/>
            <a:p>
              <a:pPr algn="ctr"/>
              <a:r>
                <a:rPr lang="en-US" altLang="zh-CN" sz="2800"/>
                <a:t>_</a:t>
              </a:r>
            </a:p>
          </p:txBody>
        </p:sp>
        <p:sp>
          <p:nvSpPr>
            <p:cNvPr id="216314" name="Freeform 250"/>
            <p:cNvSpPr>
              <a:spLocks noChangeAspect="1"/>
            </p:cNvSpPr>
            <p:nvPr/>
          </p:nvSpPr>
          <p:spPr bwMode="auto">
            <a:xfrm>
              <a:off x="2668" y="2882"/>
              <a:ext cx="93" cy="129"/>
            </a:xfrm>
            <a:custGeom>
              <a:avLst/>
              <a:gdLst/>
              <a:ahLst/>
              <a:cxnLst>
                <a:cxn ang="0">
                  <a:pos x="0" y="290"/>
                </a:cxn>
                <a:cxn ang="0">
                  <a:pos x="0" y="0"/>
                </a:cxn>
                <a:cxn ang="0">
                  <a:pos x="193" y="145"/>
                </a:cxn>
                <a:cxn ang="0">
                  <a:pos x="0" y="290"/>
                </a:cxn>
              </a:cxnLst>
              <a:rect l="0" t="0" r="r" b="b"/>
              <a:pathLst>
                <a:path w="193" h="290">
                  <a:moveTo>
                    <a:pt x="0" y="290"/>
                  </a:moveTo>
                  <a:lnTo>
                    <a:pt x="0" y="0"/>
                  </a:lnTo>
                  <a:lnTo>
                    <a:pt x="193" y="145"/>
                  </a:lnTo>
                  <a:lnTo>
                    <a:pt x="0" y="290"/>
                  </a:lnTo>
                  <a:close/>
                </a:path>
              </a:pathLst>
            </a:custGeom>
            <a:solidFill>
              <a:srgbClr val="CCFFFF"/>
            </a:solidFill>
            <a:ln w="28575" cmpd="sng">
              <a:solidFill>
                <a:schemeClr val="tx1"/>
              </a:solidFill>
              <a:prstDash val="solid"/>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315" name="Oval 251"/>
            <p:cNvSpPr>
              <a:spLocks noChangeArrowheads="1"/>
            </p:cNvSpPr>
            <p:nvPr/>
          </p:nvSpPr>
          <p:spPr bwMode="auto">
            <a:xfrm>
              <a:off x="2860" y="2889"/>
              <a:ext cx="107" cy="100"/>
            </a:xfrm>
            <a:prstGeom prst="ellipse">
              <a:avLst/>
            </a:prstGeom>
            <a:solidFill>
              <a:srgbClr val="CCECFF"/>
            </a:solidFill>
            <a:ln w="28575">
              <a:solidFill>
                <a:srgbClr val="0000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6316" name="Oval 252"/>
            <p:cNvSpPr>
              <a:spLocks noChangeArrowheads="1"/>
            </p:cNvSpPr>
            <p:nvPr/>
          </p:nvSpPr>
          <p:spPr bwMode="auto">
            <a:xfrm>
              <a:off x="2965" y="2889"/>
              <a:ext cx="103" cy="100"/>
            </a:xfrm>
            <a:prstGeom prst="ellipse">
              <a:avLst/>
            </a:prstGeom>
            <a:solidFill>
              <a:srgbClr val="CCECFF"/>
            </a:solidFill>
            <a:ln w="28575">
              <a:solidFill>
                <a:srgbClr val="0000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16198"/>
                                        </p:tgtEl>
                                        <p:attrNameLst>
                                          <p:attrName>style.visibility</p:attrName>
                                        </p:attrNameLst>
                                      </p:cBhvr>
                                      <p:to>
                                        <p:strVal val="visible"/>
                                      </p:to>
                                    </p:set>
                                    <p:animEffect transition="in" filter="barn(outVertical)">
                                      <p:cBhvr>
                                        <p:cTn id="7" dur="500"/>
                                        <p:tgtEl>
                                          <p:spTgt spid="2161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16196"/>
                                        </p:tgtEl>
                                        <p:attrNameLst>
                                          <p:attrName>style.visibility</p:attrName>
                                        </p:attrNameLst>
                                      </p:cBhvr>
                                      <p:to>
                                        <p:strVal val="visible"/>
                                      </p:to>
                                    </p:set>
                                    <p:animEffect transition="in" filter="box(in)">
                                      <p:cBhvr>
                                        <p:cTn id="12" dur="500"/>
                                        <p:tgtEl>
                                          <p:spTgt spid="216196"/>
                                        </p:tgtEl>
                                      </p:cBhvr>
                                    </p:animEffect>
                                  </p:childTnLst>
                                </p:cTn>
                              </p:par>
                            </p:childTnLst>
                          </p:cTn>
                        </p:par>
                        <p:par>
                          <p:cTn id="13" fill="hold">
                            <p:stCondLst>
                              <p:cond delay="500"/>
                            </p:stCondLst>
                            <p:childTnLst>
                              <p:par>
                                <p:cTn id="14" presetID="23" presetClass="entr" presetSubtype="528" fill="hold" grpId="0" nodeType="afterEffect">
                                  <p:stCondLst>
                                    <p:cond delay="0"/>
                                  </p:stCondLst>
                                  <p:childTnLst>
                                    <p:set>
                                      <p:cBhvr>
                                        <p:cTn id="15" dur="1" fill="hold">
                                          <p:stCondLst>
                                            <p:cond delay="0"/>
                                          </p:stCondLst>
                                        </p:cTn>
                                        <p:tgtEl>
                                          <p:spTgt spid="216199"/>
                                        </p:tgtEl>
                                        <p:attrNameLst>
                                          <p:attrName>style.visibility</p:attrName>
                                        </p:attrNameLst>
                                      </p:cBhvr>
                                      <p:to>
                                        <p:strVal val="visible"/>
                                      </p:to>
                                    </p:set>
                                    <p:anim calcmode="lin" valueType="num">
                                      <p:cBhvr>
                                        <p:cTn id="16" dur="500" fill="hold"/>
                                        <p:tgtEl>
                                          <p:spTgt spid="216199"/>
                                        </p:tgtEl>
                                        <p:attrNameLst>
                                          <p:attrName>ppt_w</p:attrName>
                                        </p:attrNameLst>
                                      </p:cBhvr>
                                      <p:tavLst>
                                        <p:tav tm="0">
                                          <p:val>
                                            <p:fltVal val="0"/>
                                          </p:val>
                                        </p:tav>
                                        <p:tav tm="100000">
                                          <p:val>
                                            <p:strVal val="#ppt_w"/>
                                          </p:val>
                                        </p:tav>
                                      </p:tavLst>
                                    </p:anim>
                                    <p:anim calcmode="lin" valueType="num">
                                      <p:cBhvr>
                                        <p:cTn id="17" dur="500" fill="hold"/>
                                        <p:tgtEl>
                                          <p:spTgt spid="216199"/>
                                        </p:tgtEl>
                                        <p:attrNameLst>
                                          <p:attrName>ppt_h</p:attrName>
                                        </p:attrNameLst>
                                      </p:cBhvr>
                                      <p:tavLst>
                                        <p:tav tm="0">
                                          <p:val>
                                            <p:fltVal val="0"/>
                                          </p:val>
                                        </p:tav>
                                        <p:tav tm="100000">
                                          <p:val>
                                            <p:strVal val="#ppt_h"/>
                                          </p:val>
                                        </p:tav>
                                      </p:tavLst>
                                    </p:anim>
                                    <p:anim calcmode="lin" valueType="num">
                                      <p:cBhvr>
                                        <p:cTn id="18" dur="500" fill="hold"/>
                                        <p:tgtEl>
                                          <p:spTgt spid="216199"/>
                                        </p:tgtEl>
                                        <p:attrNameLst>
                                          <p:attrName>ppt_x</p:attrName>
                                        </p:attrNameLst>
                                      </p:cBhvr>
                                      <p:tavLst>
                                        <p:tav tm="0">
                                          <p:val>
                                            <p:fltVal val="0.5"/>
                                          </p:val>
                                        </p:tav>
                                        <p:tav tm="100000">
                                          <p:val>
                                            <p:strVal val="#ppt_x"/>
                                          </p:val>
                                        </p:tav>
                                      </p:tavLst>
                                    </p:anim>
                                    <p:anim calcmode="lin" valueType="num">
                                      <p:cBhvr>
                                        <p:cTn id="19" dur="500" fill="hold"/>
                                        <p:tgtEl>
                                          <p:spTgt spid="21619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196" grpId="0" autoUpdateAnimBg="0"/>
      <p:bldP spid="216198" grpId="0" autoUpdateAnimBg="0"/>
      <p:bldP spid="21619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220" name="Group 125"/>
          <p:cNvGrpSpPr>
            <a:grpSpLocks/>
          </p:cNvGrpSpPr>
          <p:nvPr/>
        </p:nvGrpSpPr>
        <p:grpSpPr bwMode="auto">
          <a:xfrm>
            <a:off x="571500" y="1012825"/>
            <a:ext cx="8210550" cy="3889375"/>
            <a:chOff x="360" y="626"/>
            <a:chExt cx="5172" cy="2450"/>
          </a:xfrm>
        </p:grpSpPr>
        <p:grpSp>
          <p:nvGrpSpPr>
            <p:cNvPr id="9276" name="Group 126"/>
            <p:cNvGrpSpPr>
              <a:grpSpLocks/>
            </p:cNvGrpSpPr>
            <p:nvPr/>
          </p:nvGrpSpPr>
          <p:grpSpPr bwMode="auto">
            <a:xfrm>
              <a:off x="360" y="626"/>
              <a:ext cx="5172" cy="2450"/>
              <a:chOff x="-50" y="829"/>
              <a:chExt cx="5172" cy="2450"/>
            </a:xfrm>
          </p:grpSpPr>
          <p:sp>
            <p:nvSpPr>
              <p:cNvPr id="218239" name="Line 127"/>
              <p:cNvSpPr>
                <a:spLocks noChangeShapeType="1"/>
              </p:cNvSpPr>
              <p:nvPr/>
            </p:nvSpPr>
            <p:spPr bwMode="auto">
              <a:xfrm>
                <a:off x="450" y="1169"/>
                <a:ext cx="635"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0" name="Rectangle 128"/>
              <p:cNvSpPr>
                <a:spLocks noChangeArrowheads="1"/>
              </p:cNvSpPr>
              <p:nvPr/>
            </p:nvSpPr>
            <p:spPr bwMode="auto">
              <a:xfrm>
                <a:off x="1085"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241" name="Line 129"/>
              <p:cNvSpPr>
                <a:spLocks noChangeShapeType="1"/>
              </p:cNvSpPr>
              <p:nvPr/>
            </p:nvSpPr>
            <p:spPr bwMode="auto">
              <a:xfrm>
                <a:off x="1358"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2" name="Line 130"/>
              <p:cNvSpPr>
                <a:spLocks noChangeShapeType="1"/>
              </p:cNvSpPr>
              <p:nvPr/>
            </p:nvSpPr>
            <p:spPr bwMode="auto">
              <a:xfrm>
                <a:off x="2083"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3" name="Line 131"/>
              <p:cNvSpPr>
                <a:spLocks noChangeShapeType="1"/>
              </p:cNvSpPr>
              <p:nvPr/>
            </p:nvSpPr>
            <p:spPr bwMode="auto">
              <a:xfrm>
                <a:off x="2809" y="1168"/>
                <a:ext cx="81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4" name="Line 132"/>
              <p:cNvSpPr>
                <a:spLocks noChangeShapeType="1"/>
              </p:cNvSpPr>
              <p:nvPr/>
            </p:nvSpPr>
            <p:spPr bwMode="auto">
              <a:xfrm flipV="1">
                <a:off x="768"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5" name="Line 133"/>
              <p:cNvSpPr>
                <a:spLocks noChangeShapeType="1"/>
              </p:cNvSpPr>
              <p:nvPr/>
            </p:nvSpPr>
            <p:spPr bwMode="auto">
              <a:xfrm>
                <a:off x="3625"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6" name="Line 134"/>
              <p:cNvSpPr>
                <a:spLocks noChangeShapeType="1"/>
              </p:cNvSpPr>
              <p:nvPr/>
            </p:nvSpPr>
            <p:spPr bwMode="auto">
              <a:xfrm>
                <a:off x="3081"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7" name="Line 135"/>
              <p:cNvSpPr>
                <a:spLocks noChangeShapeType="1"/>
              </p:cNvSpPr>
              <p:nvPr/>
            </p:nvSpPr>
            <p:spPr bwMode="auto">
              <a:xfrm>
                <a:off x="2309"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8" name="Line 136"/>
              <p:cNvSpPr>
                <a:spLocks noChangeShapeType="1"/>
              </p:cNvSpPr>
              <p:nvPr/>
            </p:nvSpPr>
            <p:spPr bwMode="auto">
              <a:xfrm>
                <a:off x="1583"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49" name="Line 137"/>
              <p:cNvSpPr>
                <a:spLocks noChangeShapeType="1"/>
              </p:cNvSpPr>
              <p:nvPr/>
            </p:nvSpPr>
            <p:spPr bwMode="auto">
              <a:xfrm>
                <a:off x="767"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0" name="Line 138"/>
              <p:cNvSpPr>
                <a:spLocks noChangeShapeType="1"/>
              </p:cNvSpPr>
              <p:nvPr/>
            </p:nvSpPr>
            <p:spPr bwMode="auto">
              <a:xfrm>
                <a:off x="3535" y="2076"/>
                <a:ext cx="181"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1" name="Line 139"/>
              <p:cNvSpPr>
                <a:spLocks noChangeShapeType="1"/>
              </p:cNvSpPr>
              <p:nvPr/>
            </p:nvSpPr>
            <p:spPr bwMode="auto">
              <a:xfrm flipH="1">
                <a:off x="632"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2" name="Line 140"/>
              <p:cNvSpPr>
                <a:spLocks noChangeShapeType="1"/>
              </p:cNvSpPr>
              <p:nvPr/>
            </p:nvSpPr>
            <p:spPr bwMode="auto">
              <a:xfrm flipH="1">
                <a:off x="1448"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3" name="Line 141"/>
              <p:cNvSpPr>
                <a:spLocks noChangeShapeType="1"/>
              </p:cNvSpPr>
              <p:nvPr/>
            </p:nvSpPr>
            <p:spPr bwMode="auto">
              <a:xfrm flipH="1">
                <a:off x="2174"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4" name="Line 142"/>
              <p:cNvSpPr>
                <a:spLocks noChangeShapeType="1"/>
              </p:cNvSpPr>
              <p:nvPr/>
            </p:nvSpPr>
            <p:spPr bwMode="auto">
              <a:xfrm flipH="1">
                <a:off x="2945" y="2077"/>
                <a:ext cx="136" cy="181"/>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5" name="Line 143"/>
              <p:cNvSpPr>
                <a:spLocks noChangeShapeType="1"/>
              </p:cNvSpPr>
              <p:nvPr/>
            </p:nvSpPr>
            <p:spPr bwMode="auto">
              <a:xfrm>
                <a:off x="631"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6" name="Line 144"/>
              <p:cNvSpPr>
                <a:spLocks noChangeShapeType="1"/>
              </p:cNvSpPr>
              <p:nvPr/>
            </p:nvSpPr>
            <p:spPr bwMode="auto">
              <a:xfrm>
                <a:off x="631" y="2575"/>
                <a:ext cx="317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7" name="Line 145"/>
              <p:cNvSpPr>
                <a:spLocks noChangeShapeType="1"/>
              </p:cNvSpPr>
              <p:nvPr/>
            </p:nvSpPr>
            <p:spPr bwMode="auto">
              <a:xfrm>
                <a:off x="1447"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8" name="Line 146"/>
              <p:cNvSpPr>
                <a:spLocks noChangeShapeType="1"/>
              </p:cNvSpPr>
              <p:nvPr/>
            </p:nvSpPr>
            <p:spPr bwMode="auto">
              <a:xfrm>
                <a:off x="2173"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59" name="Line 147"/>
              <p:cNvSpPr>
                <a:spLocks noChangeShapeType="1"/>
              </p:cNvSpPr>
              <p:nvPr/>
            </p:nvSpPr>
            <p:spPr bwMode="auto">
              <a:xfrm>
                <a:off x="2945"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60" name="Line 148"/>
              <p:cNvSpPr>
                <a:spLocks noChangeShapeType="1"/>
              </p:cNvSpPr>
              <p:nvPr/>
            </p:nvSpPr>
            <p:spPr bwMode="auto">
              <a:xfrm flipV="1">
                <a:off x="949" y="2893"/>
                <a:ext cx="2858" cy="44"/>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61" name="Line 149"/>
              <p:cNvSpPr>
                <a:spLocks noChangeShapeType="1"/>
              </p:cNvSpPr>
              <p:nvPr/>
            </p:nvSpPr>
            <p:spPr bwMode="auto">
              <a:xfrm>
                <a:off x="2491"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62" name="Line 150"/>
              <p:cNvSpPr>
                <a:spLocks noChangeShapeType="1"/>
              </p:cNvSpPr>
              <p:nvPr/>
            </p:nvSpPr>
            <p:spPr bwMode="auto">
              <a:xfrm>
                <a:off x="3017" y="2166"/>
                <a:ext cx="0" cy="908"/>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63" name="Oval 151"/>
              <p:cNvSpPr>
                <a:spLocks noChangeArrowheads="1"/>
              </p:cNvSpPr>
              <p:nvPr/>
            </p:nvSpPr>
            <p:spPr bwMode="auto">
              <a:xfrm>
                <a:off x="359" y="1124"/>
                <a:ext cx="91" cy="91"/>
              </a:xfrm>
              <a:prstGeom prst="ellipse">
                <a:avLst/>
              </a:prstGeom>
              <a:noFill/>
              <a:ln w="38100" algn="ctr">
                <a:solidFill>
                  <a:srgbClr val="99CC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317" name="Text Box 152"/>
              <p:cNvSpPr txBox="1">
                <a:spLocks noChangeArrowheads="1"/>
              </p:cNvSpPr>
              <p:nvPr/>
            </p:nvSpPr>
            <p:spPr bwMode="auto">
              <a:xfrm>
                <a:off x="1085"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9318" name="Text Box 153"/>
              <p:cNvSpPr txBox="1">
                <a:spLocks noChangeArrowheads="1"/>
              </p:cNvSpPr>
              <p:nvPr/>
            </p:nvSpPr>
            <p:spPr bwMode="auto">
              <a:xfrm>
                <a:off x="1811"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9319" name="Text Box 154"/>
              <p:cNvSpPr txBox="1">
                <a:spLocks noChangeArrowheads="1"/>
              </p:cNvSpPr>
              <p:nvPr/>
            </p:nvSpPr>
            <p:spPr bwMode="auto">
              <a:xfrm>
                <a:off x="2537"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9320" name="Text Box 155"/>
              <p:cNvSpPr txBox="1">
                <a:spLocks noChangeArrowheads="1"/>
              </p:cNvSpPr>
              <p:nvPr/>
            </p:nvSpPr>
            <p:spPr bwMode="auto">
              <a:xfrm>
                <a:off x="358" y="1554"/>
                <a:ext cx="364"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2R</a:t>
                </a:r>
              </a:p>
            </p:txBody>
          </p:sp>
          <p:sp>
            <p:nvSpPr>
              <p:cNvPr id="9321" name="Text Box 156"/>
              <p:cNvSpPr txBox="1">
                <a:spLocks noChangeArrowheads="1"/>
              </p:cNvSpPr>
              <p:nvPr/>
            </p:nvSpPr>
            <p:spPr bwMode="auto">
              <a:xfrm>
                <a:off x="1177"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9322" name="Text Box 157"/>
              <p:cNvSpPr txBox="1">
                <a:spLocks noChangeArrowheads="1"/>
              </p:cNvSpPr>
              <p:nvPr/>
            </p:nvSpPr>
            <p:spPr bwMode="auto">
              <a:xfrm>
                <a:off x="1901" y="1554"/>
                <a:ext cx="318"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9323" name="Text Box 158"/>
              <p:cNvSpPr txBox="1">
                <a:spLocks noChangeArrowheads="1"/>
              </p:cNvSpPr>
              <p:nvPr/>
            </p:nvSpPr>
            <p:spPr bwMode="auto">
              <a:xfrm>
                <a:off x="2673"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9324" name="Text Box 159"/>
              <p:cNvSpPr txBox="1">
                <a:spLocks noChangeArrowheads="1"/>
              </p:cNvSpPr>
              <p:nvPr/>
            </p:nvSpPr>
            <p:spPr bwMode="auto">
              <a:xfrm>
                <a:off x="3217" y="1554"/>
                <a:ext cx="363"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218272" name="Line 160"/>
              <p:cNvSpPr>
                <a:spLocks noChangeShapeType="1"/>
              </p:cNvSpPr>
              <p:nvPr/>
            </p:nvSpPr>
            <p:spPr bwMode="auto">
              <a:xfrm>
                <a:off x="859"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73" name="Line 161"/>
              <p:cNvSpPr>
                <a:spLocks noChangeShapeType="1"/>
              </p:cNvSpPr>
              <p:nvPr/>
            </p:nvSpPr>
            <p:spPr bwMode="auto">
              <a:xfrm>
                <a:off x="1675"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74" name="Line 162"/>
              <p:cNvSpPr>
                <a:spLocks noChangeShapeType="1"/>
              </p:cNvSpPr>
              <p:nvPr/>
            </p:nvSpPr>
            <p:spPr bwMode="auto">
              <a:xfrm>
                <a:off x="2401"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75" name="Line 163"/>
              <p:cNvSpPr>
                <a:spLocks noChangeShapeType="1"/>
              </p:cNvSpPr>
              <p:nvPr/>
            </p:nvSpPr>
            <p:spPr bwMode="auto">
              <a:xfrm>
                <a:off x="3172"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9329" name="Text Box 164"/>
              <p:cNvSpPr txBox="1">
                <a:spLocks noChangeArrowheads="1"/>
              </p:cNvSpPr>
              <p:nvPr/>
            </p:nvSpPr>
            <p:spPr bwMode="auto">
              <a:xfrm>
                <a:off x="3172" y="1215"/>
                <a:ext cx="27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I</a:t>
                </a:r>
                <a:r>
                  <a:rPr lang="en-US" altLang="zh-CN" b="0" baseline="-25000">
                    <a:solidFill>
                      <a:schemeClr val="bg1"/>
                    </a:solidFill>
                  </a:rPr>
                  <a:t>0</a:t>
                </a:r>
              </a:p>
            </p:txBody>
          </p:sp>
          <p:sp>
            <p:nvSpPr>
              <p:cNvPr id="9330" name="Text Box 165"/>
              <p:cNvSpPr txBox="1">
                <a:spLocks noChangeArrowheads="1"/>
              </p:cNvSpPr>
              <p:nvPr/>
            </p:nvSpPr>
            <p:spPr bwMode="auto">
              <a:xfrm>
                <a:off x="2401" y="1215"/>
                <a:ext cx="27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I</a:t>
                </a:r>
                <a:r>
                  <a:rPr lang="en-US" altLang="zh-CN" b="0" baseline="-25000">
                    <a:solidFill>
                      <a:schemeClr val="bg1"/>
                    </a:solidFill>
                  </a:rPr>
                  <a:t>1</a:t>
                </a:r>
              </a:p>
            </p:txBody>
          </p:sp>
          <p:sp>
            <p:nvSpPr>
              <p:cNvPr id="9331" name="Text Box 166"/>
              <p:cNvSpPr txBox="1">
                <a:spLocks noChangeArrowheads="1"/>
              </p:cNvSpPr>
              <p:nvPr/>
            </p:nvSpPr>
            <p:spPr bwMode="auto">
              <a:xfrm>
                <a:off x="1675"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2</a:t>
                </a:r>
              </a:p>
            </p:txBody>
          </p:sp>
          <p:sp>
            <p:nvSpPr>
              <p:cNvPr id="9332" name="Text Box 167"/>
              <p:cNvSpPr txBox="1">
                <a:spLocks noChangeArrowheads="1"/>
              </p:cNvSpPr>
              <p:nvPr/>
            </p:nvSpPr>
            <p:spPr bwMode="auto">
              <a:xfrm>
                <a:off x="859"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3</a:t>
                </a:r>
              </a:p>
            </p:txBody>
          </p:sp>
          <p:sp>
            <p:nvSpPr>
              <p:cNvPr id="9333" name="Text Box 168"/>
              <p:cNvSpPr txBox="1">
                <a:spLocks noChangeArrowheads="1"/>
              </p:cNvSpPr>
              <p:nvPr/>
            </p:nvSpPr>
            <p:spPr bwMode="auto">
              <a:xfrm>
                <a:off x="2718"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0</a:t>
                </a:r>
              </a:p>
            </p:txBody>
          </p:sp>
          <p:sp>
            <p:nvSpPr>
              <p:cNvPr id="9334" name="Text Box 169"/>
              <p:cNvSpPr txBox="1">
                <a:spLocks noChangeArrowheads="1"/>
              </p:cNvSpPr>
              <p:nvPr/>
            </p:nvSpPr>
            <p:spPr bwMode="auto">
              <a:xfrm>
                <a:off x="1902" y="209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1</a:t>
                </a:r>
              </a:p>
            </p:txBody>
          </p:sp>
          <p:sp>
            <p:nvSpPr>
              <p:cNvPr id="9335" name="Text Box 170"/>
              <p:cNvSpPr txBox="1">
                <a:spLocks noChangeArrowheads="1"/>
              </p:cNvSpPr>
              <p:nvPr/>
            </p:nvSpPr>
            <p:spPr bwMode="auto">
              <a:xfrm>
                <a:off x="1177"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2</a:t>
                </a:r>
              </a:p>
            </p:txBody>
          </p:sp>
          <p:sp>
            <p:nvSpPr>
              <p:cNvPr id="9336" name="Text Box 171"/>
              <p:cNvSpPr txBox="1">
                <a:spLocks noChangeArrowheads="1"/>
              </p:cNvSpPr>
              <p:nvPr/>
            </p:nvSpPr>
            <p:spPr bwMode="auto">
              <a:xfrm>
                <a:off x="360" y="2077"/>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3</a:t>
                </a:r>
              </a:p>
            </p:txBody>
          </p:sp>
          <p:sp>
            <p:nvSpPr>
              <p:cNvPr id="9337" name="Text Box 172"/>
              <p:cNvSpPr txBox="1">
                <a:spLocks noChangeArrowheads="1"/>
              </p:cNvSpPr>
              <p:nvPr/>
            </p:nvSpPr>
            <p:spPr bwMode="auto">
              <a:xfrm>
                <a:off x="2899"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0</a:t>
                </a:r>
              </a:p>
            </p:txBody>
          </p:sp>
          <p:sp>
            <p:nvSpPr>
              <p:cNvPr id="9338" name="Text Box 173"/>
              <p:cNvSpPr txBox="1">
                <a:spLocks noChangeArrowheads="1"/>
              </p:cNvSpPr>
              <p:nvPr/>
            </p:nvSpPr>
            <p:spPr bwMode="auto">
              <a:xfrm>
                <a:off x="2129"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1</a:t>
                </a:r>
              </a:p>
            </p:txBody>
          </p:sp>
          <p:sp>
            <p:nvSpPr>
              <p:cNvPr id="9339" name="Text Box 174"/>
              <p:cNvSpPr txBox="1">
                <a:spLocks noChangeArrowheads="1"/>
              </p:cNvSpPr>
              <p:nvPr/>
            </p:nvSpPr>
            <p:spPr bwMode="auto">
              <a:xfrm>
                <a:off x="1403"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2</a:t>
                </a:r>
              </a:p>
            </p:txBody>
          </p:sp>
          <p:sp>
            <p:nvSpPr>
              <p:cNvPr id="9340" name="Text Box 175"/>
              <p:cNvSpPr txBox="1">
                <a:spLocks noChangeArrowheads="1"/>
              </p:cNvSpPr>
              <p:nvPr/>
            </p:nvSpPr>
            <p:spPr bwMode="auto">
              <a:xfrm>
                <a:off x="586" y="302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D</a:t>
                </a:r>
                <a:r>
                  <a:rPr lang="en-US" altLang="zh-CN" b="0" baseline="-25000">
                    <a:solidFill>
                      <a:schemeClr val="bg1"/>
                    </a:solidFill>
                  </a:rPr>
                  <a:t>3</a:t>
                </a:r>
              </a:p>
            </p:txBody>
          </p:sp>
          <p:sp>
            <p:nvSpPr>
              <p:cNvPr id="218288" name="Line 176"/>
              <p:cNvSpPr>
                <a:spLocks noChangeShapeType="1"/>
              </p:cNvSpPr>
              <p:nvPr/>
            </p:nvSpPr>
            <p:spPr bwMode="auto">
              <a:xfrm>
                <a:off x="3625" y="289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89" name="Line 177"/>
              <p:cNvSpPr>
                <a:spLocks noChangeShapeType="1"/>
              </p:cNvSpPr>
              <p:nvPr/>
            </p:nvSpPr>
            <p:spPr bwMode="auto">
              <a:xfrm>
                <a:off x="3535" y="3165"/>
                <a:ext cx="181"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9343" name="Text Box 178"/>
              <p:cNvSpPr txBox="1">
                <a:spLocks noChangeArrowheads="1"/>
              </p:cNvSpPr>
              <p:nvPr/>
            </p:nvSpPr>
            <p:spPr bwMode="auto">
              <a:xfrm>
                <a:off x="-50" y="1078"/>
                <a:ext cx="590"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U</a:t>
                </a:r>
                <a:r>
                  <a:rPr lang="en-US" altLang="zh-CN" b="0" baseline="-25000">
                    <a:solidFill>
                      <a:schemeClr val="bg1"/>
                    </a:solidFill>
                  </a:rPr>
                  <a:t>REF</a:t>
                </a:r>
              </a:p>
            </p:txBody>
          </p:sp>
          <p:sp>
            <p:nvSpPr>
              <p:cNvPr id="218291" name="Line 179"/>
              <p:cNvSpPr>
                <a:spLocks noChangeShapeType="1"/>
              </p:cNvSpPr>
              <p:nvPr/>
            </p:nvSpPr>
            <p:spPr bwMode="auto">
              <a:xfrm rot="-5400000">
                <a:off x="541" y="1124"/>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9345" name="Text Box 180"/>
              <p:cNvSpPr txBox="1">
                <a:spLocks noChangeArrowheads="1"/>
              </p:cNvSpPr>
              <p:nvPr/>
            </p:nvSpPr>
            <p:spPr bwMode="auto">
              <a:xfrm>
                <a:off x="405" y="1237"/>
                <a:ext cx="226"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endParaRPr lang="en-US" altLang="zh-CN" b="0" i="1" baseline="-25000">
                  <a:solidFill>
                    <a:schemeClr val="bg1"/>
                  </a:solidFill>
                </a:endParaRPr>
              </a:p>
            </p:txBody>
          </p:sp>
          <p:sp>
            <p:nvSpPr>
              <p:cNvPr id="218293" name="Rectangle 181"/>
              <p:cNvSpPr>
                <a:spLocks noChangeArrowheads="1"/>
              </p:cNvSpPr>
              <p:nvPr/>
            </p:nvSpPr>
            <p:spPr bwMode="auto">
              <a:xfrm>
                <a:off x="3807" y="2347"/>
                <a:ext cx="544" cy="773"/>
              </a:xfrm>
              <a:prstGeom prst="rect">
                <a:avLst/>
              </a:prstGeom>
              <a:gradFill rotWithShape="1">
                <a:gsLst>
                  <a:gs pos="0">
                    <a:srgbClr val="669900"/>
                  </a:gs>
                  <a:gs pos="100000">
                    <a:srgbClr val="669900">
                      <a:gamma/>
                      <a:shade val="41176"/>
                      <a:invGamma/>
                    </a:srgbClr>
                  </a:gs>
                </a:gsLst>
                <a:lin ang="0" scaled="1"/>
              </a:grad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294" name="Rectangle 182"/>
              <p:cNvSpPr>
                <a:spLocks noChangeArrowheads="1"/>
              </p:cNvSpPr>
              <p:nvPr/>
            </p:nvSpPr>
            <p:spPr bwMode="auto">
              <a:xfrm>
                <a:off x="1811"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295" name="Rectangle 183"/>
              <p:cNvSpPr>
                <a:spLocks noChangeArrowheads="1"/>
              </p:cNvSpPr>
              <p:nvPr/>
            </p:nvSpPr>
            <p:spPr bwMode="auto">
              <a:xfrm>
                <a:off x="2537"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296" name="Rectangle 184"/>
              <p:cNvSpPr>
                <a:spLocks noChangeArrowheads="1"/>
              </p:cNvSpPr>
              <p:nvPr/>
            </p:nvSpPr>
            <p:spPr bwMode="auto">
              <a:xfrm rot="-5400000">
                <a:off x="631"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297" name="Line 185"/>
              <p:cNvSpPr>
                <a:spLocks noChangeShapeType="1"/>
              </p:cNvSpPr>
              <p:nvPr/>
            </p:nvSpPr>
            <p:spPr bwMode="auto">
              <a:xfrm flipV="1">
                <a:off x="1584"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98" name="Line 186"/>
              <p:cNvSpPr>
                <a:spLocks noChangeShapeType="1"/>
              </p:cNvSpPr>
              <p:nvPr/>
            </p:nvSpPr>
            <p:spPr bwMode="auto">
              <a:xfrm flipV="1">
                <a:off x="2310"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299" name="Line 187"/>
              <p:cNvSpPr>
                <a:spLocks noChangeShapeType="1"/>
              </p:cNvSpPr>
              <p:nvPr/>
            </p:nvSpPr>
            <p:spPr bwMode="auto">
              <a:xfrm flipV="1">
                <a:off x="3081"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0" name="Rectangle 188"/>
              <p:cNvSpPr>
                <a:spLocks noChangeArrowheads="1"/>
              </p:cNvSpPr>
              <p:nvPr/>
            </p:nvSpPr>
            <p:spPr bwMode="auto">
              <a:xfrm rot="-5400000">
                <a:off x="1447"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01" name="Rectangle 189"/>
              <p:cNvSpPr>
                <a:spLocks noChangeArrowheads="1"/>
              </p:cNvSpPr>
              <p:nvPr/>
            </p:nvSpPr>
            <p:spPr bwMode="auto">
              <a:xfrm rot="-5400000">
                <a:off x="2173"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02" name="Rectangle 190"/>
              <p:cNvSpPr>
                <a:spLocks noChangeArrowheads="1"/>
              </p:cNvSpPr>
              <p:nvPr/>
            </p:nvSpPr>
            <p:spPr bwMode="auto">
              <a:xfrm rot="-5400000">
                <a:off x="2943"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03" name="Rectangle 191"/>
              <p:cNvSpPr>
                <a:spLocks noChangeArrowheads="1"/>
              </p:cNvSpPr>
              <p:nvPr/>
            </p:nvSpPr>
            <p:spPr bwMode="auto">
              <a:xfrm rot="-5400000">
                <a:off x="3487"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04" name="Line 192"/>
              <p:cNvSpPr>
                <a:spLocks noChangeShapeType="1"/>
              </p:cNvSpPr>
              <p:nvPr/>
            </p:nvSpPr>
            <p:spPr bwMode="auto">
              <a:xfrm flipV="1">
                <a:off x="3625"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5" name="Line 193"/>
              <p:cNvSpPr>
                <a:spLocks noChangeShapeType="1"/>
              </p:cNvSpPr>
              <p:nvPr/>
            </p:nvSpPr>
            <p:spPr bwMode="auto">
              <a:xfrm>
                <a:off x="949"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6" name="Line 194"/>
              <p:cNvSpPr>
                <a:spLocks noChangeShapeType="1"/>
              </p:cNvSpPr>
              <p:nvPr/>
            </p:nvSpPr>
            <p:spPr bwMode="auto">
              <a:xfrm>
                <a:off x="1766"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7" name="Line 195"/>
              <p:cNvSpPr>
                <a:spLocks noChangeShapeType="1"/>
              </p:cNvSpPr>
              <p:nvPr/>
            </p:nvSpPr>
            <p:spPr bwMode="auto">
              <a:xfrm>
                <a:off x="3263"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8" name="Line 196"/>
              <p:cNvSpPr>
                <a:spLocks noChangeShapeType="1"/>
              </p:cNvSpPr>
              <p:nvPr/>
            </p:nvSpPr>
            <p:spPr bwMode="auto">
              <a:xfrm flipH="1">
                <a:off x="2264" y="2167"/>
                <a:ext cx="1" cy="907"/>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09" name="Line 197"/>
              <p:cNvSpPr>
                <a:spLocks noChangeShapeType="1"/>
              </p:cNvSpPr>
              <p:nvPr/>
            </p:nvSpPr>
            <p:spPr bwMode="auto">
              <a:xfrm>
                <a:off x="1539" y="2166"/>
                <a:ext cx="0" cy="910"/>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0" name="Line 198"/>
              <p:cNvSpPr>
                <a:spLocks noChangeShapeType="1"/>
              </p:cNvSpPr>
              <p:nvPr/>
            </p:nvSpPr>
            <p:spPr bwMode="auto">
              <a:xfrm>
                <a:off x="730" y="2172"/>
                <a:ext cx="0" cy="903"/>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1" name="Line 199"/>
              <p:cNvSpPr>
                <a:spLocks noChangeShapeType="1"/>
              </p:cNvSpPr>
              <p:nvPr/>
            </p:nvSpPr>
            <p:spPr bwMode="auto">
              <a:xfrm>
                <a:off x="358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2" name="Rectangle 200"/>
              <p:cNvSpPr>
                <a:spLocks noChangeArrowheads="1"/>
              </p:cNvSpPr>
              <p:nvPr/>
            </p:nvSpPr>
            <p:spPr bwMode="auto">
              <a:xfrm>
                <a:off x="3898" y="2144"/>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13" name="Line 201"/>
              <p:cNvSpPr>
                <a:spLocks noChangeShapeType="1"/>
              </p:cNvSpPr>
              <p:nvPr/>
            </p:nvSpPr>
            <p:spPr bwMode="auto">
              <a:xfrm>
                <a:off x="417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4" name="Line 202"/>
              <p:cNvSpPr>
                <a:spLocks noChangeShapeType="1"/>
              </p:cNvSpPr>
              <p:nvPr/>
            </p:nvSpPr>
            <p:spPr bwMode="auto">
              <a:xfrm flipV="1">
                <a:off x="3580" y="2213"/>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5" name="Line 203"/>
              <p:cNvSpPr>
                <a:spLocks noChangeShapeType="1"/>
              </p:cNvSpPr>
              <p:nvPr/>
            </p:nvSpPr>
            <p:spPr bwMode="auto">
              <a:xfrm flipV="1">
                <a:off x="4487" y="2213"/>
                <a:ext cx="0" cy="499"/>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16" name="Line 204"/>
              <p:cNvSpPr>
                <a:spLocks noChangeShapeType="1"/>
              </p:cNvSpPr>
              <p:nvPr/>
            </p:nvSpPr>
            <p:spPr bwMode="auto">
              <a:xfrm>
                <a:off x="4351" y="2712"/>
                <a:ext cx="454" cy="0"/>
              </a:xfrm>
              <a:prstGeom prst="line">
                <a:avLst/>
              </a:prstGeom>
              <a:noFill/>
              <a:ln w="12700">
                <a:solidFill>
                  <a:srgbClr val="669900"/>
                </a:solidFill>
                <a:round/>
                <a:headEnd/>
                <a:tailEnd/>
              </a:ln>
              <a:effectLst>
                <a:prstShdw prst="shdw17" dist="17961" dir="2700000">
                  <a:srgbClr val="6699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9370" name="Text Box 205"/>
              <p:cNvSpPr txBox="1">
                <a:spLocks noChangeArrowheads="1"/>
              </p:cNvSpPr>
              <p:nvPr/>
            </p:nvSpPr>
            <p:spPr bwMode="auto">
              <a:xfrm>
                <a:off x="3852" y="1827"/>
                <a:ext cx="409" cy="183"/>
              </a:xfrm>
              <a:prstGeom prst="rect">
                <a:avLst/>
              </a:prstGeom>
              <a:noFill/>
              <a:ln w="38100" algn="ctr">
                <a:noFill/>
                <a:miter lim="800000"/>
                <a:headEnd/>
                <a:tailEnd/>
              </a:ln>
            </p:spPr>
            <p:txBody>
              <a:bodyPr>
                <a:spAutoFit/>
              </a:bodyPr>
              <a:lstStyle/>
              <a:p>
                <a:pPr>
                  <a:spcBef>
                    <a:spcPct val="50000"/>
                  </a:spcBef>
                </a:pPr>
                <a:endParaRPr lang="zh-CN" altLang="zh-CN" b="0" baseline="-25000">
                  <a:solidFill>
                    <a:schemeClr val="bg1"/>
                  </a:solidFill>
                </a:endParaRPr>
              </a:p>
            </p:txBody>
          </p:sp>
          <p:sp>
            <p:nvSpPr>
              <p:cNvPr id="9371" name="Text Box 206"/>
              <p:cNvSpPr txBox="1">
                <a:spLocks noChangeArrowheads="1"/>
              </p:cNvSpPr>
              <p:nvPr/>
            </p:nvSpPr>
            <p:spPr bwMode="auto">
              <a:xfrm>
                <a:off x="4669" y="2371"/>
                <a:ext cx="453" cy="288"/>
              </a:xfrm>
              <a:prstGeom prst="rect">
                <a:avLst/>
              </a:prstGeom>
              <a:noFill/>
              <a:ln w="38100" algn="ctr">
                <a:noFill/>
                <a:miter lim="800000"/>
                <a:headEnd/>
                <a:tailEnd/>
              </a:ln>
            </p:spPr>
            <p:txBody>
              <a:bodyPr>
                <a:spAutoFit/>
              </a:bodyPr>
              <a:lstStyle/>
              <a:p>
                <a:pPr>
                  <a:spcBef>
                    <a:spcPct val="50000"/>
                  </a:spcBef>
                </a:pPr>
                <a:r>
                  <a:rPr lang="en-US" altLang="zh-CN" sz="2400" b="0" i="1">
                    <a:solidFill>
                      <a:schemeClr val="bg1"/>
                    </a:solidFill>
                  </a:rPr>
                  <a:t>U</a:t>
                </a:r>
                <a:r>
                  <a:rPr lang="en-US" altLang="zh-CN" sz="2400" b="0" baseline="-25000">
                    <a:solidFill>
                      <a:schemeClr val="bg1"/>
                    </a:solidFill>
                  </a:rPr>
                  <a:t>O</a:t>
                </a:r>
              </a:p>
            </p:txBody>
          </p:sp>
          <p:sp>
            <p:nvSpPr>
              <p:cNvPr id="9372" name="Oval 207"/>
              <p:cNvSpPr>
                <a:spLocks noChangeArrowheads="1"/>
              </p:cNvSpPr>
              <p:nvPr/>
            </p:nvSpPr>
            <p:spPr bwMode="auto">
              <a:xfrm>
                <a:off x="4805" y="2666"/>
                <a:ext cx="91" cy="91"/>
              </a:xfrm>
              <a:prstGeom prst="ellipse">
                <a:avLst/>
              </a:prstGeom>
              <a:noFill/>
              <a:ln w="38100" algn="ctr">
                <a:solidFill>
                  <a:srgbClr val="99CC00"/>
                </a:solidFill>
                <a:round/>
                <a:headEnd/>
                <a:tailEnd/>
              </a:ln>
            </p:spPr>
            <p:txBody>
              <a:bodyPr wrap="none" anchor="ctr"/>
              <a:lstStyle/>
              <a:p>
                <a:pPr algn="ctr"/>
                <a:endParaRPr lang="zh-CN" altLang="zh-CN">
                  <a:solidFill>
                    <a:schemeClr val="bg1"/>
                  </a:solidFill>
                </a:endParaRPr>
              </a:p>
            </p:txBody>
          </p:sp>
          <p:sp>
            <p:nvSpPr>
              <p:cNvPr id="9373" name="Text Box 208"/>
              <p:cNvSpPr txBox="1">
                <a:spLocks noChangeArrowheads="1"/>
              </p:cNvSpPr>
              <p:nvPr/>
            </p:nvSpPr>
            <p:spPr bwMode="auto">
              <a:xfrm>
                <a:off x="3807" y="2440"/>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9374" name="Text Box 209"/>
              <p:cNvSpPr txBox="1">
                <a:spLocks noChangeArrowheads="1"/>
              </p:cNvSpPr>
              <p:nvPr/>
            </p:nvSpPr>
            <p:spPr bwMode="auto">
              <a:xfrm>
                <a:off x="3807" y="2757"/>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9375" name="Text Box 210"/>
              <p:cNvSpPr txBox="1">
                <a:spLocks noChangeArrowheads="1"/>
              </p:cNvSpPr>
              <p:nvPr/>
            </p:nvSpPr>
            <p:spPr bwMode="auto">
              <a:xfrm rot="5400000">
                <a:off x="3883" y="2380"/>
                <a:ext cx="270" cy="212"/>
              </a:xfrm>
              <a:prstGeom prst="rect">
                <a:avLst/>
              </a:prstGeom>
              <a:noFill/>
              <a:ln w="38100" algn="ctr">
                <a:noFill/>
                <a:miter lim="800000"/>
                <a:headEnd/>
                <a:tailEnd/>
              </a:ln>
            </p:spPr>
            <p:txBody>
              <a:bodyPr>
                <a:spAutoFit/>
              </a:bodyPr>
              <a:lstStyle/>
              <a:p>
                <a:pPr>
                  <a:spcBef>
                    <a:spcPct val="50000"/>
                  </a:spcBef>
                </a:pPr>
                <a:r>
                  <a:rPr lang="en-US" altLang="zh-CN" sz="1600" b="0">
                    <a:latin typeface="宋体" pitchFamily="2" charset="-122"/>
                  </a:rPr>
                  <a:t>△</a:t>
                </a:r>
              </a:p>
            </p:txBody>
          </p:sp>
          <p:sp>
            <p:nvSpPr>
              <p:cNvPr id="9376" name="Text Box 211"/>
              <p:cNvSpPr txBox="1">
                <a:spLocks noChangeArrowheads="1"/>
              </p:cNvSpPr>
              <p:nvPr/>
            </p:nvSpPr>
            <p:spPr bwMode="auto">
              <a:xfrm rot="5400000">
                <a:off x="4082" y="2346"/>
                <a:ext cx="136" cy="231"/>
              </a:xfrm>
              <a:prstGeom prst="rect">
                <a:avLst/>
              </a:prstGeom>
              <a:noFill/>
              <a:ln w="38100" algn="ctr">
                <a:noFill/>
                <a:miter lim="800000"/>
                <a:headEnd/>
                <a:tailEnd/>
              </a:ln>
            </p:spPr>
            <p:txBody>
              <a:bodyPr>
                <a:spAutoFit/>
              </a:bodyPr>
              <a:lstStyle/>
              <a:p>
                <a:pPr>
                  <a:spcBef>
                    <a:spcPct val="50000"/>
                  </a:spcBef>
                </a:pPr>
                <a:r>
                  <a:rPr lang="en-US" altLang="zh-CN" sz="1800" b="0"/>
                  <a:t>8</a:t>
                </a:r>
              </a:p>
            </p:txBody>
          </p:sp>
          <p:sp>
            <p:nvSpPr>
              <p:cNvPr id="9377" name="Text Box 212"/>
              <p:cNvSpPr txBox="1">
                <a:spLocks noChangeArrowheads="1"/>
              </p:cNvSpPr>
              <p:nvPr/>
            </p:nvSpPr>
            <p:spPr bwMode="auto">
              <a:xfrm>
                <a:off x="4125" y="2598"/>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grpSp>
            <p:nvGrpSpPr>
              <p:cNvPr id="9378" name="Group 213"/>
              <p:cNvGrpSpPr>
                <a:grpSpLocks/>
              </p:cNvGrpSpPr>
              <p:nvPr/>
            </p:nvGrpSpPr>
            <p:grpSpPr bwMode="auto">
              <a:xfrm>
                <a:off x="632" y="919"/>
                <a:ext cx="2586" cy="250"/>
                <a:chOff x="703" y="845"/>
                <a:chExt cx="2586" cy="250"/>
              </a:xfrm>
            </p:grpSpPr>
            <p:sp>
              <p:nvSpPr>
                <p:cNvPr id="9383" name="Text Box 214"/>
                <p:cNvSpPr txBox="1">
                  <a:spLocks noChangeArrowheads="1"/>
                </p:cNvSpPr>
                <p:nvPr/>
              </p:nvSpPr>
              <p:spPr bwMode="auto">
                <a:xfrm>
                  <a:off x="703"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A</a:t>
                  </a:r>
                </a:p>
              </p:txBody>
            </p:sp>
            <p:sp>
              <p:nvSpPr>
                <p:cNvPr id="9384" name="Text Box 215"/>
                <p:cNvSpPr txBox="1">
                  <a:spLocks noChangeArrowheads="1"/>
                </p:cNvSpPr>
                <p:nvPr/>
              </p:nvSpPr>
              <p:spPr bwMode="auto">
                <a:xfrm>
                  <a:off x="1519"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B</a:t>
                  </a:r>
                </a:p>
              </p:txBody>
            </p:sp>
            <p:sp>
              <p:nvSpPr>
                <p:cNvPr id="9385" name="Text Box 216"/>
                <p:cNvSpPr txBox="1">
                  <a:spLocks noChangeArrowheads="1"/>
                </p:cNvSpPr>
                <p:nvPr/>
              </p:nvSpPr>
              <p:spPr bwMode="auto">
                <a:xfrm>
                  <a:off x="2245"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C</a:t>
                  </a:r>
                </a:p>
              </p:txBody>
            </p:sp>
            <p:sp>
              <p:nvSpPr>
                <p:cNvPr id="9386" name="Text Box 217"/>
                <p:cNvSpPr txBox="1">
                  <a:spLocks noChangeArrowheads="1"/>
                </p:cNvSpPr>
                <p:nvPr/>
              </p:nvSpPr>
              <p:spPr bwMode="auto">
                <a:xfrm>
                  <a:off x="3016"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D</a:t>
                  </a:r>
                </a:p>
              </p:txBody>
            </p:sp>
          </p:grpSp>
          <p:sp>
            <p:nvSpPr>
              <p:cNvPr id="218330" name="Line 218"/>
              <p:cNvSpPr>
                <a:spLocks noChangeShapeType="1"/>
              </p:cNvSpPr>
              <p:nvPr/>
            </p:nvSpPr>
            <p:spPr bwMode="auto">
              <a:xfrm rot="-5400000">
                <a:off x="3444" y="2485"/>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31" name="Line 219"/>
              <p:cNvSpPr>
                <a:spLocks noChangeShapeType="1"/>
              </p:cNvSpPr>
              <p:nvPr/>
            </p:nvSpPr>
            <p:spPr bwMode="auto">
              <a:xfrm rot="-5400000">
                <a:off x="3444" y="280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9381" name="Text Box 220"/>
              <p:cNvSpPr txBox="1">
                <a:spLocks noChangeArrowheads="1"/>
              </p:cNvSpPr>
              <p:nvPr/>
            </p:nvSpPr>
            <p:spPr bwMode="auto">
              <a:xfrm>
                <a:off x="3263" y="2598"/>
                <a:ext cx="454"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I</a:t>
                </a:r>
                <a:r>
                  <a:rPr lang="en-US" altLang="zh-CN" b="0" baseline="-25000">
                    <a:solidFill>
                      <a:schemeClr val="bg1"/>
                    </a:solidFill>
                  </a:rPr>
                  <a:t>o1</a:t>
                </a:r>
              </a:p>
            </p:txBody>
          </p:sp>
          <p:sp>
            <p:nvSpPr>
              <p:cNvPr id="9382" name="Text Box 221"/>
              <p:cNvSpPr txBox="1">
                <a:spLocks noChangeArrowheads="1"/>
              </p:cNvSpPr>
              <p:nvPr/>
            </p:nvSpPr>
            <p:spPr bwMode="auto">
              <a:xfrm>
                <a:off x="3263" y="2938"/>
                <a:ext cx="317" cy="231"/>
              </a:xfrm>
              <a:prstGeom prst="rect">
                <a:avLst/>
              </a:prstGeom>
              <a:noFill/>
              <a:ln w="38100" algn="ctr">
                <a:noFill/>
                <a:miter lim="800000"/>
                <a:headEnd/>
                <a:tailEnd/>
              </a:ln>
            </p:spPr>
            <p:txBody>
              <a:bodyPr>
                <a:spAutoFit/>
              </a:bodyPr>
              <a:lstStyle/>
              <a:p>
                <a:pPr>
                  <a:spcBef>
                    <a:spcPct val="50000"/>
                  </a:spcBef>
                </a:pPr>
                <a:r>
                  <a:rPr lang="en-US" altLang="zh-CN" sz="1800" b="0">
                    <a:solidFill>
                      <a:schemeClr val="bg1"/>
                    </a:solidFill>
                  </a:rPr>
                  <a:t>I</a:t>
                </a:r>
                <a:r>
                  <a:rPr lang="en-US" altLang="zh-CN" sz="1800" b="0" baseline="-25000">
                    <a:solidFill>
                      <a:schemeClr val="bg1"/>
                    </a:solidFill>
                  </a:rPr>
                  <a:t>o2</a:t>
                </a:r>
              </a:p>
            </p:txBody>
          </p:sp>
        </p:grpSp>
        <p:grpSp>
          <p:nvGrpSpPr>
            <p:cNvPr id="9277" name="Group 222"/>
            <p:cNvGrpSpPr>
              <a:grpSpLocks/>
            </p:cNvGrpSpPr>
            <p:nvPr/>
          </p:nvGrpSpPr>
          <p:grpSpPr bwMode="auto">
            <a:xfrm>
              <a:off x="4184" y="2147"/>
              <a:ext cx="660" cy="813"/>
              <a:chOff x="5038" y="1692"/>
              <a:chExt cx="660" cy="813"/>
            </a:xfrm>
          </p:grpSpPr>
          <p:sp>
            <p:nvSpPr>
              <p:cNvPr id="218335" name="Line 223"/>
              <p:cNvSpPr>
                <a:spLocks noChangeShapeType="1"/>
              </p:cNvSpPr>
              <p:nvPr/>
            </p:nvSpPr>
            <p:spPr bwMode="auto">
              <a:xfrm>
                <a:off x="5285" y="1968"/>
                <a:ext cx="1" cy="300"/>
              </a:xfrm>
              <a:prstGeom prst="line">
                <a:avLst/>
              </a:prstGeom>
              <a:noFill/>
              <a:ln w="38100">
                <a:solidFill>
                  <a:srgbClr val="FF3300"/>
                </a:solidFill>
                <a:prstDash val="sysDot"/>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18336" name="Line 224"/>
              <p:cNvSpPr>
                <a:spLocks noChangeShapeType="1"/>
              </p:cNvSpPr>
              <p:nvPr/>
            </p:nvSpPr>
            <p:spPr bwMode="auto">
              <a:xfrm>
                <a:off x="5058" y="2267"/>
                <a:ext cx="210" cy="1"/>
              </a:xfrm>
              <a:prstGeom prst="line">
                <a:avLst/>
              </a:prstGeom>
              <a:noFill/>
              <a:ln w="38100">
                <a:solidFill>
                  <a:srgbClr val="FF3300"/>
                </a:solidFill>
                <a:prstDash val="sysDot"/>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18337" name="Line 225"/>
              <p:cNvSpPr>
                <a:spLocks noChangeShapeType="1"/>
              </p:cNvSpPr>
              <p:nvPr/>
            </p:nvSpPr>
            <p:spPr bwMode="auto">
              <a:xfrm>
                <a:off x="5057" y="1958"/>
                <a:ext cx="210" cy="0"/>
              </a:xfrm>
              <a:prstGeom prst="line">
                <a:avLst/>
              </a:prstGeom>
              <a:noFill/>
              <a:ln w="38100">
                <a:solidFill>
                  <a:srgbClr val="FF3300"/>
                </a:solidFill>
                <a:prstDash val="sysDot"/>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18338" name="Rectangle 226"/>
              <p:cNvSpPr>
                <a:spLocks noChangeArrowheads="1"/>
              </p:cNvSpPr>
              <p:nvPr/>
            </p:nvSpPr>
            <p:spPr bwMode="auto">
              <a:xfrm>
                <a:off x="5058" y="1692"/>
                <a:ext cx="595" cy="798"/>
              </a:xfrm>
              <a:prstGeom prst="rect">
                <a:avLst/>
              </a:prstGeom>
              <a:noFill/>
              <a:ln w="9525">
                <a:solidFill>
                  <a:schemeClr val="tx1"/>
                </a:solid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18339" name="Freeform 227"/>
              <p:cNvSpPr>
                <a:spLocks/>
              </p:cNvSpPr>
              <p:nvPr/>
            </p:nvSpPr>
            <p:spPr bwMode="auto">
              <a:xfrm>
                <a:off x="5198" y="1725"/>
                <a:ext cx="105" cy="166"/>
              </a:xfrm>
              <a:custGeom>
                <a:avLst/>
                <a:gdLst/>
                <a:ahLst/>
                <a:cxnLst>
                  <a:cxn ang="0">
                    <a:pos x="0" y="290"/>
                  </a:cxn>
                  <a:cxn ang="0">
                    <a:pos x="0" y="0"/>
                  </a:cxn>
                  <a:cxn ang="0">
                    <a:pos x="193" y="145"/>
                  </a:cxn>
                  <a:cxn ang="0">
                    <a:pos x="0" y="290"/>
                  </a:cxn>
                </a:cxnLst>
                <a:rect l="0" t="0" r="r" b="b"/>
                <a:pathLst>
                  <a:path w="193" h="290">
                    <a:moveTo>
                      <a:pt x="0" y="290"/>
                    </a:moveTo>
                    <a:lnTo>
                      <a:pt x="0" y="0"/>
                    </a:lnTo>
                    <a:lnTo>
                      <a:pt x="193" y="145"/>
                    </a:lnTo>
                    <a:lnTo>
                      <a:pt x="0" y="290"/>
                    </a:lnTo>
                    <a:close/>
                  </a:path>
                </a:pathLst>
              </a:custGeom>
              <a:solidFill>
                <a:srgbClr val="CCECFF"/>
              </a:solidFill>
              <a:ln w="28575" cmpd="sng">
                <a:solidFill>
                  <a:srgbClr val="000000"/>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218340" name="Oval 228"/>
              <p:cNvSpPr>
                <a:spLocks noChangeArrowheads="1"/>
              </p:cNvSpPr>
              <p:nvPr/>
            </p:nvSpPr>
            <p:spPr bwMode="auto">
              <a:xfrm>
                <a:off x="5373" y="1758"/>
                <a:ext cx="105" cy="100"/>
              </a:xfrm>
              <a:prstGeom prst="ellipse">
                <a:avLst/>
              </a:prstGeom>
              <a:solidFill>
                <a:srgbClr val="CCECFF"/>
              </a:solidFill>
              <a:ln w="28575">
                <a:solidFill>
                  <a:srgbClr val="000000"/>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218341" name="Oval 229"/>
              <p:cNvSpPr>
                <a:spLocks noChangeArrowheads="1"/>
              </p:cNvSpPr>
              <p:nvPr/>
            </p:nvSpPr>
            <p:spPr bwMode="auto">
              <a:xfrm>
                <a:off x="5478" y="1758"/>
                <a:ext cx="105" cy="100"/>
              </a:xfrm>
              <a:prstGeom prst="ellipse">
                <a:avLst/>
              </a:prstGeom>
              <a:solidFill>
                <a:srgbClr val="CCECFF"/>
              </a:solidFill>
              <a:ln w="28575">
                <a:solidFill>
                  <a:srgbClr val="000000"/>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218342" name="Rectangle 230"/>
              <p:cNvSpPr>
                <a:spLocks noChangeArrowheads="1"/>
              </p:cNvSpPr>
              <p:nvPr/>
            </p:nvSpPr>
            <p:spPr bwMode="auto">
              <a:xfrm>
                <a:off x="5058" y="1692"/>
                <a:ext cx="595" cy="798"/>
              </a:xfrm>
              <a:prstGeom prst="rect">
                <a:avLst/>
              </a:prstGeom>
              <a:gradFill rotWithShape="0">
                <a:gsLst>
                  <a:gs pos="0">
                    <a:srgbClr val="FFFFCC"/>
                  </a:gs>
                  <a:gs pos="100000">
                    <a:srgbClr val="FFFFCC">
                      <a:gamma/>
                      <a:shade val="46275"/>
                      <a:invGamma/>
                    </a:srgbClr>
                  </a:gs>
                </a:gsLst>
                <a:lin ang="2700000" scaled="1"/>
              </a:gradFill>
              <a:ln w="38100">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9286" name="Rectangle 231"/>
              <p:cNvSpPr>
                <a:spLocks noChangeArrowheads="1"/>
              </p:cNvSpPr>
              <p:nvPr/>
            </p:nvSpPr>
            <p:spPr bwMode="auto">
              <a:xfrm>
                <a:off x="5038" y="1708"/>
                <a:ext cx="228" cy="327"/>
              </a:xfrm>
              <a:prstGeom prst="rect">
                <a:avLst/>
              </a:prstGeom>
              <a:noFill/>
              <a:ln w="28575">
                <a:noFill/>
                <a:miter lim="800000"/>
                <a:headEnd/>
                <a:tailEnd type="none" w="med" len="lg"/>
              </a:ln>
            </p:spPr>
            <p:txBody>
              <a:bodyPr wrap="none">
                <a:spAutoFit/>
              </a:bodyPr>
              <a:lstStyle/>
              <a:p>
                <a:pPr algn="ctr">
                  <a:spcBef>
                    <a:spcPct val="50000"/>
                  </a:spcBef>
                </a:pPr>
                <a:r>
                  <a:rPr lang="en-US" altLang="zh-CN" sz="2800"/>
                  <a:t>_</a:t>
                </a:r>
              </a:p>
            </p:txBody>
          </p:sp>
          <p:sp>
            <p:nvSpPr>
              <p:cNvPr id="9287" name="Rectangle 232"/>
              <p:cNvSpPr>
                <a:spLocks noChangeArrowheads="1"/>
              </p:cNvSpPr>
              <p:nvPr/>
            </p:nvSpPr>
            <p:spPr bwMode="auto">
              <a:xfrm>
                <a:off x="5454" y="2024"/>
                <a:ext cx="244" cy="327"/>
              </a:xfrm>
              <a:prstGeom prst="rect">
                <a:avLst/>
              </a:prstGeom>
              <a:noFill/>
              <a:ln w="28575">
                <a:noFill/>
                <a:miter lim="800000"/>
                <a:headEnd/>
                <a:tailEnd type="none" w="med" len="lg"/>
              </a:ln>
            </p:spPr>
            <p:txBody>
              <a:bodyPr wrap="none">
                <a:spAutoFit/>
              </a:bodyPr>
              <a:lstStyle/>
              <a:p>
                <a:pPr algn="ctr">
                  <a:spcBef>
                    <a:spcPct val="50000"/>
                  </a:spcBef>
                </a:pPr>
                <a:r>
                  <a:rPr lang="en-US" altLang="zh-CN" sz="2800" i="1"/>
                  <a:t>+</a:t>
                </a:r>
              </a:p>
            </p:txBody>
          </p:sp>
          <p:sp>
            <p:nvSpPr>
              <p:cNvPr id="9288" name="Rectangle 233"/>
              <p:cNvSpPr>
                <a:spLocks noChangeArrowheads="1"/>
              </p:cNvSpPr>
              <p:nvPr/>
            </p:nvSpPr>
            <p:spPr bwMode="auto">
              <a:xfrm>
                <a:off x="5038" y="2178"/>
                <a:ext cx="244" cy="327"/>
              </a:xfrm>
              <a:prstGeom prst="rect">
                <a:avLst/>
              </a:prstGeom>
              <a:noFill/>
              <a:ln w="28575">
                <a:noFill/>
                <a:miter lim="800000"/>
                <a:headEnd/>
                <a:tailEnd type="none" w="med" len="lg"/>
              </a:ln>
            </p:spPr>
            <p:txBody>
              <a:bodyPr wrap="none">
                <a:spAutoFit/>
              </a:bodyPr>
              <a:lstStyle/>
              <a:p>
                <a:pPr algn="ctr">
                  <a:spcBef>
                    <a:spcPct val="50000"/>
                  </a:spcBef>
                </a:pPr>
                <a:r>
                  <a:rPr lang="en-US" altLang="zh-CN" sz="2800" i="1"/>
                  <a:t>+</a:t>
                </a:r>
              </a:p>
            </p:txBody>
          </p:sp>
          <p:sp>
            <p:nvSpPr>
              <p:cNvPr id="218346" name="Freeform 234"/>
              <p:cNvSpPr>
                <a:spLocks noChangeAspect="1"/>
              </p:cNvSpPr>
              <p:nvPr/>
            </p:nvSpPr>
            <p:spPr bwMode="auto">
              <a:xfrm>
                <a:off x="5194" y="1746"/>
                <a:ext cx="93" cy="129"/>
              </a:xfrm>
              <a:custGeom>
                <a:avLst/>
                <a:gdLst/>
                <a:ahLst/>
                <a:cxnLst>
                  <a:cxn ang="0">
                    <a:pos x="0" y="290"/>
                  </a:cxn>
                  <a:cxn ang="0">
                    <a:pos x="0" y="0"/>
                  </a:cxn>
                  <a:cxn ang="0">
                    <a:pos x="193" y="145"/>
                  </a:cxn>
                  <a:cxn ang="0">
                    <a:pos x="0" y="290"/>
                  </a:cxn>
                </a:cxnLst>
                <a:rect l="0" t="0" r="r" b="b"/>
                <a:pathLst>
                  <a:path w="193" h="290">
                    <a:moveTo>
                      <a:pt x="0" y="290"/>
                    </a:moveTo>
                    <a:lnTo>
                      <a:pt x="0" y="0"/>
                    </a:lnTo>
                    <a:lnTo>
                      <a:pt x="193" y="145"/>
                    </a:lnTo>
                    <a:lnTo>
                      <a:pt x="0" y="290"/>
                    </a:lnTo>
                    <a:close/>
                  </a:path>
                </a:pathLst>
              </a:custGeom>
              <a:gradFill rotWithShape="0">
                <a:gsLst>
                  <a:gs pos="0">
                    <a:srgbClr val="FDDBF2"/>
                  </a:gs>
                  <a:gs pos="100000">
                    <a:srgbClr val="FFFFFF"/>
                  </a:gs>
                </a:gsLst>
                <a:lin ang="5400000" scaled="1"/>
              </a:gradFill>
              <a:ln w="28575" cmpd="sng">
                <a:solidFill>
                  <a:schemeClr val="tx1"/>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218347" name="Oval 235"/>
              <p:cNvSpPr>
                <a:spLocks noChangeAspect="1" noChangeArrowheads="1"/>
              </p:cNvSpPr>
              <p:nvPr/>
            </p:nvSpPr>
            <p:spPr bwMode="auto">
              <a:xfrm>
                <a:off x="5341" y="1751"/>
                <a:ext cx="93" cy="107"/>
              </a:xfrm>
              <a:prstGeom prst="ellipse">
                <a:avLst/>
              </a:prstGeom>
              <a:gradFill rotWithShape="0">
                <a:gsLst>
                  <a:gs pos="0">
                    <a:srgbClr val="FDDBF2"/>
                  </a:gs>
                  <a:gs pos="100000">
                    <a:srgbClr val="FFFFFF"/>
                  </a:gs>
                </a:gsLst>
                <a:lin ang="5400000" scaled="1"/>
              </a:gradFill>
              <a:ln w="28575">
                <a:solidFill>
                  <a:schemeClr val="tx1"/>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218348" name="Oval 236"/>
              <p:cNvSpPr>
                <a:spLocks noChangeAspect="1" noChangeArrowheads="1"/>
              </p:cNvSpPr>
              <p:nvPr/>
            </p:nvSpPr>
            <p:spPr bwMode="auto">
              <a:xfrm>
                <a:off x="5434" y="1751"/>
                <a:ext cx="115" cy="107"/>
              </a:xfrm>
              <a:prstGeom prst="ellipse">
                <a:avLst/>
              </a:prstGeom>
              <a:gradFill rotWithShape="0">
                <a:gsLst>
                  <a:gs pos="0">
                    <a:srgbClr val="FDDBF2"/>
                  </a:gs>
                  <a:gs pos="100000">
                    <a:srgbClr val="FFFFFF"/>
                  </a:gs>
                </a:gsLst>
                <a:lin ang="5400000" scaled="1"/>
              </a:gradFill>
              <a:ln w="28575">
                <a:solidFill>
                  <a:schemeClr val="tx1"/>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grpSp>
      <p:sp>
        <p:nvSpPr>
          <p:cNvPr id="218349" name="Text Box 237"/>
          <p:cNvSpPr txBox="1">
            <a:spLocks noChangeArrowheads="1"/>
          </p:cNvSpPr>
          <p:nvPr/>
        </p:nvSpPr>
        <p:spPr bwMode="auto">
          <a:xfrm>
            <a:off x="1074738" y="4902200"/>
            <a:ext cx="8069262" cy="519113"/>
          </a:xfrm>
          <a:prstGeom prst="rect">
            <a:avLst/>
          </a:prstGeom>
          <a:noFill/>
          <a:ln w="9525">
            <a:noFill/>
            <a:miter lim="800000"/>
            <a:headEnd/>
            <a:tailEnd/>
          </a:ln>
        </p:spPr>
        <p:txBody>
          <a:bodyPr>
            <a:spAutoFit/>
          </a:bodyPr>
          <a:lstStyle/>
          <a:p>
            <a:r>
              <a:rPr lang="zh-CN" altLang="en-US" sz="2800">
                <a:solidFill>
                  <a:schemeClr val="bg1"/>
                </a:solidFill>
                <a:latin typeface="幼圆" pitchFamily="49" charset="-122"/>
                <a:ea typeface="幼圆" pitchFamily="49" charset="-122"/>
              </a:rPr>
              <a:t>当 </a:t>
            </a:r>
            <a:r>
              <a:rPr lang="en-US" altLang="zh-CN" sz="2800">
                <a:solidFill>
                  <a:schemeClr val="bg1"/>
                </a:solidFill>
                <a:latin typeface="幼圆" pitchFamily="49" charset="-122"/>
                <a:ea typeface="幼圆" pitchFamily="49" charset="-122"/>
              </a:rPr>
              <a:t>D=0</a:t>
            </a:r>
            <a:r>
              <a:rPr lang="zh-CN" altLang="en-US" sz="2800">
                <a:solidFill>
                  <a:schemeClr val="bg1"/>
                </a:solidFill>
                <a:latin typeface="幼圆" pitchFamily="49" charset="-122"/>
                <a:ea typeface="幼圆" pitchFamily="49" charset="-122"/>
              </a:rPr>
              <a:t>时</a:t>
            </a:r>
            <a:r>
              <a:rPr lang="en-US" altLang="zh-CN" sz="2800">
                <a:solidFill>
                  <a:schemeClr val="bg1"/>
                </a:solidFill>
                <a:latin typeface="幼圆" pitchFamily="49" charset="-122"/>
                <a:ea typeface="幼圆" pitchFamily="49" charset="-122"/>
              </a:rPr>
              <a:t>S </a:t>
            </a:r>
            <a:r>
              <a:rPr lang="zh-CN" altLang="en-US" sz="2800">
                <a:solidFill>
                  <a:schemeClr val="bg1"/>
                </a:solidFill>
                <a:latin typeface="幼圆" pitchFamily="49" charset="-122"/>
                <a:ea typeface="幼圆" pitchFamily="49" charset="-122"/>
              </a:rPr>
              <a:t>接地；当 </a:t>
            </a:r>
            <a:r>
              <a:rPr lang="en-US" altLang="zh-CN" sz="2800">
                <a:solidFill>
                  <a:schemeClr val="bg1"/>
                </a:solidFill>
                <a:latin typeface="幼圆" pitchFamily="49" charset="-122"/>
                <a:ea typeface="幼圆" pitchFamily="49" charset="-122"/>
              </a:rPr>
              <a:t>D=1</a:t>
            </a:r>
            <a:r>
              <a:rPr lang="zh-CN" altLang="en-US" sz="2800">
                <a:solidFill>
                  <a:schemeClr val="bg1"/>
                </a:solidFill>
                <a:latin typeface="幼圆" pitchFamily="49" charset="-122"/>
                <a:ea typeface="幼圆" pitchFamily="49" charset="-122"/>
              </a:rPr>
              <a:t>时</a:t>
            </a:r>
            <a:r>
              <a:rPr lang="en-US" altLang="zh-CN" sz="2800">
                <a:solidFill>
                  <a:schemeClr val="bg1"/>
                </a:solidFill>
                <a:latin typeface="幼圆" pitchFamily="49" charset="-122"/>
                <a:ea typeface="幼圆" pitchFamily="49" charset="-122"/>
              </a:rPr>
              <a:t>S </a:t>
            </a:r>
            <a:r>
              <a:rPr lang="zh-CN" altLang="en-US" sz="2800">
                <a:solidFill>
                  <a:schemeClr val="bg1"/>
                </a:solidFill>
                <a:latin typeface="幼圆" pitchFamily="49" charset="-122"/>
                <a:ea typeface="幼圆" pitchFamily="49" charset="-122"/>
              </a:rPr>
              <a:t>接</a:t>
            </a:r>
            <a:r>
              <a:rPr lang="zh-CN" altLang="en-US" sz="2800">
                <a:solidFill>
                  <a:schemeClr val="bg1"/>
                </a:solidFill>
                <a:ea typeface="幼圆" pitchFamily="49" charset="-122"/>
              </a:rPr>
              <a:t>“</a:t>
            </a:r>
            <a:r>
              <a:rPr lang="zh-CN" altLang="en-US" sz="2800">
                <a:solidFill>
                  <a:schemeClr val="bg1"/>
                </a:solidFill>
                <a:latin typeface="幼圆" pitchFamily="49" charset="-122"/>
                <a:ea typeface="幼圆" pitchFamily="49" charset="-122"/>
              </a:rPr>
              <a:t>地</a:t>
            </a:r>
            <a:r>
              <a:rPr lang="zh-CN" altLang="en-US" sz="2800">
                <a:solidFill>
                  <a:schemeClr val="bg1"/>
                </a:solidFill>
                <a:ea typeface="幼圆" pitchFamily="49" charset="-122"/>
              </a:rPr>
              <a:t>”</a:t>
            </a:r>
            <a:r>
              <a:rPr lang="zh-CN" altLang="en-US" sz="2800">
                <a:solidFill>
                  <a:schemeClr val="bg1"/>
                </a:solidFill>
                <a:latin typeface="幼圆" pitchFamily="49" charset="-122"/>
                <a:ea typeface="幼圆" pitchFamily="49" charset="-122"/>
              </a:rPr>
              <a:t>（虚地），</a:t>
            </a:r>
          </a:p>
        </p:txBody>
      </p:sp>
      <p:sp>
        <p:nvSpPr>
          <p:cNvPr id="9222" name="Text Box 238"/>
          <p:cNvSpPr txBox="1">
            <a:spLocks noChangeArrowheads="1"/>
          </p:cNvSpPr>
          <p:nvPr/>
        </p:nvSpPr>
        <p:spPr bwMode="auto">
          <a:xfrm>
            <a:off x="2014538" y="217488"/>
            <a:ext cx="5214937" cy="641350"/>
          </a:xfrm>
          <a:prstGeom prst="rect">
            <a:avLst/>
          </a:prstGeom>
          <a:noFill/>
          <a:ln w="9525">
            <a:noFill/>
            <a:miter lim="800000"/>
            <a:headEnd/>
            <a:tailEnd/>
          </a:ln>
        </p:spPr>
        <p:txBody>
          <a:bodyPr anchorCtr="1">
            <a:spAutoFit/>
          </a:bodyPr>
          <a:lstStyle/>
          <a:p>
            <a:pPr>
              <a:spcBef>
                <a:spcPct val="50000"/>
              </a:spcBef>
            </a:pPr>
            <a:r>
              <a:rPr lang="en-US" altLang="zh-CN" sz="3600">
                <a:solidFill>
                  <a:schemeClr val="bg1"/>
                </a:solidFill>
                <a:ea typeface="幼圆" pitchFamily="49" charset="-122"/>
              </a:rPr>
              <a:t>T</a:t>
            </a:r>
            <a:r>
              <a:rPr lang="zh-CN" altLang="en-US" sz="3600">
                <a:solidFill>
                  <a:schemeClr val="bg1"/>
                </a:solidFill>
                <a:latin typeface="隶书" pitchFamily="49" charset="-122"/>
                <a:ea typeface="隶书" pitchFamily="49" charset="-122"/>
              </a:rPr>
              <a:t>型电阻网络的等效电路</a:t>
            </a:r>
          </a:p>
        </p:txBody>
      </p:sp>
      <p:sp>
        <p:nvSpPr>
          <p:cNvPr id="218351" name="Text Box 239"/>
          <p:cNvSpPr txBox="1">
            <a:spLocks noChangeArrowheads="1"/>
          </p:cNvSpPr>
          <p:nvPr/>
        </p:nvSpPr>
        <p:spPr bwMode="auto">
          <a:xfrm>
            <a:off x="1074738" y="5421313"/>
            <a:ext cx="7829550" cy="946150"/>
          </a:xfrm>
          <a:prstGeom prst="rect">
            <a:avLst/>
          </a:prstGeom>
          <a:noFill/>
          <a:ln w="38100" algn="ctr">
            <a:noFill/>
            <a:miter lim="800000"/>
            <a:headEnd/>
            <a:tailEnd/>
          </a:ln>
        </p:spPr>
        <p:txBody>
          <a:bodyPr>
            <a:spAutoFit/>
          </a:bodyPr>
          <a:lstStyle/>
          <a:p>
            <a:r>
              <a:rPr lang="zh-CN" altLang="en-US" sz="2800" b="0">
                <a:solidFill>
                  <a:schemeClr val="bg1"/>
                </a:solidFill>
                <a:ea typeface="幼圆" pitchFamily="49" charset="-122"/>
              </a:rPr>
              <a:t>即不论模拟开关接到左边还是右边，电阻</a:t>
            </a:r>
            <a:r>
              <a:rPr lang="en-US" altLang="zh-CN" sz="2800" b="0">
                <a:solidFill>
                  <a:schemeClr val="bg1"/>
                </a:solidFill>
                <a:ea typeface="幼圆" pitchFamily="49" charset="-122"/>
              </a:rPr>
              <a:t>2</a:t>
            </a:r>
            <a:r>
              <a:rPr lang="en-US" altLang="zh-CN" sz="2800" b="0" i="1">
                <a:solidFill>
                  <a:schemeClr val="bg1"/>
                </a:solidFill>
                <a:ea typeface="幼圆" pitchFamily="49" charset="-122"/>
              </a:rPr>
              <a:t>R</a:t>
            </a:r>
            <a:r>
              <a:rPr lang="zh-CN" altLang="en-US" sz="2800" b="0">
                <a:solidFill>
                  <a:schemeClr val="bg1"/>
                </a:solidFill>
                <a:ea typeface="幼圆" pitchFamily="49" charset="-122"/>
              </a:rPr>
              <a:t>一端总是零电位。其等效电路如图：</a:t>
            </a:r>
          </a:p>
        </p:txBody>
      </p:sp>
      <p:grpSp>
        <p:nvGrpSpPr>
          <p:cNvPr id="6" name="Group 240"/>
          <p:cNvGrpSpPr>
            <a:grpSpLocks/>
          </p:cNvGrpSpPr>
          <p:nvPr/>
        </p:nvGrpSpPr>
        <p:grpSpPr bwMode="auto">
          <a:xfrm>
            <a:off x="33338" y="2782888"/>
            <a:ext cx="9144000" cy="3543300"/>
            <a:chOff x="21" y="1807"/>
            <a:chExt cx="5760" cy="1269"/>
          </a:xfrm>
        </p:grpSpPr>
        <p:graphicFrame>
          <p:nvGraphicFramePr>
            <p:cNvPr id="9218" name="Object 241"/>
            <p:cNvGraphicFramePr>
              <a:graphicFrameLocks noChangeAspect="1"/>
            </p:cNvGraphicFramePr>
            <p:nvPr/>
          </p:nvGraphicFramePr>
          <p:xfrm>
            <a:off x="21" y="1850"/>
            <a:ext cx="5760" cy="1226"/>
          </p:xfrm>
          <a:graphic>
            <a:graphicData uri="http://schemas.openxmlformats.org/presentationml/2006/ole">
              <mc:AlternateContent xmlns:mc="http://schemas.openxmlformats.org/markup-compatibility/2006">
                <mc:Choice xmlns:v="urn:schemas-microsoft-com:vml" Requires="v">
                  <p:oleObj spid="_x0000_s9267" name="Image" r:id="rId3" imgW="8869749" imgH="2058595" progId="">
                    <p:embed/>
                  </p:oleObj>
                </mc:Choice>
                <mc:Fallback>
                  <p:oleObj name="Image" r:id="rId3" imgW="8869749" imgH="2058595"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 y="1850"/>
                          <a:ext cx="5760" cy="1226"/>
                        </a:xfrm>
                        <a:prstGeom prst="rect">
                          <a:avLst/>
                        </a:prstGeom>
                        <a:noFill/>
                        <a:ln>
                          <a:noFill/>
                        </a:ln>
                        <a:effectLst/>
                        <a:extLst>
                          <a:ext uri="{909E8E84-426E-40DD-AFC4-6F175D3DCCD1}">
                            <a14:hiddenFill xmlns:a14="http://schemas.microsoft.com/office/drawing/2010/main">
                              <a:gradFill rotWithShape="0">
                                <a:gsLst>
                                  <a:gs pos="0">
                                    <a:schemeClr val="folHlink"/>
                                  </a:gs>
                                  <a:gs pos="100000">
                                    <a:srgbClr val="FFFFCC"/>
                                  </a:gs>
                                </a:gsLst>
                                <a:lin ang="2700000" scaled="1"/>
                              </a:gra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8354" name="Line 242"/>
            <p:cNvSpPr>
              <a:spLocks noChangeShapeType="1"/>
            </p:cNvSpPr>
            <p:nvPr/>
          </p:nvSpPr>
          <p:spPr bwMode="auto">
            <a:xfrm>
              <a:off x="1162" y="1873"/>
              <a:ext cx="2873" cy="1"/>
            </a:xfrm>
            <a:prstGeom prst="line">
              <a:avLst/>
            </a:prstGeom>
            <a:noFill/>
            <a:ln w="34925">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55" name="Line 243"/>
            <p:cNvSpPr>
              <a:spLocks noChangeShapeType="1"/>
            </p:cNvSpPr>
            <p:nvPr/>
          </p:nvSpPr>
          <p:spPr bwMode="auto">
            <a:xfrm>
              <a:off x="4035" y="1807"/>
              <a:ext cx="0" cy="248"/>
            </a:xfrm>
            <a:prstGeom prst="line">
              <a:avLst/>
            </a:prstGeom>
            <a:noFill/>
            <a:ln w="34925">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56" name="Line 244"/>
            <p:cNvSpPr>
              <a:spLocks noChangeShapeType="1"/>
            </p:cNvSpPr>
            <p:nvPr/>
          </p:nvSpPr>
          <p:spPr bwMode="auto">
            <a:xfrm>
              <a:off x="3990" y="2055"/>
              <a:ext cx="112"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7" name="Group 246"/>
          <p:cNvGrpSpPr>
            <a:grpSpLocks/>
          </p:cNvGrpSpPr>
          <p:nvPr/>
        </p:nvGrpSpPr>
        <p:grpSpPr bwMode="auto">
          <a:xfrm>
            <a:off x="4500563" y="1196975"/>
            <a:ext cx="2174875" cy="2125663"/>
            <a:chOff x="4239" y="296"/>
            <a:chExt cx="1370" cy="1339"/>
          </a:xfrm>
        </p:grpSpPr>
        <p:sp>
          <p:nvSpPr>
            <p:cNvPr id="218359" name="Rectangle 247"/>
            <p:cNvSpPr>
              <a:spLocks noChangeArrowheads="1"/>
            </p:cNvSpPr>
            <p:nvPr/>
          </p:nvSpPr>
          <p:spPr bwMode="auto">
            <a:xfrm>
              <a:off x="4610" y="296"/>
              <a:ext cx="999" cy="1339"/>
            </a:xfrm>
            <a:prstGeom prst="rect">
              <a:avLst/>
            </a:prstGeom>
            <a:noFill/>
            <a:ln w="25400" algn="ctr">
              <a:solidFill>
                <a:schemeClr val="bg1"/>
              </a:solidFill>
              <a:prstDash val="lgDashDot"/>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60" name="AutoShape 248"/>
            <p:cNvSpPr>
              <a:spLocks noChangeArrowheads="1"/>
            </p:cNvSpPr>
            <p:nvPr/>
          </p:nvSpPr>
          <p:spPr bwMode="auto">
            <a:xfrm>
              <a:off x="4239" y="898"/>
              <a:ext cx="349" cy="250"/>
            </a:xfrm>
            <a:prstGeom prst="notchedRightArrow">
              <a:avLst>
                <a:gd name="adj1" fmla="val 50000"/>
                <a:gd name="adj2" fmla="val 34900"/>
              </a:avLst>
            </a:prstGeom>
            <a:solidFill>
              <a:srgbClr val="FFFF00"/>
            </a:solidFill>
            <a:ln w="38100"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218361" name="Rectangle 249"/>
          <p:cNvSpPr>
            <a:spLocks noChangeArrowheads="1"/>
          </p:cNvSpPr>
          <p:nvPr/>
        </p:nvSpPr>
        <p:spPr bwMode="auto">
          <a:xfrm>
            <a:off x="6586538" y="2022475"/>
            <a:ext cx="420687" cy="519113"/>
          </a:xfrm>
          <a:prstGeom prst="rect">
            <a:avLst/>
          </a:prstGeom>
          <a:noFill/>
          <a:ln w="38100" algn="ctr">
            <a:noFill/>
            <a:miter lim="800000"/>
            <a:headEnd/>
            <a:tailEnd/>
          </a:ln>
        </p:spPr>
        <p:txBody>
          <a:bodyPr wrap="none">
            <a:spAutoFit/>
          </a:bodyPr>
          <a:lstStyle/>
          <a:p>
            <a:pPr algn="ctr">
              <a:spcBef>
                <a:spcPct val="50000"/>
              </a:spcBef>
            </a:pPr>
            <a:r>
              <a:rPr lang="en-US" altLang="zh-CN" sz="2800" i="1">
                <a:solidFill>
                  <a:srgbClr val="FFFF00"/>
                </a:solidFill>
              </a:rPr>
              <a:t>R</a:t>
            </a:r>
          </a:p>
        </p:txBody>
      </p:sp>
      <p:grpSp>
        <p:nvGrpSpPr>
          <p:cNvPr id="8" name="Group 250"/>
          <p:cNvGrpSpPr>
            <a:grpSpLocks/>
          </p:cNvGrpSpPr>
          <p:nvPr/>
        </p:nvGrpSpPr>
        <p:grpSpPr bwMode="auto">
          <a:xfrm>
            <a:off x="3544888" y="855663"/>
            <a:ext cx="3394075" cy="2332037"/>
            <a:chOff x="2233" y="527"/>
            <a:chExt cx="2138" cy="1469"/>
          </a:xfrm>
        </p:grpSpPr>
        <p:sp>
          <p:nvSpPr>
            <p:cNvPr id="218363" name="AutoShape 251"/>
            <p:cNvSpPr>
              <a:spLocks noChangeArrowheads="1"/>
            </p:cNvSpPr>
            <p:nvPr/>
          </p:nvSpPr>
          <p:spPr bwMode="auto">
            <a:xfrm>
              <a:off x="2233" y="1160"/>
              <a:ext cx="349" cy="250"/>
            </a:xfrm>
            <a:prstGeom prst="notchedRightArrow">
              <a:avLst>
                <a:gd name="adj1" fmla="val 50000"/>
                <a:gd name="adj2" fmla="val 34900"/>
              </a:avLst>
            </a:prstGeom>
            <a:solidFill>
              <a:srgbClr val="FFFF00"/>
            </a:solidFill>
            <a:ln w="38100"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64" name="Rectangle 252"/>
            <p:cNvSpPr>
              <a:spLocks noChangeArrowheads="1"/>
            </p:cNvSpPr>
            <p:nvPr/>
          </p:nvSpPr>
          <p:spPr bwMode="auto">
            <a:xfrm>
              <a:off x="2582" y="527"/>
              <a:ext cx="1789" cy="1469"/>
            </a:xfrm>
            <a:prstGeom prst="rect">
              <a:avLst/>
            </a:prstGeom>
            <a:noFill/>
            <a:ln w="25400" algn="ctr">
              <a:solidFill>
                <a:schemeClr val="bg1"/>
              </a:solidFill>
              <a:prstDash val="lgDashDot"/>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270" name="Rectangle 253"/>
            <p:cNvSpPr>
              <a:spLocks noChangeArrowheads="1"/>
            </p:cNvSpPr>
            <p:nvPr/>
          </p:nvSpPr>
          <p:spPr bwMode="auto">
            <a:xfrm>
              <a:off x="4180" y="660"/>
              <a:ext cx="116" cy="327"/>
            </a:xfrm>
            <a:prstGeom prst="rect">
              <a:avLst/>
            </a:prstGeom>
            <a:noFill/>
            <a:ln w="25400" algn="ctr">
              <a:noFill/>
              <a:prstDash val="lgDashDot"/>
              <a:miter lim="800000"/>
              <a:headEnd/>
              <a:tailEnd/>
            </a:ln>
          </p:spPr>
          <p:txBody>
            <a:bodyPr wrap="none">
              <a:spAutoFit/>
            </a:bodyPr>
            <a:lstStyle/>
            <a:p>
              <a:pPr algn="ctr"/>
              <a:endParaRPr lang="zh-CN" altLang="zh-CN" sz="2800" i="1">
                <a:solidFill>
                  <a:srgbClr val="FFFF00"/>
                </a:solidFill>
              </a:endParaRPr>
            </a:p>
          </p:txBody>
        </p:sp>
      </p:grpSp>
      <p:grpSp>
        <p:nvGrpSpPr>
          <p:cNvPr id="10" name="Group 261"/>
          <p:cNvGrpSpPr>
            <a:grpSpLocks/>
          </p:cNvGrpSpPr>
          <p:nvPr/>
        </p:nvGrpSpPr>
        <p:grpSpPr bwMode="auto">
          <a:xfrm>
            <a:off x="1843088" y="3513346"/>
            <a:ext cx="2417763" cy="2090738"/>
            <a:chOff x="1006" y="2290"/>
            <a:chExt cx="1523" cy="1317"/>
          </a:xfrm>
        </p:grpSpPr>
        <p:pic>
          <p:nvPicPr>
            <p:cNvPr id="9256" name="Picture 262"/>
            <p:cNvPicPr>
              <a:picLocks noChangeAspect="1" noChangeArrowheads="1"/>
            </p:cNvPicPr>
            <p:nvPr/>
          </p:nvPicPr>
          <p:blipFill>
            <a:blip r:embed="rId5" cstate="print"/>
            <a:srcRect/>
            <a:stretch>
              <a:fillRect/>
            </a:stretch>
          </p:blipFill>
          <p:spPr bwMode="auto">
            <a:xfrm>
              <a:off x="1031" y="2290"/>
              <a:ext cx="1498" cy="1317"/>
            </a:xfrm>
            <a:prstGeom prst="rect">
              <a:avLst/>
            </a:prstGeom>
            <a:noFill/>
            <a:ln w="9525">
              <a:noFill/>
              <a:miter lim="800000"/>
              <a:headEnd/>
              <a:tailEnd/>
            </a:ln>
          </p:spPr>
        </p:pic>
        <p:sp>
          <p:nvSpPr>
            <p:cNvPr id="218375" name="Line 263"/>
            <p:cNvSpPr>
              <a:spLocks noChangeShapeType="1"/>
            </p:cNvSpPr>
            <p:nvPr/>
          </p:nvSpPr>
          <p:spPr bwMode="auto">
            <a:xfrm flipV="1">
              <a:off x="1031" y="2518"/>
              <a:ext cx="1406" cy="8"/>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76" name="Line 264"/>
            <p:cNvSpPr>
              <a:spLocks noChangeShapeType="1"/>
            </p:cNvSpPr>
            <p:nvPr/>
          </p:nvSpPr>
          <p:spPr bwMode="auto">
            <a:xfrm flipV="1">
              <a:off x="2434" y="3141"/>
              <a:ext cx="0" cy="466"/>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77" name="Rectangle 265"/>
            <p:cNvSpPr>
              <a:spLocks noChangeArrowheads="1"/>
            </p:cNvSpPr>
            <p:nvPr/>
          </p:nvSpPr>
          <p:spPr bwMode="auto">
            <a:xfrm>
              <a:off x="2366" y="2815"/>
              <a:ext cx="113" cy="326"/>
            </a:xfrm>
            <a:prstGeom prst="rect">
              <a:avLst/>
            </a:prstGeom>
            <a:noFill/>
            <a:ln w="38100" algn="ctr">
              <a:solidFill>
                <a:srgbClr val="99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18378" name="Line 266"/>
            <p:cNvSpPr>
              <a:spLocks noChangeShapeType="1"/>
            </p:cNvSpPr>
            <p:nvPr/>
          </p:nvSpPr>
          <p:spPr bwMode="auto">
            <a:xfrm flipV="1">
              <a:off x="2434" y="2519"/>
              <a:ext cx="0" cy="318"/>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18379" name="Line 267"/>
            <p:cNvSpPr>
              <a:spLocks noChangeShapeType="1"/>
            </p:cNvSpPr>
            <p:nvPr/>
          </p:nvSpPr>
          <p:spPr bwMode="auto">
            <a:xfrm>
              <a:off x="1006" y="3427"/>
              <a:ext cx="142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14" name="Group 283"/>
          <p:cNvGrpSpPr>
            <a:grpSpLocks/>
          </p:cNvGrpSpPr>
          <p:nvPr/>
        </p:nvGrpSpPr>
        <p:grpSpPr bwMode="auto">
          <a:xfrm>
            <a:off x="4903788" y="4002088"/>
            <a:ext cx="1957387" cy="1301750"/>
            <a:chOff x="4544" y="2011"/>
            <a:chExt cx="1233" cy="902"/>
          </a:xfrm>
        </p:grpSpPr>
        <p:sp>
          <p:nvSpPr>
            <p:cNvPr id="218396" name="Rectangle 284"/>
            <p:cNvSpPr>
              <a:spLocks noChangeArrowheads="1"/>
            </p:cNvSpPr>
            <p:nvPr/>
          </p:nvSpPr>
          <p:spPr bwMode="auto">
            <a:xfrm>
              <a:off x="4544" y="2011"/>
              <a:ext cx="1216" cy="902"/>
            </a:xfrm>
            <a:prstGeom prst="rect">
              <a:avLst/>
            </a:prstGeom>
            <a:gradFill rotWithShape="1">
              <a:gsLst>
                <a:gs pos="0">
                  <a:srgbClr val="CCFFCC">
                    <a:gamma/>
                    <a:shade val="28235"/>
                    <a:invGamma/>
                  </a:srgbClr>
                </a:gs>
                <a:gs pos="50000">
                  <a:srgbClr val="CCFFCC"/>
                </a:gs>
                <a:gs pos="100000">
                  <a:srgbClr val="CCFFCC">
                    <a:gamma/>
                    <a:shade val="28235"/>
                    <a:invGamma/>
                  </a:srgbClr>
                </a:gs>
              </a:gsLst>
              <a:lin ang="2700000" scaled="1"/>
            </a:gradFill>
            <a:ln w="38100"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236" name="Group 285"/>
            <p:cNvGrpSpPr>
              <a:grpSpLocks/>
            </p:cNvGrpSpPr>
            <p:nvPr/>
          </p:nvGrpSpPr>
          <p:grpSpPr bwMode="auto">
            <a:xfrm>
              <a:off x="4544" y="2085"/>
              <a:ext cx="1233" cy="767"/>
              <a:chOff x="2882" y="2496"/>
              <a:chExt cx="1233" cy="767"/>
            </a:xfrm>
          </p:grpSpPr>
          <p:sp>
            <p:nvSpPr>
              <p:cNvPr id="9237" name="Rectangle 286"/>
              <p:cNvSpPr>
                <a:spLocks noChangeArrowheads="1"/>
              </p:cNvSpPr>
              <p:nvPr/>
            </p:nvSpPr>
            <p:spPr bwMode="auto">
              <a:xfrm>
                <a:off x="2882" y="2706"/>
                <a:ext cx="212" cy="444"/>
              </a:xfrm>
              <a:prstGeom prst="rect">
                <a:avLst/>
              </a:prstGeom>
              <a:noFill/>
              <a:ln w="38100" algn="ctr">
                <a:noFill/>
                <a:miter lim="800000"/>
                <a:headEnd/>
                <a:tailEnd/>
              </a:ln>
            </p:spPr>
            <p:txBody>
              <a:bodyPr wrap="none">
                <a:spAutoFit/>
              </a:bodyPr>
              <a:lstStyle/>
              <a:p>
                <a:pPr algn="ctr"/>
                <a:r>
                  <a:rPr lang="en-US" altLang="zh-CN" sz="3600" b="0" i="1">
                    <a:solidFill>
                      <a:schemeClr val="tx2"/>
                    </a:solidFill>
                  </a:rPr>
                  <a:t>I</a:t>
                </a:r>
              </a:p>
            </p:txBody>
          </p:sp>
          <p:sp>
            <p:nvSpPr>
              <p:cNvPr id="9238" name="Text Box 287"/>
              <p:cNvSpPr txBox="1">
                <a:spLocks noChangeArrowheads="1"/>
              </p:cNvSpPr>
              <p:nvPr/>
            </p:nvSpPr>
            <p:spPr bwMode="auto">
              <a:xfrm>
                <a:off x="3095" y="2706"/>
                <a:ext cx="278" cy="444"/>
              </a:xfrm>
              <a:prstGeom prst="rect">
                <a:avLst/>
              </a:prstGeom>
              <a:noFill/>
              <a:ln w="38100" algn="ctr">
                <a:noFill/>
                <a:miter lim="800000"/>
                <a:headEnd/>
                <a:tailEnd/>
              </a:ln>
            </p:spPr>
            <p:txBody>
              <a:bodyPr wrap="none">
                <a:spAutoFit/>
              </a:bodyPr>
              <a:lstStyle/>
              <a:p>
                <a:pPr algn="ctr"/>
                <a:r>
                  <a:rPr lang="en-US" altLang="zh-CN" sz="3600" b="0">
                    <a:solidFill>
                      <a:schemeClr val="tx2"/>
                    </a:solidFill>
                  </a:rPr>
                  <a:t>=</a:t>
                </a:r>
              </a:p>
            </p:txBody>
          </p:sp>
          <p:sp>
            <p:nvSpPr>
              <p:cNvPr id="218400" name="Line 288"/>
              <p:cNvSpPr>
                <a:spLocks noChangeShapeType="1"/>
              </p:cNvSpPr>
              <p:nvPr/>
            </p:nvSpPr>
            <p:spPr bwMode="auto">
              <a:xfrm>
                <a:off x="3448" y="2913"/>
                <a:ext cx="535" cy="0"/>
              </a:xfrm>
              <a:prstGeom prst="line">
                <a:avLst/>
              </a:prstGeom>
              <a:noFill/>
              <a:ln w="12700">
                <a:solidFill>
                  <a:schemeClr val="tx2"/>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9240" name="Rectangle 289"/>
              <p:cNvSpPr>
                <a:spLocks noChangeArrowheads="1"/>
              </p:cNvSpPr>
              <p:nvPr/>
            </p:nvSpPr>
            <p:spPr bwMode="auto">
              <a:xfrm>
                <a:off x="3374" y="2496"/>
                <a:ext cx="741" cy="401"/>
              </a:xfrm>
              <a:prstGeom prst="rect">
                <a:avLst/>
              </a:prstGeom>
              <a:noFill/>
              <a:ln w="38100" algn="ctr">
                <a:noFill/>
                <a:miter lim="800000"/>
                <a:headEnd/>
                <a:tailEnd/>
              </a:ln>
            </p:spPr>
            <p:txBody>
              <a:bodyPr>
                <a:spAutoFit/>
              </a:bodyPr>
              <a:lstStyle/>
              <a:p>
                <a:pPr algn="ctr"/>
                <a:r>
                  <a:rPr lang="en-US" altLang="zh-CN" sz="3200" b="0" i="1">
                    <a:solidFill>
                      <a:schemeClr val="tx2"/>
                    </a:solidFill>
                  </a:rPr>
                  <a:t>U</a:t>
                </a:r>
                <a:r>
                  <a:rPr lang="en-US" altLang="zh-CN" sz="3200" b="0" baseline="-25000">
                    <a:solidFill>
                      <a:schemeClr val="tx2"/>
                    </a:solidFill>
                  </a:rPr>
                  <a:t>REF</a:t>
                </a:r>
              </a:p>
            </p:txBody>
          </p:sp>
          <p:sp>
            <p:nvSpPr>
              <p:cNvPr id="9241" name="Rectangle 290"/>
              <p:cNvSpPr>
                <a:spLocks noChangeArrowheads="1"/>
              </p:cNvSpPr>
              <p:nvPr/>
            </p:nvSpPr>
            <p:spPr bwMode="auto">
              <a:xfrm>
                <a:off x="3574" y="2862"/>
                <a:ext cx="253" cy="401"/>
              </a:xfrm>
              <a:prstGeom prst="rect">
                <a:avLst/>
              </a:prstGeom>
              <a:noFill/>
              <a:ln w="38100" algn="ctr">
                <a:noFill/>
                <a:miter lim="800000"/>
                <a:headEnd/>
                <a:tailEnd/>
              </a:ln>
            </p:spPr>
            <p:txBody>
              <a:bodyPr>
                <a:spAutoFit/>
              </a:bodyPr>
              <a:lstStyle/>
              <a:p>
                <a:pPr algn="ctr"/>
                <a:r>
                  <a:rPr lang="en-US" altLang="zh-CN" sz="3200" b="0" i="1">
                    <a:solidFill>
                      <a:schemeClr val="tx2"/>
                    </a:solidFill>
                  </a:rPr>
                  <a:t>R</a:t>
                </a:r>
              </a:p>
            </p:txBody>
          </p:sp>
        </p:grpSp>
      </p:grpSp>
      <p:grpSp>
        <p:nvGrpSpPr>
          <p:cNvPr id="16" name="Group 291"/>
          <p:cNvGrpSpPr>
            <a:grpSpLocks/>
          </p:cNvGrpSpPr>
          <p:nvPr/>
        </p:nvGrpSpPr>
        <p:grpSpPr bwMode="auto">
          <a:xfrm>
            <a:off x="7037388" y="822325"/>
            <a:ext cx="1920875" cy="2832100"/>
            <a:chOff x="4322" y="529"/>
            <a:chExt cx="1210" cy="1784"/>
          </a:xfrm>
        </p:grpSpPr>
        <p:sp>
          <p:nvSpPr>
            <p:cNvPr id="9233" name="Text Box 292"/>
            <p:cNvSpPr txBox="1">
              <a:spLocks noChangeArrowheads="1"/>
            </p:cNvSpPr>
            <p:nvPr/>
          </p:nvSpPr>
          <p:spPr bwMode="auto">
            <a:xfrm>
              <a:off x="4430" y="764"/>
              <a:ext cx="1102" cy="1366"/>
            </a:xfrm>
            <a:prstGeom prst="rect">
              <a:avLst/>
            </a:prstGeom>
            <a:noFill/>
            <a:ln w="9525">
              <a:noFill/>
              <a:miter lim="800000"/>
              <a:headEnd/>
              <a:tailEnd/>
            </a:ln>
          </p:spPr>
          <p:txBody>
            <a:bodyPr>
              <a:spAutoFit/>
            </a:bodyPr>
            <a:lstStyle/>
            <a:p>
              <a:pPr>
                <a:lnSpc>
                  <a:spcPct val="110000"/>
                </a:lnSpc>
              </a:pPr>
              <a:r>
                <a:rPr lang="en-US" altLang="zh-CN" sz="2400">
                  <a:solidFill>
                    <a:srgbClr val="FFFF00"/>
                  </a:solidFill>
                  <a:latin typeface="幼圆" pitchFamily="49" charset="-122"/>
                  <a:ea typeface="幼圆" pitchFamily="49" charset="-122"/>
                </a:rPr>
                <a:t> </a:t>
              </a:r>
              <a:r>
                <a:rPr lang="zh-CN" altLang="en-US">
                  <a:solidFill>
                    <a:schemeClr val="bg1"/>
                  </a:solidFill>
                  <a:latin typeface="幼圆" pitchFamily="49" charset="-122"/>
                  <a:ea typeface="幼圆" pitchFamily="49" charset="-122"/>
                </a:rPr>
                <a:t>梯形电阻网络</a:t>
              </a:r>
              <a:r>
                <a:rPr lang="en-US" altLang="zh-CN">
                  <a:solidFill>
                    <a:schemeClr val="bg1"/>
                  </a:solidFill>
                  <a:ea typeface="幼圆" pitchFamily="49" charset="-122"/>
                </a:rPr>
                <a:t>A</a:t>
              </a:r>
              <a:r>
                <a:rPr lang="zh-CN" altLang="en-US">
                  <a:solidFill>
                    <a:schemeClr val="bg1"/>
                  </a:solidFill>
                  <a:ea typeface="幼圆" pitchFamily="49" charset="-122"/>
                </a:rPr>
                <a:t>、</a:t>
              </a:r>
              <a:r>
                <a:rPr lang="en-US" altLang="zh-CN">
                  <a:solidFill>
                    <a:schemeClr val="bg1"/>
                  </a:solidFill>
                  <a:ea typeface="幼圆" pitchFamily="49" charset="-122"/>
                </a:rPr>
                <a:t>B</a:t>
              </a:r>
              <a:r>
                <a:rPr lang="zh-CN" altLang="en-US">
                  <a:solidFill>
                    <a:schemeClr val="bg1"/>
                  </a:solidFill>
                  <a:ea typeface="幼圆" pitchFamily="49" charset="-122"/>
                </a:rPr>
                <a:t>、</a:t>
              </a:r>
              <a:r>
                <a:rPr lang="en-US" altLang="zh-CN">
                  <a:solidFill>
                    <a:schemeClr val="bg1"/>
                  </a:solidFill>
                  <a:ea typeface="幼圆" pitchFamily="49" charset="-122"/>
                </a:rPr>
                <a:t>C</a:t>
              </a:r>
              <a:r>
                <a:rPr lang="zh-CN" altLang="en-US">
                  <a:solidFill>
                    <a:schemeClr val="bg1"/>
                  </a:solidFill>
                  <a:ea typeface="幼圆" pitchFamily="49" charset="-122"/>
                </a:rPr>
                <a:t>、</a:t>
              </a:r>
              <a:r>
                <a:rPr lang="en-US" altLang="zh-CN">
                  <a:solidFill>
                    <a:schemeClr val="bg1"/>
                  </a:solidFill>
                  <a:ea typeface="幼圆" pitchFamily="49" charset="-122"/>
                </a:rPr>
                <a:t>D</a:t>
              </a:r>
              <a:r>
                <a:rPr lang="zh-CN" altLang="en-US">
                  <a:solidFill>
                    <a:schemeClr val="bg1"/>
                  </a:solidFill>
                  <a:latin typeface="幼圆" pitchFamily="49" charset="-122"/>
                  <a:ea typeface="幼圆" pitchFamily="49" charset="-122"/>
                </a:rPr>
                <a:t>任意一点，其右边的电阻网络等效电阻均等于</a:t>
              </a:r>
              <a:r>
                <a:rPr lang="en-US" altLang="zh-CN" i="1">
                  <a:solidFill>
                    <a:schemeClr val="bg1"/>
                  </a:solidFill>
                  <a:ea typeface="幼圆" pitchFamily="49" charset="-122"/>
                </a:rPr>
                <a:t>R</a:t>
              </a:r>
              <a:r>
                <a:rPr lang="en-US" altLang="zh-CN">
                  <a:solidFill>
                    <a:schemeClr val="bg1"/>
                  </a:solidFill>
                  <a:latin typeface="幼圆" pitchFamily="49" charset="-122"/>
                  <a:ea typeface="幼圆" pitchFamily="49" charset="-122"/>
                </a:rPr>
                <a:t> </a:t>
              </a:r>
              <a:r>
                <a:rPr lang="zh-CN" altLang="en-US">
                  <a:solidFill>
                    <a:schemeClr val="bg1"/>
                  </a:solidFill>
                  <a:latin typeface="幼圆" pitchFamily="49" charset="-122"/>
                  <a:ea typeface="幼圆" pitchFamily="49" charset="-122"/>
                </a:rPr>
                <a:t>。</a:t>
              </a:r>
            </a:p>
          </p:txBody>
        </p:sp>
        <p:sp>
          <p:nvSpPr>
            <p:cNvPr id="218405" name="AutoShape 293"/>
            <p:cNvSpPr>
              <a:spLocks noChangeArrowheads="1"/>
            </p:cNvSpPr>
            <p:nvPr/>
          </p:nvSpPr>
          <p:spPr bwMode="auto">
            <a:xfrm>
              <a:off x="4322" y="529"/>
              <a:ext cx="1210" cy="1784"/>
            </a:xfrm>
            <a:prstGeom prst="octagon">
              <a:avLst>
                <a:gd name="adj" fmla="val 29287"/>
              </a:avLst>
            </a:prstGeom>
            <a:noFill/>
            <a:ln w="76200" cmpd="tri">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218349"/>
                                        </p:tgtEl>
                                        <p:attrNameLst>
                                          <p:attrName>style.visibility</p:attrName>
                                        </p:attrNameLst>
                                      </p:cBhvr>
                                      <p:to>
                                        <p:strVal val="visible"/>
                                      </p:to>
                                    </p:set>
                                    <p:animEffect transition="in" filter="barn(outVertical)">
                                      <p:cBhvr>
                                        <p:cTn id="7" dur="500"/>
                                        <p:tgtEl>
                                          <p:spTgt spid="21834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8351"/>
                                        </p:tgtEl>
                                        <p:attrNameLst>
                                          <p:attrName>style.visibility</p:attrName>
                                        </p:attrNameLst>
                                      </p:cBhvr>
                                      <p:to>
                                        <p:strVal val="visible"/>
                                      </p:to>
                                    </p:set>
                                    <p:animEffect transition="in" filter="wipe(left)">
                                      <p:cBhvr>
                                        <p:cTn id="12" dur="500"/>
                                        <p:tgtEl>
                                          <p:spTgt spid="21835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slide(fromBottom)">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checkerboard(across)">
                                      <p:cBhvr>
                                        <p:cTn id="22" dur="500"/>
                                        <p:tgtEl>
                                          <p:spTgt spid="7"/>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21836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7"/>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5" presetClass="entr" presetSubtype="10" fill="hold"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checkerboard(across)">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wipe(up)">
                                      <p:cBhvr>
                                        <p:cTn id="44" dur="500"/>
                                        <p:tgtEl>
                                          <p:spTgt spid="16"/>
                                        </p:tgtEl>
                                      </p:cBhvr>
                                    </p:animEffect>
                                  </p:childTnLst>
                                </p:cTn>
                              </p:par>
                            </p:childTnLst>
                          </p:cTn>
                        </p:par>
                        <p:par>
                          <p:cTn id="45" fill="hold">
                            <p:stCondLst>
                              <p:cond delay="500"/>
                            </p:stCondLst>
                            <p:childTnLst>
                              <p:par>
                                <p:cTn id="46" presetID="1" presetClass="exit" presetSubtype="0" fill="hold" nodeType="afterEffect">
                                  <p:stCondLst>
                                    <p:cond delay="0"/>
                                  </p:stCondLst>
                                  <p:childTnLst>
                                    <p:set>
                                      <p:cBhvr>
                                        <p:cTn id="47" dur="1" fill="hold">
                                          <p:stCondLst>
                                            <p:cond delay="0"/>
                                          </p:stCondLst>
                                        </p:cTn>
                                        <p:tgtEl>
                                          <p:spTgt spid="8"/>
                                        </p:tgtEl>
                                        <p:attrNameLst>
                                          <p:attrName>style.visibility</p:attrName>
                                        </p:attrNameLst>
                                      </p:cBhvr>
                                      <p:to>
                                        <p:strVal val="hidden"/>
                                      </p:to>
                                    </p:set>
                                  </p:childTnLst>
                                </p:cTn>
                              </p:par>
                            </p:childTnLst>
                          </p:cTn>
                        </p:par>
                        <p:par>
                          <p:cTn id="48" fill="hold">
                            <p:stCondLst>
                              <p:cond delay="500"/>
                            </p:stCondLst>
                            <p:childTnLst>
                              <p:par>
                                <p:cTn id="49" presetID="1" presetClass="exit" presetSubtype="0" fill="hold" nodeType="afterEffect">
                                  <p:stCondLst>
                                    <p:cond delay="0"/>
                                  </p:stCondLst>
                                  <p:childTnLst>
                                    <p:set>
                                      <p:cBhvr>
                                        <p:cTn id="50" dur="1" fill="hold">
                                          <p:stCondLst>
                                            <p:cond delay="0"/>
                                          </p:stCondLst>
                                        </p:cTn>
                                        <p:tgtEl>
                                          <p:spTgt spid="10"/>
                                        </p:tgtEl>
                                        <p:attrNameLst>
                                          <p:attrName>style.visibility</p:attrName>
                                        </p:attrNameLst>
                                      </p:cBhvr>
                                      <p:to>
                                        <p:strVal val="hidden"/>
                                      </p:to>
                                    </p:set>
                                  </p:childTnLst>
                                </p:cTn>
                              </p:par>
                            </p:childTnLst>
                          </p:cTn>
                        </p:par>
                      </p:childTnLst>
                    </p:cTn>
                  </p:par>
                  <p:par>
                    <p:cTn id="51" fill="hold">
                      <p:stCondLst>
                        <p:cond delay="indefinite"/>
                      </p:stCondLst>
                      <p:childTnLst>
                        <p:par>
                          <p:cTn id="52" fill="hold">
                            <p:stCondLst>
                              <p:cond delay="0"/>
                            </p:stCondLst>
                            <p:childTnLst>
                              <p:par>
                                <p:cTn id="53" presetID="53" presetClass="entr" presetSubtype="0" fill="hold"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Effect transition="in" filter="fade">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349" grpId="0" autoUpdateAnimBg="0"/>
      <p:bldP spid="218351" grpId="0"/>
      <p:bldP spid="21836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03" name="Rectangle 3"/>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332804" name="Rectangle 4"/>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332805" name="Rectangle 5"/>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grpSp>
        <p:nvGrpSpPr>
          <p:cNvPr id="10250" name="Group 6"/>
          <p:cNvGrpSpPr>
            <a:grpSpLocks/>
          </p:cNvGrpSpPr>
          <p:nvPr/>
        </p:nvGrpSpPr>
        <p:grpSpPr bwMode="auto">
          <a:xfrm>
            <a:off x="7583488" y="142875"/>
            <a:ext cx="1808162" cy="958850"/>
            <a:chOff x="4731" y="90"/>
            <a:chExt cx="1139" cy="604"/>
          </a:xfrm>
        </p:grpSpPr>
        <p:sp>
          <p:nvSpPr>
            <p:cNvPr id="10467" name="Rectangle 7"/>
            <p:cNvSpPr>
              <a:spLocks noChangeArrowheads="1"/>
            </p:cNvSpPr>
            <p:nvPr/>
          </p:nvSpPr>
          <p:spPr bwMode="auto">
            <a:xfrm>
              <a:off x="4731" y="212"/>
              <a:ext cx="216" cy="365"/>
            </a:xfrm>
            <a:prstGeom prst="rect">
              <a:avLst/>
            </a:prstGeom>
            <a:noFill/>
            <a:ln w="38100" algn="ctr">
              <a:noFill/>
              <a:miter lim="800000"/>
              <a:headEnd/>
              <a:tailEnd/>
            </a:ln>
          </p:spPr>
          <p:txBody>
            <a:bodyPr wrap="none">
              <a:spAutoFit/>
            </a:bodyPr>
            <a:lstStyle/>
            <a:p>
              <a:pPr algn="ctr"/>
              <a:r>
                <a:rPr lang="en-US" altLang="zh-CN" sz="3200" i="1">
                  <a:solidFill>
                    <a:srgbClr val="FFFF99"/>
                  </a:solidFill>
                </a:rPr>
                <a:t>I</a:t>
              </a:r>
            </a:p>
          </p:txBody>
        </p:sp>
        <p:sp>
          <p:nvSpPr>
            <p:cNvPr id="10468" name="Text Box 8"/>
            <p:cNvSpPr txBox="1">
              <a:spLocks noChangeArrowheads="1"/>
            </p:cNvSpPr>
            <p:nvPr/>
          </p:nvSpPr>
          <p:spPr bwMode="auto">
            <a:xfrm>
              <a:off x="4890" y="212"/>
              <a:ext cx="278" cy="404"/>
            </a:xfrm>
            <a:prstGeom prst="rect">
              <a:avLst/>
            </a:prstGeom>
            <a:noFill/>
            <a:ln w="38100" algn="ctr">
              <a:noFill/>
              <a:miter lim="800000"/>
              <a:headEnd/>
              <a:tailEnd/>
            </a:ln>
          </p:spPr>
          <p:txBody>
            <a:bodyPr wrap="none">
              <a:spAutoFit/>
            </a:bodyPr>
            <a:lstStyle/>
            <a:p>
              <a:pPr algn="ctr"/>
              <a:r>
                <a:rPr lang="en-US" altLang="zh-CN" sz="3600" b="0">
                  <a:solidFill>
                    <a:srgbClr val="FFFF99"/>
                  </a:solidFill>
                </a:rPr>
                <a:t>=</a:t>
              </a:r>
            </a:p>
          </p:txBody>
        </p:sp>
        <p:sp>
          <p:nvSpPr>
            <p:cNvPr id="332809" name="Line 9"/>
            <p:cNvSpPr>
              <a:spLocks noChangeShapeType="1"/>
            </p:cNvSpPr>
            <p:nvPr/>
          </p:nvSpPr>
          <p:spPr bwMode="auto">
            <a:xfrm flipV="1">
              <a:off x="5180" y="417"/>
              <a:ext cx="430" cy="0"/>
            </a:xfrm>
            <a:prstGeom prst="line">
              <a:avLst/>
            </a:prstGeom>
            <a:noFill/>
            <a:ln w="12700">
              <a:solidFill>
                <a:srgbClr val="FFFF99"/>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470" name="Rectangle 10"/>
            <p:cNvSpPr>
              <a:spLocks noChangeArrowheads="1"/>
            </p:cNvSpPr>
            <p:nvPr/>
          </p:nvSpPr>
          <p:spPr bwMode="auto">
            <a:xfrm>
              <a:off x="5029" y="90"/>
              <a:ext cx="841" cy="327"/>
            </a:xfrm>
            <a:prstGeom prst="rect">
              <a:avLst/>
            </a:prstGeom>
            <a:noFill/>
            <a:ln w="38100" algn="ctr">
              <a:noFill/>
              <a:miter lim="800000"/>
              <a:headEnd/>
              <a:tailEnd/>
            </a:ln>
          </p:spPr>
          <p:txBody>
            <a:bodyPr>
              <a:spAutoFit/>
            </a:bodyPr>
            <a:lstStyle/>
            <a:p>
              <a:pPr algn="ctr"/>
              <a:r>
                <a:rPr lang="en-US" altLang="zh-CN" sz="2800" i="1">
                  <a:solidFill>
                    <a:srgbClr val="FFFF99"/>
                  </a:solidFill>
                </a:rPr>
                <a:t>U</a:t>
              </a:r>
              <a:r>
                <a:rPr lang="en-US" altLang="zh-CN" sz="2400" baseline="-25000">
                  <a:solidFill>
                    <a:srgbClr val="FFFF99"/>
                  </a:solidFill>
                </a:rPr>
                <a:t>REF</a:t>
              </a:r>
            </a:p>
          </p:txBody>
        </p:sp>
        <p:sp>
          <p:nvSpPr>
            <p:cNvPr id="10471" name="Rectangle 11"/>
            <p:cNvSpPr>
              <a:spLocks noChangeArrowheads="1"/>
            </p:cNvSpPr>
            <p:nvPr/>
          </p:nvSpPr>
          <p:spPr bwMode="auto">
            <a:xfrm>
              <a:off x="5307" y="367"/>
              <a:ext cx="287" cy="327"/>
            </a:xfrm>
            <a:prstGeom prst="rect">
              <a:avLst/>
            </a:prstGeom>
            <a:noFill/>
            <a:ln w="38100" algn="ctr">
              <a:noFill/>
              <a:miter lim="800000"/>
              <a:headEnd/>
              <a:tailEnd/>
            </a:ln>
          </p:spPr>
          <p:txBody>
            <a:bodyPr>
              <a:spAutoFit/>
            </a:bodyPr>
            <a:lstStyle/>
            <a:p>
              <a:pPr algn="ctr"/>
              <a:r>
                <a:rPr lang="en-US" altLang="zh-CN" sz="2800" i="1">
                  <a:solidFill>
                    <a:srgbClr val="FFFF99"/>
                  </a:solidFill>
                </a:rPr>
                <a:t>R</a:t>
              </a:r>
            </a:p>
          </p:txBody>
        </p:sp>
      </p:grpSp>
      <p:sp>
        <p:nvSpPr>
          <p:cNvPr id="10251" name="Text Box 12"/>
          <p:cNvSpPr txBox="1">
            <a:spLocks noChangeArrowheads="1"/>
          </p:cNvSpPr>
          <p:nvPr/>
        </p:nvSpPr>
        <p:spPr bwMode="auto">
          <a:xfrm>
            <a:off x="1754188" y="519113"/>
            <a:ext cx="5943600" cy="457200"/>
          </a:xfrm>
          <a:prstGeom prst="rect">
            <a:avLst/>
          </a:prstGeom>
          <a:noFill/>
          <a:ln w="9525">
            <a:noFill/>
            <a:miter lim="800000"/>
            <a:headEnd/>
            <a:tailEnd/>
          </a:ln>
        </p:spPr>
        <p:txBody>
          <a:bodyPr>
            <a:spAutoFit/>
          </a:bodyPr>
          <a:lstStyle/>
          <a:p>
            <a:r>
              <a:rPr lang="en-US" altLang="zh-CN" sz="2400">
                <a:solidFill>
                  <a:srgbClr val="FF9999"/>
                </a:solidFill>
                <a:latin typeface="幼圆" pitchFamily="49" charset="-122"/>
                <a:ea typeface="幼圆" pitchFamily="49" charset="-122"/>
              </a:rPr>
              <a:t>    </a:t>
            </a:r>
          </a:p>
        </p:txBody>
      </p:sp>
      <p:grpSp>
        <p:nvGrpSpPr>
          <p:cNvPr id="3" name="Group 13"/>
          <p:cNvGrpSpPr>
            <a:grpSpLocks/>
          </p:cNvGrpSpPr>
          <p:nvPr/>
        </p:nvGrpSpPr>
        <p:grpSpPr bwMode="auto">
          <a:xfrm>
            <a:off x="382588" y="604838"/>
            <a:ext cx="5400675" cy="2247900"/>
            <a:chOff x="68" y="835"/>
            <a:chExt cx="3402" cy="1416"/>
          </a:xfrm>
        </p:grpSpPr>
        <p:sp>
          <p:nvSpPr>
            <p:cNvPr id="332814" name="Line 14"/>
            <p:cNvSpPr>
              <a:spLocks noChangeShapeType="1"/>
            </p:cNvSpPr>
            <p:nvPr/>
          </p:nvSpPr>
          <p:spPr bwMode="auto">
            <a:xfrm>
              <a:off x="521" y="1207"/>
              <a:ext cx="635" cy="0"/>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15" name="Rectangle 15"/>
            <p:cNvSpPr>
              <a:spLocks noChangeArrowheads="1"/>
            </p:cNvSpPr>
            <p:nvPr/>
          </p:nvSpPr>
          <p:spPr bwMode="auto">
            <a:xfrm>
              <a:off x="1746" y="1162"/>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16" name="Line 16"/>
            <p:cNvSpPr>
              <a:spLocks noChangeShapeType="1"/>
            </p:cNvSpPr>
            <p:nvPr/>
          </p:nvSpPr>
          <p:spPr bwMode="auto">
            <a:xfrm flipV="1">
              <a:off x="1429" y="1207"/>
              <a:ext cx="317" cy="0"/>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17" name="Line 17"/>
            <p:cNvSpPr>
              <a:spLocks noChangeShapeType="1"/>
            </p:cNvSpPr>
            <p:nvPr/>
          </p:nvSpPr>
          <p:spPr bwMode="auto">
            <a:xfrm>
              <a:off x="2018" y="1207"/>
              <a:ext cx="363" cy="0"/>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18" name="Line 18"/>
            <p:cNvSpPr>
              <a:spLocks noChangeShapeType="1"/>
            </p:cNvSpPr>
            <p:nvPr/>
          </p:nvSpPr>
          <p:spPr bwMode="auto">
            <a:xfrm>
              <a:off x="2653" y="1206"/>
              <a:ext cx="726" cy="1"/>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19" name="Line 19"/>
            <p:cNvSpPr>
              <a:spLocks noChangeShapeType="1"/>
            </p:cNvSpPr>
            <p:nvPr/>
          </p:nvSpPr>
          <p:spPr bwMode="auto">
            <a:xfrm flipV="1">
              <a:off x="839" y="1207"/>
              <a:ext cx="0" cy="363"/>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0" name="Line 20"/>
            <p:cNvSpPr>
              <a:spLocks noChangeShapeType="1"/>
            </p:cNvSpPr>
            <p:nvPr/>
          </p:nvSpPr>
          <p:spPr bwMode="auto">
            <a:xfrm>
              <a:off x="3379" y="1842"/>
              <a:ext cx="0" cy="409"/>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1" name="Line 21"/>
            <p:cNvSpPr>
              <a:spLocks noChangeShapeType="1"/>
            </p:cNvSpPr>
            <p:nvPr/>
          </p:nvSpPr>
          <p:spPr bwMode="auto">
            <a:xfrm>
              <a:off x="2880" y="1842"/>
              <a:ext cx="0" cy="272"/>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2" name="Line 22"/>
            <p:cNvSpPr>
              <a:spLocks noChangeShapeType="1"/>
            </p:cNvSpPr>
            <p:nvPr/>
          </p:nvSpPr>
          <p:spPr bwMode="auto">
            <a:xfrm>
              <a:off x="2200" y="1842"/>
              <a:ext cx="0" cy="272"/>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3" name="Line 23"/>
            <p:cNvSpPr>
              <a:spLocks noChangeShapeType="1"/>
            </p:cNvSpPr>
            <p:nvPr/>
          </p:nvSpPr>
          <p:spPr bwMode="auto">
            <a:xfrm>
              <a:off x="1565" y="1842"/>
              <a:ext cx="0" cy="272"/>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4" name="Line 24"/>
            <p:cNvSpPr>
              <a:spLocks noChangeShapeType="1"/>
            </p:cNvSpPr>
            <p:nvPr/>
          </p:nvSpPr>
          <p:spPr bwMode="auto">
            <a:xfrm>
              <a:off x="838" y="1842"/>
              <a:ext cx="0" cy="272"/>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25" name="Oval 25"/>
            <p:cNvSpPr>
              <a:spLocks noChangeArrowheads="1"/>
            </p:cNvSpPr>
            <p:nvPr/>
          </p:nvSpPr>
          <p:spPr bwMode="auto">
            <a:xfrm>
              <a:off x="430" y="1162"/>
              <a:ext cx="91" cy="91"/>
            </a:xfrm>
            <a:prstGeom prst="ellipse">
              <a:avLst/>
            </a:prstGeom>
            <a:noFill/>
            <a:ln w="38100" algn="ctr">
              <a:solidFill>
                <a:srgbClr val="99CC00"/>
              </a:solidFill>
              <a:round/>
              <a:headEnd/>
              <a:tailEnd/>
            </a:ln>
            <a:effectLst>
              <a:prstShdw prst="shdw17" dist="17961" dir="2700000">
                <a:srgbClr val="99CC00">
                  <a:gamma/>
                  <a:shade val="60000"/>
                  <a:invGamma/>
                </a:srgb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423" name="Text Box 26"/>
            <p:cNvSpPr txBox="1">
              <a:spLocks noChangeArrowheads="1"/>
            </p:cNvSpPr>
            <p:nvPr/>
          </p:nvSpPr>
          <p:spPr bwMode="auto">
            <a:xfrm>
              <a:off x="1156" y="912"/>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424" name="Text Box 27"/>
            <p:cNvSpPr txBox="1">
              <a:spLocks noChangeArrowheads="1"/>
            </p:cNvSpPr>
            <p:nvPr/>
          </p:nvSpPr>
          <p:spPr bwMode="auto">
            <a:xfrm>
              <a:off x="1791" y="912"/>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425" name="Text Box 28"/>
            <p:cNvSpPr txBox="1">
              <a:spLocks noChangeArrowheads="1"/>
            </p:cNvSpPr>
            <p:nvPr/>
          </p:nvSpPr>
          <p:spPr bwMode="auto">
            <a:xfrm>
              <a:off x="2426" y="912"/>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426" name="Text Box 29"/>
            <p:cNvSpPr txBox="1">
              <a:spLocks noChangeArrowheads="1"/>
            </p:cNvSpPr>
            <p:nvPr/>
          </p:nvSpPr>
          <p:spPr bwMode="auto">
            <a:xfrm>
              <a:off x="521" y="1592"/>
              <a:ext cx="318"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427" name="Text Box 30"/>
            <p:cNvSpPr txBox="1">
              <a:spLocks noChangeArrowheads="1"/>
            </p:cNvSpPr>
            <p:nvPr/>
          </p:nvSpPr>
          <p:spPr bwMode="auto">
            <a:xfrm>
              <a:off x="1201" y="1616"/>
              <a:ext cx="318"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428" name="Text Box 31"/>
            <p:cNvSpPr txBox="1">
              <a:spLocks noChangeArrowheads="1"/>
            </p:cNvSpPr>
            <p:nvPr/>
          </p:nvSpPr>
          <p:spPr bwMode="auto">
            <a:xfrm>
              <a:off x="1882" y="1638"/>
              <a:ext cx="363"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429" name="Text Box 32"/>
            <p:cNvSpPr txBox="1">
              <a:spLocks noChangeArrowheads="1"/>
            </p:cNvSpPr>
            <p:nvPr/>
          </p:nvSpPr>
          <p:spPr bwMode="auto">
            <a:xfrm>
              <a:off x="2517" y="1525"/>
              <a:ext cx="317" cy="250"/>
            </a:xfrm>
            <a:prstGeom prst="rect">
              <a:avLst/>
            </a:prstGeom>
            <a:noFill/>
            <a:ln w="38100" algn="ctr">
              <a:noFill/>
              <a:miter lim="800000"/>
              <a:headEnd/>
              <a:tailEnd/>
            </a:ln>
          </p:spPr>
          <p:txBody>
            <a:bodyPr>
              <a:spAutoFit/>
            </a:bodyPr>
            <a:lstStyle/>
            <a:p>
              <a:pPr>
                <a:spcBef>
                  <a:spcPct val="50000"/>
                </a:spcBef>
              </a:pPr>
              <a:endParaRPr lang="zh-CN" altLang="zh-CN" b="0">
                <a:solidFill>
                  <a:schemeClr val="bg1"/>
                </a:solidFill>
              </a:endParaRPr>
            </a:p>
          </p:txBody>
        </p:sp>
        <p:sp>
          <p:nvSpPr>
            <p:cNvPr id="10430" name="Text Box 33"/>
            <p:cNvSpPr txBox="1">
              <a:spLocks noChangeArrowheads="1"/>
            </p:cNvSpPr>
            <p:nvPr/>
          </p:nvSpPr>
          <p:spPr bwMode="auto">
            <a:xfrm>
              <a:off x="3016" y="1592"/>
              <a:ext cx="363"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332834" name="Line 34"/>
            <p:cNvSpPr>
              <a:spLocks noChangeShapeType="1"/>
            </p:cNvSpPr>
            <p:nvPr/>
          </p:nvSpPr>
          <p:spPr bwMode="auto">
            <a:xfrm>
              <a:off x="930" y="1298"/>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35" name="Line 35"/>
            <p:cNvSpPr>
              <a:spLocks noChangeShapeType="1"/>
            </p:cNvSpPr>
            <p:nvPr/>
          </p:nvSpPr>
          <p:spPr bwMode="auto">
            <a:xfrm>
              <a:off x="1655" y="1298"/>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36" name="Line 36"/>
            <p:cNvSpPr>
              <a:spLocks noChangeShapeType="1"/>
            </p:cNvSpPr>
            <p:nvPr/>
          </p:nvSpPr>
          <p:spPr bwMode="auto">
            <a:xfrm>
              <a:off x="2290" y="1298"/>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37" name="Line 37"/>
            <p:cNvSpPr>
              <a:spLocks noChangeShapeType="1"/>
            </p:cNvSpPr>
            <p:nvPr/>
          </p:nvSpPr>
          <p:spPr bwMode="auto">
            <a:xfrm>
              <a:off x="2971" y="1298"/>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435" name="Text Box 38"/>
            <p:cNvSpPr txBox="1">
              <a:spLocks noChangeArrowheads="1"/>
            </p:cNvSpPr>
            <p:nvPr/>
          </p:nvSpPr>
          <p:spPr bwMode="auto">
            <a:xfrm>
              <a:off x="2971" y="127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0</a:t>
              </a:r>
            </a:p>
          </p:txBody>
        </p:sp>
        <p:sp>
          <p:nvSpPr>
            <p:cNvPr id="10436" name="Text Box 39"/>
            <p:cNvSpPr txBox="1">
              <a:spLocks noChangeArrowheads="1"/>
            </p:cNvSpPr>
            <p:nvPr/>
          </p:nvSpPr>
          <p:spPr bwMode="auto">
            <a:xfrm>
              <a:off x="2290" y="1275"/>
              <a:ext cx="27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I</a:t>
              </a:r>
              <a:r>
                <a:rPr lang="en-US" altLang="zh-CN" b="0" baseline="-25000">
                  <a:solidFill>
                    <a:schemeClr val="bg1"/>
                  </a:solidFill>
                </a:rPr>
                <a:t>1</a:t>
              </a:r>
            </a:p>
          </p:txBody>
        </p:sp>
        <p:sp>
          <p:nvSpPr>
            <p:cNvPr id="10437" name="Text Box 40"/>
            <p:cNvSpPr txBox="1">
              <a:spLocks noChangeArrowheads="1"/>
            </p:cNvSpPr>
            <p:nvPr/>
          </p:nvSpPr>
          <p:spPr bwMode="auto">
            <a:xfrm>
              <a:off x="1655" y="1298"/>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i="1" baseline="-25000">
                  <a:solidFill>
                    <a:schemeClr val="bg1"/>
                  </a:solidFill>
                </a:rPr>
                <a:t>2</a:t>
              </a:r>
            </a:p>
          </p:txBody>
        </p:sp>
        <p:sp>
          <p:nvSpPr>
            <p:cNvPr id="10438" name="Text Box 41"/>
            <p:cNvSpPr txBox="1">
              <a:spLocks noChangeArrowheads="1"/>
            </p:cNvSpPr>
            <p:nvPr/>
          </p:nvSpPr>
          <p:spPr bwMode="auto">
            <a:xfrm>
              <a:off x="930" y="127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3</a:t>
              </a:r>
            </a:p>
          </p:txBody>
        </p:sp>
        <p:sp>
          <p:nvSpPr>
            <p:cNvPr id="10439" name="Text Box 42"/>
            <p:cNvSpPr txBox="1">
              <a:spLocks noChangeArrowheads="1"/>
            </p:cNvSpPr>
            <p:nvPr/>
          </p:nvSpPr>
          <p:spPr bwMode="auto">
            <a:xfrm>
              <a:off x="68" y="835"/>
              <a:ext cx="590" cy="327"/>
            </a:xfrm>
            <a:prstGeom prst="rect">
              <a:avLst/>
            </a:prstGeom>
            <a:noFill/>
            <a:ln w="38100" algn="ctr">
              <a:noFill/>
              <a:miter lim="800000"/>
              <a:headEnd/>
              <a:tailEnd/>
            </a:ln>
          </p:spPr>
          <p:txBody>
            <a:bodyPr>
              <a:spAutoFit/>
            </a:bodyPr>
            <a:lstStyle/>
            <a:p>
              <a:pPr>
                <a:spcBef>
                  <a:spcPct val="50000"/>
                </a:spcBef>
              </a:pPr>
              <a:r>
                <a:rPr lang="en-US" altLang="zh-CN" sz="2800" b="0" i="1">
                  <a:solidFill>
                    <a:schemeClr val="bg1"/>
                  </a:solidFill>
                </a:rPr>
                <a:t>U</a:t>
              </a:r>
              <a:r>
                <a:rPr lang="en-US" altLang="zh-CN" sz="2800" b="0" baseline="-25000">
                  <a:solidFill>
                    <a:schemeClr val="bg1"/>
                  </a:solidFill>
                </a:rPr>
                <a:t>REF</a:t>
              </a:r>
            </a:p>
          </p:txBody>
        </p:sp>
        <p:sp>
          <p:nvSpPr>
            <p:cNvPr id="332843" name="Line 43"/>
            <p:cNvSpPr>
              <a:spLocks noChangeShapeType="1"/>
            </p:cNvSpPr>
            <p:nvPr/>
          </p:nvSpPr>
          <p:spPr bwMode="auto">
            <a:xfrm rot="-5400000">
              <a:off x="612" y="116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441" name="Text Box 44"/>
            <p:cNvSpPr txBox="1">
              <a:spLocks noChangeArrowheads="1"/>
            </p:cNvSpPr>
            <p:nvPr/>
          </p:nvSpPr>
          <p:spPr bwMode="auto">
            <a:xfrm>
              <a:off x="477" y="1253"/>
              <a:ext cx="226"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endParaRPr lang="en-US" altLang="zh-CN" b="0" i="1" baseline="-25000">
                <a:solidFill>
                  <a:schemeClr val="bg1"/>
                </a:solidFill>
              </a:endParaRPr>
            </a:p>
          </p:txBody>
        </p:sp>
        <p:sp>
          <p:nvSpPr>
            <p:cNvPr id="332845" name="Line 45"/>
            <p:cNvSpPr>
              <a:spLocks noChangeShapeType="1"/>
            </p:cNvSpPr>
            <p:nvPr/>
          </p:nvSpPr>
          <p:spPr bwMode="auto">
            <a:xfrm flipV="1">
              <a:off x="1565" y="1207"/>
              <a:ext cx="0" cy="363"/>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46" name="Line 46"/>
            <p:cNvSpPr>
              <a:spLocks noChangeShapeType="1"/>
            </p:cNvSpPr>
            <p:nvPr/>
          </p:nvSpPr>
          <p:spPr bwMode="auto">
            <a:xfrm flipV="1">
              <a:off x="2200" y="1207"/>
              <a:ext cx="0" cy="363"/>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47" name="Line 47"/>
            <p:cNvSpPr>
              <a:spLocks noChangeShapeType="1"/>
            </p:cNvSpPr>
            <p:nvPr/>
          </p:nvSpPr>
          <p:spPr bwMode="auto">
            <a:xfrm flipV="1">
              <a:off x="2880" y="1207"/>
              <a:ext cx="0" cy="363"/>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48" name="Line 48"/>
            <p:cNvSpPr>
              <a:spLocks noChangeShapeType="1"/>
            </p:cNvSpPr>
            <p:nvPr/>
          </p:nvSpPr>
          <p:spPr bwMode="auto">
            <a:xfrm flipV="1">
              <a:off x="3379" y="1207"/>
              <a:ext cx="0" cy="363"/>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10446" name="Text Box 49"/>
            <p:cNvSpPr txBox="1">
              <a:spLocks noChangeArrowheads="1"/>
            </p:cNvSpPr>
            <p:nvPr/>
          </p:nvSpPr>
          <p:spPr bwMode="auto">
            <a:xfrm>
              <a:off x="747" y="957"/>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A</a:t>
              </a:r>
            </a:p>
          </p:txBody>
        </p:sp>
        <p:sp>
          <p:nvSpPr>
            <p:cNvPr id="10447" name="Text Box 50"/>
            <p:cNvSpPr txBox="1">
              <a:spLocks noChangeArrowheads="1"/>
            </p:cNvSpPr>
            <p:nvPr/>
          </p:nvSpPr>
          <p:spPr bwMode="auto">
            <a:xfrm>
              <a:off x="1473" y="957"/>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B</a:t>
              </a:r>
            </a:p>
          </p:txBody>
        </p:sp>
        <p:sp>
          <p:nvSpPr>
            <p:cNvPr id="10448" name="Text Box 51"/>
            <p:cNvSpPr txBox="1">
              <a:spLocks noChangeArrowheads="1"/>
            </p:cNvSpPr>
            <p:nvPr/>
          </p:nvSpPr>
          <p:spPr bwMode="auto">
            <a:xfrm>
              <a:off x="2109" y="957"/>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C</a:t>
              </a:r>
            </a:p>
          </p:txBody>
        </p:sp>
        <p:sp>
          <p:nvSpPr>
            <p:cNvPr id="10449" name="Text Box 52"/>
            <p:cNvSpPr txBox="1">
              <a:spLocks noChangeArrowheads="1"/>
            </p:cNvSpPr>
            <p:nvPr/>
          </p:nvSpPr>
          <p:spPr bwMode="auto">
            <a:xfrm>
              <a:off x="2788" y="957"/>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D</a:t>
              </a:r>
            </a:p>
          </p:txBody>
        </p:sp>
        <p:sp>
          <p:nvSpPr>
            <p:cNvPr id="332853" name="Rectangle 53"/>
            <p:cNvSpPr>
              <a:spLocks noChangeArrowheads="1"/>
            </p:cNvSpPr>
            <p:nvPr/>
          </p:nvSpPr>
          <p:spPr bwMode="auto">
            <a:xfrm>
              <a:off x="1156" y="1162"/>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4" name="Rectangle 54"/>
            <p:cNvSpPr>
              <a:spLocks noChangeArrowheads="1"/>
            </p:cNvSpPr>
            <p:nvPr/>
          </p:nvSpPr>
          <p:spPr bwMode="auto">
            <a:xfrm>
              <a:off x="2381" y="1162"/>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5" name="Rectangle 55"/>
            <p:cNvSpPr>
              <a:spLocks noChangeArrowheads="1"/>
            </p:cNvSpPr>
            <p:nvPr/>
          </p:nvSpPr>
          <p:spPr bwMode="auto">
            <a:xfrm rot="-5400000">
              <a:off x="3242" y="1661"/>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6" name="Rectangle 56"/>
            <p:cNvSpPr>
              <a:spLocks noChangeArrowheads="1"/>
            </p:cNvSpPr>
            <p:nvPr/>
          </p:nvSpPr>
          <p:spPr bwMode="auto">
            <a:xfrm rot="-5400000">
              <a:off x="1428" y="1661"/>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7" name="Rectangle 57"/>
            <p:cNvSpPr>
              <a:spLocks noChangeArrowheads="1"/>
            </p:cNvSpPr>
            <p:nvPr/>
          </p:nvSpPr>
          <p:spPr bwMode="auto">
            <a:xfrm rot="-5400000">
              <a:off x="702" y="1661"/>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8" name="Rectangle 58"/>
            <p:cNvSpPr>
              <a:spLocks noChangeArrowheads="1"/>
            </p:cNvSpPr>
            <p:nvPr/>
          </p:nvSpPr>
          <p:spPr bwMode="auto">
            <a:xfrm rot="-5400000">
              <a:off x="2063" y="1660"/>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59" name="Rectangle 59"/>
            <p:cNvSpPr>
              <a:spLocks noChangeArrowheads="1"/>
            </p:cNvSpPr>
            <p:nvPr/>
          </p:nvSpPr>
          <p:spPr bwMode="auto">
            <a:xfrm rot="-5400000">
              <a:off x="2743" y="1661"/>
              <a:ext cx="273" cy="91"/>
            </a:xfrm>
            <a:prstGeom prst="rect">
              <a:avLst/>
            </a:prstGeom>
            <a:noFill/>
            <a:ln w="38100" algn="ctr">
              <a:solidFill>
                <a:schemeClr val="folHlink"/>
              </a:solidFill>
              <a:miter lim="800000"/>
              <a:headEnd/>
              <a:tailEnd/>
            </a:ln>
            <a:effectLst>
              <a:prstShdw prst="shdw17" dist="17961" dir="2700000">
                <a:schemeClr val="folHlink">
                  <a:gamma/>
                  <a:shade val="60000"/>
                  <a:invGamma/>
                </a:schemeClr>
              </a:prstShdw>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60" name="Line 60"/>
            <p:cNvSpPr>
              <a:spLocks noChangeShapeType="1"/>
            </p:cNvSpPr>
            <p:nvPr/>
          </p:nvSpPr>
          <p:spPr bwMode="auto">
            <a:xfrm rot="-5400000">
              <a:off x="3379" y="2160"/>
              <a:ext cx="0" cy="182"/>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61" name="Line 61"/>
            <p:cNvSpPr>
              <a:spLocks noChangeShapeType="1"/>
            </p:cNvSpPr>
            <p:nvPr/>
          </p:nvSpPr>
          <p:spPr bwMode="auto">
            <a:xfrm rot="-5400000">
              <a:off x="2109" y="845"/>
              <a:ext cx="0" cy="2540"/>
            </a:xfrm>
            <a:prstGeom prst="line">
              <a:avLst/>
            </a:prstGeom>
            <a:noFill/>
            <a:ln w="38100">
              <a:solidFill>
                <a:srgbClr val="99CC00"/>
              </a:solidFill>
              <a:round/>
              <a:headEnd/>
              <a:tailEnd/>
            </a:ln>
            <a:effectLst>
              <a:prstShdw prst="shdw17" dist="17961" dir="2700000">
                <a:srgbClr val="99CC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332862" name="Line 62"/>
            <p:cNvSpPr>
              <a:spLocks noChangeShapeType="1"/>
            </p:cNvSpPr>
            <p:nvPr/>
          </p:nvSpPr>
          <p:spPr bwMode="auto">
            <a:xfrm rot="16200000" flipH="1">
              <a:off x="3198" y="981"/>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63" name="Line 63"/>
            <p:cNvSpPr>
              <a:spLocks noChangeShapeType="1"/>
            </p:cNvSpPr>
            <p:nvPr/>
          </p:nvSpPr>
          <p:spPr bwMode="auto">
            <a:xfrm rot="16200000" flipH="1">
              <a:off x="2608" y="116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64" name="Line 64"/>
            <p:cNvSpPr>
              <a:spLocks noChangeShapeType="1"/>
            </p:cNvSpPr>
            <p:nvPr/>
          </p:nvSpPr>
          <p:spPr bwMode="auto">
            <a:xfrm rot="16200000" flipH="1">
              <a:off x="1973" y="116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65" name="Line 65"/>
            <p:cNvSpPr>
              <a:spLocks noChangeShapeType="1"/>
            </p:cNvSpPr>
            <p:nvPr/>
          </p:nvSpPr>
          <p:spPr bwMode="auto">
            <a:xfrm rot="16200000" flipH="1">
              <a:off x="1383" y="116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463" name="Text Box 66"/>
            <p:cNvSpPr txBox="1">
              <a:spLocks noChangeArrowheads="1"/>
            </p:cNvSpPr>
            <p:nvPr/>
          </p:nvSpPr>
          <p:spPr bwMode="auto">
            <a:xfrm>
              <a:off x="3061" y="867"/>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0</a:t>
              </a:r>
            </a:p>
          </p:txBody>
        </p:sp>
        <p:sp>
          <p:nvSpPr>
            <p:cNvPr id="10464" name="Text Box 67"/>
            <p:cNvSpPr txBox="1">
              <a:spLocks noChangeArrowheads="1"/>
            </p:cNvSpPr>
            <p:nvPr/>
          </p:nvSpPr>
          <p:spPr bwMode="auto">
            <a:xfrm>
              <a:off x="2517" y="127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1</a:t>
              </a:r>
            </a:p>
          </p:txBody>
        </p:sp>
        <p:sp>
          <p:nvSpPr>
            <p:cNvPr id="10465" name="Text Box 68"/>
            <p:cNvSpPr txBox="1">
              <a:spLocks noChangeArrowheads="1"/>
            </p:cNvSpPr>
            <p:nvPr/>
          </p:nvSpPr>
          <p:spPr bwMode="auto">
            <a:xfrm>
              <a:off x="1882" y="127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2</a:t>
              </a:r>
            </a:p>
          </p:txBody>
        </p:sp>
        <p:sp>
          <p:nvSpPr>
            <p:cNvPr id="10466" name="Text Box 69"/>
            <p:cNvSpPr txBox="1">
              <a:spLocks noChangeArrowheads="1"/>
            </p:cNvSpPr>
            <p:nvPr/>
          </p:nvSpPr>
          <p:spPr bwMode="auto">
            <a:xfrm>
              <a:off x="1293" y="127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i="1" baseline="-25000">
                  <a:solidFill>
                    <a:schemeClr val="bg1"/>
                  </a:solidFill>
                </a:rPr>
                <a:t>3</a:t>
              </a:r>
            </a:p>
          </p:txBody>
        </p:sp>
      </p:grpSp>
      <p:sp>
        <p:nvSpPr>
          <p:cNvPr id="332870" name="Rectangle 70"/>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332871" name="Rectangle 71"/>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332872" name="Rectangle 72"/>
          <p:cNvSpPr>
            <a:spLocks noChangeArrowheads="1"/>
          </p:cNvSpPr>
          <p:nvPr/>
        </p:nvSpPr>
        <p:spPr bwMode="auto">
          <a:xfrm>
            <a:off x="73025"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graphicFrame>
        <p:nvGraphicFramePr>
          <p:cNvPr id="332873" name="Object 73"/>
          <p:cNvGraphicFramePr>
            <a:graphicFrameLocks noChangeAspect="1"/>
          </p:cNvGraphicFramePr>
          <p:nvPr/>
        </p:nvGraphicFramePr>
        <p:xfrm>
          <a:off x="6621463" y="1227138"/>
          <a:ext cx="2220912" cy="712787"/>
        </p:xfrm>
        <a:graphic>
          <a:graphicData uri="http://schemas.openxmlformats.org/presentationml/2006/ole">
            <mc:AlternateContent xmlns:mc="http://schemas.openxmlformats.org/markup-compatibility/2006">
              <mc:Choice xmlns:v="urn:schemas-microsoft-com:vml" Requires="v">
                <p:oleObj spid="_x0000_s10434" name="Microsoft 公式 3.0" r:id="rId3" imgW="863225" imgH="355446" progId="Equation.3">
                  <p:embed/>
                </p:oleObj>
              </mc:Choice>
              <mc:Fallback>
                <p:oleObj name="Microsoft 公式 3.0" r:id="rId3" imgW="863225" imgH="355446" progId="Equation.3">
                  <p:embed/>
                  <p:pic>
                    <p:nvPicPr>
                      <p:cNvPr id="0" name="Picture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1463" y="1227138"/>
                        <a:ext cx="2220912" cy="712787"/>
                      </a:xfrm>
                      <a:prstGeom prst="rect">
                        <a:avLst/>
                      </a:prstGeom>
                      <a:solidFill>
                        <a:srgbClr val="CCFFCC"/>
                      </a:solidFill>
                      <a:ln>
                        <a:noFill/>
                      </a:ln>
                      <a:effectLst/>
                      <a:extLs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17961" dir="2700000" algn="ctr" rotWithShape="0">
                                <a:srgbClr val="7A997A"/>
                              </a:outerShdw>
                            </a:effectLst>
                          </a14:hiddenEffects>
                        </a:ext>
                      </a:extLst>
                    </p:spPr>
                  </p:pic>
                </p:oleObj>
              </mc:Fallback>
            </mc:AlternateContent>
          </a:graphicData>
        </a:graphic>
      </p:graphicFrame>
      <p:graphicFrame>
        <p:nvGraphicFramePr>
          <p:cNvPr id="332874" name="Object 74"/>
          <p:cNvGraphicFramePr>
            <a:graphicFrameLocks noChangeAspect="1"/>
          </p:cNvGraphicFramePr>
          <p:nvPr/>
        </p:nvGraphicFramePr>
        <p:xfrm>
          <a:off x="6621463" y="1946275"/>
          <a:ext cx="2220912" cy="752475"/>
        </p:xfrm>
        <a:graphic>
          <a:graphicData uri="http://schemas.openxmlformats.org/presentationml/2006/ole">
            <mc:AlternateContent xmlns:mc="http://schemas.openxmlformats.org/markup-compatibility/2006">
              <mc:Choice xmlns:v="urn:schemas-microsoft-com:vml" Requires="v">
                <p:oleObj spid="_x0000_s10435" name="Microsoft 公式 3.0" r:id="rId5" imgW="926698" imgH="355446" progId="Equation.3">
                  <p:embed/>
                </p:oleObj>
              </mc:Choice>
              <mc:Fallback>
                <p:oleObj name="Microsoft 公式 3.0" r:id="rId5" imgW="926698" imgH="355446" progId="Equation.3">
                  <p:embed/>
                  <p:pic>
                    <p:nvPicPr>
                      <p:cNvPr id="0" name="Picture 5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21463" y="1946275"/>
                        <a:ext cx="2220912" cy="752475"/>
                      </a:xfrm>
                      <a:prstGeom prst="rect">
                        <a:avLst/>
                      </a:prstGeom>
                      <a:solidFill>
                        <a:srgbClr val="CCFFCC"/>
                      </a:solidFill>
                      <a:ln>
                        <a:noFill/>
                      </a:ln>
                      <a:extLst>
                        <a:ext uri="{91240B29-F687-4F45-9708-019B960494DF}">
                          <a14:hiddenLine xmlns:a14="http://schemas.microsoft.com/office/drawing/2010/main" w="9525">
                            <a:solidFill>
                              <a:srgbClr val="FFFF00"/>
                            </a:solidFill>
                            <a:miter lim="800000"/>
                            <a:headEnd/>
                            <a:tailEnd/>
                          </a14:hiddenLine>
                        </a:ext>
                      </a:extLst>
                    </p:spPr>
                  </p:pic>
                </p:oleObj>
              </mc:Fallback>
            </mc:AlternateContent>
          </a:graphicData>
        </a:graphic>
      </p:graphicFrame>
      <p:graphicFrame>
        <p:nvGraphicFramePr>
          <p:cNvPr id="332875" name="Object 75"/>
          <p:cNvGraphicFramePr>
            <a:graphicFrameLocks noChangeAspect="1"/>
          </p:cNvGraphicFramePr>
          <p:nvPr/>
        </p:nvGraphicFramePr>
        <p:xfrm>
          <a:off x="6542088" y="2662238"/>
          <a:ext cx="2220912" cy="787400"/>
        </p:xfrm>
        <a:graphic>
          <a:graphicData uri="http://schemas.openxmlformats.org/presentationml/2006/ole">
            <mc:AlternateContent xmlns:mc="http://schemas.openxmlformats.org/markup-compatibility/2006">
              <mc:Choice xmlns:v="urn:schemas-microsoft-com:vml" Requires="v">
                <p:oleObj spid="_x0000_s10436" name="Microsoft 公式 3.0" r:id="rId7" imgW="901309" imgH="355446" progId="Equation.3">
                  <p:embed/>
                </p:oleObj>
              </mc:Choice>
              <mc:Fallback>
                <p:oleObj name="Microsoft 公式 3.0" r:id="rId7" imgW="901309" imgH="355446" progId="Equation.3">
                  <p:embed/>
                  <p:pic>
                    <p:nvPicPr>
                      <p:cNvPr id="0" name="Picture 6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42088" y="2662238"/>
                        <a:ext cx="2220912" cy="787400"/>
                      </a:xfrm>
                      <a:prstGeom prst="rect">
                        <a:avLst/>
                      </a:prstGeom>
                      <a:solidFill>
                        <a:srgbClr val="CCFFCC"/>
                      </a:solidFill>
                      <a:effectLst/>
                      <a:extLst>
                        <a:ext uri="{AF507438-7753-43E0-B8FC-AC1667EBCBE1}">
                          <a14:hiddenEffects xmlns:a14="http://schemas.microsoft.com/office/drawing/2010/main">
                            <a:effectLst>
                              <a:outerShdw dist="17961" dir="2700000" algn="ctr" rotWithShape="0">
                                <a:srgbClr val="7A997A"/>
                              </a:outerShdw>
                            </a:effectLst>
                          </a14:hiddenEffects>
                        </a:ext>
                      </a:extLst>
                    </p:spPr>
                  </p:pic>
                </p:oleObj>
              </mc:Fallback>
            </mc:AlternateContent>
          </a:graphicData>
        </a:graphic>
      </p:graphicFrame>
      <p:graphicFrame>
        <p:nvGraphicFramePr>
          <p:cNvPr id="332876" name="Object 76"/>
          <p:cNvGraphicFramePr>
            <a:graphicFrameLocks noChangeAspect="1"/>
          </p:cNvGraphicFramePr>
          <p:nvPr/>
        </p:nvGraphicFramePr>
        <p:xfrm>
          <a:off x="6542088" y="3449638"/>
          <a:ext cx="2220912" cy="723900"/>
        </p:xfrm>
        <a:graphic>
          <a:graphicData uri="http://schemas.openxmlformats.org/presentationml/2006/ole">
            <mc:AlternateContent xmlns:mc="http://schemas.openxmlformats.org/markup-compatibility/2006">
              <mc:Choice xmlns:v="urn:schemas-microsoft-com:vml" Requires="v">
                <p:oleObj spid="_x0000_s10437" name="Microsoft 公式 3.0" r:id="rId9" imgW="914003" imgH="355446" progId="Equation.3">
                  <p:embed/>
                </p:oleObj>
              </mc:Choice>
              <mc:Fallback>
                <p:oleObj name="Microsoft 公式 3.0" r:id="rId9" imgW="914003" imgH="355446" progId="Equation.3">
                  <p:embed/>
                  <p:pic>
                    <p:nvPicPr>
                      <p:cNvPr id="0" name="Picture 6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2088" y="3449638"/>
                        <a:ext cx="2220912" cy="723900"/>
                      </a:xfrm>
                      <a:prstGeom prst="rect">
                        <a:avLst/>
                      </a:prstGeom>
                      <a:solidFill>
                        <a:srgbClr val="CCFFCC"/>
                      </a:solidFill>
                      <a:effectLst/>
                      <a:extLst>
                        <a:ext uri="{AF507438-7753-43E0-B8FC-AC1667EBCBE1}">
                          <a14:hiddenEffects xmlns:a14="http://schemas.microsoft.com/office/drawing/2010/main">
                            <a:effectLst>
                              <a:outerShdw dist="17961" dir="2700000" algn="ctr" rotWithShape="0">
                                <a:srgbClr val="7A997A"/>
                              </a:outerShdw>
                            </a:effectLst>
                          </a14:hiddenEffects>
                        </a:ext>
                      </a:extLst>
                    </p:spPr>
                  </p:pic>
                </p:oleObj>
              </mc:Fallback>
            </mc:AlternateContent>
          </a:graphicData>
        </a:graphic>
      </p:graphicFrame>
      <p:sp>
        <p:nvSpPr>
          <p:cNvPr id="332877" name="Rectangle 77"/>
          <p:cNvSpPr>
            <a:spLocks noChangeArrowheads="1"/>
          </p:cNvSpPr>
          <p:nvPr/>
        </p:nvSpPr>
        <p:spPr bwMode="auto">
          <a:xfrm>
            <a:off x="4167188" y="2252663"/>
            <a:ext cx="466725" cy="396875"/>
          </a:xfrm>
          <a:prstGeom prst="rect">
            <a:avLst/>
          </a:prstGeom>
          <a:noFill/>
          <a:ln w="38100" algn="ctr">
            <a:noFill/>
            <a:miter lim="800000"/>
            <a:headEnd/>
            <a:tailEnd/>
          </a:ln>
        </p:spPr>
        <p:txBody>
          <a:bodyPr wrap="none">
            <a:spAutoFit/>
          </a:bodyPr>
          <a:lstStyle/>
          <a:p>
            <a:pPr algn="ctr"/>
            <a:r>
              <a:rPr lang="en-US" altLang="zh-CN" b="0">
                <a:solidFill>
                  <a:schemeClr val="bg1"/>
                </a:solidFill>
              </a:rPr>
              <a:t>2</a:t>
            </a:r>
            <a:r>
              <a:rPr lang="en-US" altLang="zh-CN" b="0" i="1">
                <a:solidFill>
                  <a:schemeClr val="bg1"/>
                </a:solidFill>
              </a:rPr>
              <a:t>R</a:t>
            </a:r>
          </a:p>
        </p:txBody>
      </p:sp>
      <p:grpSp>
        <p:nvGrpSpPr>
          <p:cNvPr id="4" name="Group 78"/>
          <p:cNvGrpSpPr>
            <a:grpSpLocks/>
          </p:cNvGrpSpPr>
          <p:nvPr/>
        </p:nvGrpSpPr>
        <p:grpSpPr bwMode="auto">
          <a:xfrm>
            <a:off x="-152400" y="2422525"/>
            <a:ext cx="8210550" cy="3889375"/>
            <a:chOff x="-50" y="829"/>
            <a:chExt cx="5172" cy="2450"/>
          </a:xfrm>
        </p:grpSpPr>
        <p:sp>
          <p:nvSpPr>
            <p:cNvPr id="332879" name="Line 79"/>
            <p:cNvSpPr>
              <a:spLocks noChangeShapeType="1"/>
            </p:cNvSpPr>
            <p:nvPr/>
          </p:nvSpPr>
          <p:spPr bwMode="auto">
            <a:xfrm>
              <a:off x="450" y="1169"/>
              <a:ext cx="635"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0" name="Rectangle 80"/>
            <p:cNvSpPr>
              <a:spLocks noChangeArrowheads="1"/>
            </p:cNvSpPr>
            <p:nvPr/>
          </p:nvSpPr>
          <p:spPr bwMode="auto">
            <a:xfrm>
              <a:off x="1085"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881" name="Line 81"/>
            <p:cNvSpPr>
              <a:spLocks noChangeShapeType="1"/>
            </p:cNvSpPr>
            <p:nvPr/>
          </p:nvSpPr>
          <p:spPr bwMode="auto">
            <a:xfrm>
              <a:off x="1358"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2" name="Line 82"/>
            <p:cNvSpPr>
              <a:spLocks noChangeShapeType="1"/>
            </p:cNvSpPr>
            <p:nvPr/>
          </p:nvSpPr>
          <p:spPr bwMode="auto">
            <a:xfrm>
              <a:off x="2083" y="1169"/>
              <a:ext cx="454"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3" name="Line 83"/>
            <p:cNvSpPr>
              <a:spLocks noChangeShapeType="1"/>
            </p:cNvSpPr>
            <p:nvPr/>
          </p:nvSpPr>
          <p:spPr bwMode="auto">
            <a:xfrm>
              <a:off x="2809" y="1168"/>
              <a:ext cx="81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4" name="Line 84"/>
            <p:cNvSpPr>
              <a:spLocks noChangeShapeType="1"/>
            </p:cNvSpPr>
            <p:nvPr/>
          </p:nvSpPr>
          <p:spPr bwMode="auto">
            <a:xfrm flipV="1">
              <a:off x="768"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5" name="Line 85"/>
            <p:cNvSpPr>
              <a:spLocks noChangeShapeType="1"/>
            </p:cNvSpPr>
            <p:nvPr/>
          </p:nvSpPr>
          <p:spPr bwMode="auto">
            <a:xfrm>
              <a:off x="3625"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6" name="Line 86"/>
            <p:cNvSpPr>
              <a:spLocks noChangeShapeType="1"/>
            </p:cNvSpPr>
            <p:nvPr/>
          </p:nvSpPr>
          <p:spPr bwMode="auto">
            <a:xfrm>
              <a:off x="3081"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7" name="Line 87"/>
            <p:cNvSpPr>
              <a:spLocks noChangeShapeType="1"/>
            </p:cNvSpPr>
            <p:nvPr/>
          </p:nvSpPr>
          <p:spPr bwMode="auto">
            <a:xfrm>
              <a:off x="2309"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8" name="Line 88"/>
            <p:cNvSpPr>
              <a:spLocks noChangeShapeType="1"/>
            </p:cNvSpPr>
            <p:nvPr/>
          </p:nvSpPr>
          <p:spPr bwMode="auto">
            <a:xfrm>
              <a:off x="1583"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89" name="Line 89"/>
            <p:cNvSpPr>
              <a:spLocks noChangeShapeType="1"/>
            </p:cNvSpPr>
            <p:nvPr/>
          </p:nvSpPr>
          <p:spPr bwMode="auto">
            <a:xfrm>
              <a:off x="767" y="1804"/>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0" name="Line 90"/>
            <p:cNvSpPr>
              <a:spLocks noChangeShapeType="1"/>
            </p:cNvSpPr>
            <p:nvPr/>
          </p:nvSpPr>
          <p:spPr bwMode="auto">
            <a:xfrm>
              <a:off x="3535" y="2076"/>
              <a:ext cx="181"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1" name="Line 91"/>
            <p:cNvSpPr>
              <a:spLocks noChangeShapeType="1"/>
            </p:cNvSpPr>
            <p:nvPr/>
          </p:nvSpPr>
          <p:spPr bwMode="auto">
            <a:xfrm flipH="1">
              <a:off x="632"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2" name="Line 92"/>
            <p:cNvSpPr>
              <a:spLocks noChangeShapeType="1"/>
            </p:cNvSpPr>
            <p:nvPr/>
          </p:nvSpPr>
          <p:spPr bwMode="auto">
            <a:xfrm flipH="1">
              <a:off x="1448"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3" name="Line 93"/>
            <p:cNvSpPr>
              <a:spLocks noChangeShapeType="1"/>
            </p:cNvSpPr>
            <p:nvPr/>
          </p:nvSpPr>
          <p:spPr bwMode="auto">
            <a:xfrm flipH="1">
              <a:off x="2174" y="2076"/>
              <a:ext cx="135" cy="182"/>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4" name="Line 94"/>
            <p:cNvSpPr>
              <a:spLocks noChangeShapeType="1"/>
            </p:cNvSpPr>
            <p:nvPr/>
          </p:nvSpPr>
          <p:spPr bwMode="auto">
            <a:xfrm flipH="1">
              <a:off x="2945" y="2077"/>
              <a:ext cx="136" cy="181"/>
            </a:xfrm>
            <a:prstGeom prst="line">
              <a:avLst/>
            </a:prstGeom>
            <a:noFill/>
            <a:ln w="38100">
              <a:solidFill>
                <a:srgbClr val="33CC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5" name="Line 95"/>
            <p:cNvSpPr>
              <a:spLocks noChangeShapeType="1"/>
            </p:cNvSpPr>
            <p:nvPr/>
          </p:nvSpPr>
          <p:spPr bwMode="auto">
            <a:xfrm>
              <a:off x="631"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6" name="Line 96"/>
            <p:cNvSpPr>
              <a:spLocks noChangeShapeType="1"/>
            </p:cNvSpPr>
            <p:nvPr/>
          </p:nvSpPr>
          <p:spPr bwMode="auto">
            <a:xfrm>
              <a:off x="631" y="2575"/>
              <a:ext cx="3176" cy="1"/>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7" name="Line 97"/>
            <p:cNvSpPr>
              <a:spLocks noChangeShapeType="1"/>
            </p:cNvSpPr>
            <p:nvPr/>
          </p:nvSpPr>
          <p:spPr bwMode="auto">
            <a:xfrm>
              <a:off x="1447"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8" name="Line 98"/>
            <p:cNvSpPr>
              <a:spLocks noChangeShapeType="1"/>
            </p:cNvSpPr>
            <p:nvPr/>
          </p:nvSpPr>
          <p:spPr bwMode="auto">
            <a:xfrm>
              <a:off x="2173"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899" name="Line 99"/>
            <p:cNvSpPr>
              <a:spLocks noChangeShapeType="1"/>
            </p:cNvSpPr>
            <p:nvPr/>
          </p:nvSpPr>
          <p:spPr bwMode="auto">
            <a:xfrm>
              <a:off x="2945" y="230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00" name="Line 100"/>
            <p:cNvSpPr>
              <a:spLocks noChangeShapeType="1"/>
            </p:cNvSpPr>
            <p:nvPr/>
          </p:nvSpPr>
          <p:spPr bwMode="auto">
            <a:xfrm flipV="1">
              <a:off x="949" y="2893"/>
              <a:ext cx="2858" cy="44"/>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01" name="Line 101"/>
            <p:cNvSpPr>
              <a:spLocks noChangeShapeType="1"/>
            </p:cNvSpPr>
            <p:nvPr/>
          </p:nvSpPr>
          <p:spPr bwMode="auto">
            <a:xfrm>
              <a:off x="2491"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02" name="Line 102"/>
            <p:cNvSpPr>
              <a:spLocks noChangeShapeType="1"/>
            </p:cNvSpPr>
            <p:nvPr/>
          </p:nvSpPr>
          <p:spPr bwMode="auto">
            <a:xfrm>
              <a:off x="3017" y="2166"/>
              <a:ext cx="0" cy="908"/>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03" name="Oval 103"/>
            <p:cNvSpPr>
              <a:spLocks noChangeArrowheads="1"/>
            </p:cNvSpPr>
            <p:nvPr/>
          </p:nvSpPr>
          <p:spPr bwMode="auto">
            <a:xfrm>
              <a:off x="359" y="1124"/>
              <a:ext cx="91" cy="91"/>
            </a:xfrm>
            <a:prstGeom prst="ellipse">
              <a:avLst/>
            </a:prstGeom>
            <a:noFill/>
            <a:ln w="38100" algn="ctr">
              <a:solidFill>
                <a:srgbClr val="99CC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41" name="Text Box 104"/>
            <p:cNvSpPr txBox="1">
              <a:spLocks noChangeArrowheads="1"/>
            </p:cNvSpPr>
            <p:nvPr/>
          </p:nvSpPr>
          <p:spPr bwMode="auto">
            <a:xfrm>
              <a:off x="1085"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342" name="Text Box 105"/>
            <p:cNvSpPr txBox="1">
              <a:spLocks noChangeArrowheads="1"/>
            </p:cNvSpPr>
            <p:nvPr/>
          </p:nvSpPr>
          <p:spPr bwMode="auto">
            <a:xfrm>
              <a:off x="1811"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343" name="Text Box 106"/>
            <p:cNvSpPr txBox="1">
              <a:spLocks noChangeArrowheads="1"/>
            </p:cNvSpPr>
            <p:nvPr/>
          </p:nvSpPr>
          <p:spPr bwMode="auto">
            <a:xfrm>
              <a:off x="2537" y="829"/>
              <a:ext cx="318"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p>
          </p:txBody>
        </p:sp>
        <p:sp>
          <p:nvSpPr>
            <p:cNvPr id="10344" name="Text Box 107"/>
            <p:cNvSpPr txBox="1">
              <a:spLocks noChangeArrowheads="1"/>
            </p:cNvSpPr>
            <p:nvPr/>
          </p:nvSpPr>
          <p:spPr bwMode="auto">
            <a:xfrm>
              <a:off x="358" y="1554"/>
              <a:ext cx="364"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345" name="Text Box 108"/>
            <p:cNvSpPr txBox="1">
              <a:spLocks noChangeArrowheads="1"/>
            </p:cNvSpPr>
            <p:nvPr/>
          </p:nvSpPr>
          <p:spPr bwMode="auto">
            <a:xfrm>
              <a:off x="1177"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346" name="Text Box 109"/>
            <p:cNvSpPr txBox="1">
              <a:spLocks noChangeArrowheads="1"/>
            </p:cNvSpPr>
            <p:nvPr/>
          </p:nvSpPr>
          <p:spPr bwMode="auto">
            <a:xfrm>
              <a:off x="1901" y="1554"/>
              <a:ext cx="318"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347" name="Text Box 110"/>
            <p:cNvSpPr txBox="1">
              <a:spLocks noChangeArrowheads="1"/>
            </p:cNvSpPr>
            <p:nvPr/>
          </p:nvSpPr>
          <p:spPr bwMode="auto">
            <a:xfrm>
              <a:off x="2673" y="1554"/>
              <a:ext cx="317"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10348" name="Text Box 111"/>
            <p:cNvSpPr txBox="1">
              <a:spLocks noChangeArrowheads="1"/>
            </p:cNvSpPr>
            <p:nvPr/>
          </p:nvSpPr>
          <p:spPr bwMode="auto">
            <a:xfrm>
              <a:off x="3217" y="1554"/>
              <a:ext cx="363"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2</a:t>
              </a:r>
              <a:r>
                <a:rPr lang="en-US" altLang="zh-CN" b="0" i="1">
                  <a:solidFill>
                    <a:schemeClr val="bg1"/>
                  </a:solidFill>
                </a:rPr>
                <a:t>R</a:t>
              </a:r>
            </a:p>
          </p:txBody>
        </p:sp>
        <p:sp>
          <p:nvSpPr>
            <p:cNvPr id="332912" name="Line 112"/>
            <p:cNvSpPr>
              <a:spLocks noChangeShapeType="1"/>
            </p:cNvSpPr>
            <p:nvPr/>
          </p:nvSpPr>
          <p:spPr bwMode="auto">
            <a:xfrm>
              <a:off x="859"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13" name="Line 113"/>
            <p:cNvSpPr>
              <a:spLocks noChangeShapeType="1"/>
            </p:cNvSpPr>
            <p:nvPr/>
          </p:nvSpPr>
          <p:spPr bwMode="auto">
            <a:xfrm>
              <a:off x="1675"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14" name="Line 114"/>
            <p:cNvSpPr>
              <a:spLocks noChangeShapeType="1"/>
            </p:cNvSpPr>
            <p:nvPr/>
          </p:nvSpPr>
          <p:spPr bwMode="auto">
            <a:xfrm>
              <a:off x="2401"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15" name="Line 115"/>
            <p:cNvSpPr>
              <a:spLocks noChangeShapeType="1"/>
            </p:cNvSpPr>
            <p:nvPr/>
          </p:nvSpPr>
          <p:spPr bwMode="auto">
            <a:xfrm>
              <a:off x="3172" y="1260"/>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353" name="Text Box 116"/>
            <p:cNvSpPr txBox="1">
              <a:spLocks noChangeArrowheads="1"/>
            </p:cNvSpPr>
            <p:nvPr/>
          </p:nvSpPr>
          <p:spPr bwMode="auto">
            <a:xfrm>
              <a:off x="3172"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0</a:t>
              </a:r>
            </a:p>
          </p:txBody>
        </p:sp>
        <p:sp>
          <p:nvSpPr>
            <p:cNvPr id="10354" name="Text Box 117"/>
            <p:cNvSpPr txBox="1">
              <a:spLocks noChangeArrowheads="1"/>
            </p:cNvSpPr>
            <p:nvPr/>
          </p:nvSpPr>
          <p:spPr bwMode="auto">
            <a:xfrm>
              <a:off x="2401"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1</a:t>
              </a:r>
            </a:p>
          </p:txBody>
        </p:sp>
        <p:sp>
          <p:nvSpPr>
            <p:cNvPr id="10355" name="Text Box 118"/>
            <p:cNvSpPr txBox="1">
              <a:spLocks noChangeArrowheads="1"/>
            </p:cNvSpPr>
            <p:nvPr/>
          </p:nvSpPr>
          <p:spPr bwMode="auto">
            <a:xfrm>
              <a:off x="1675"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2</a:t>
              </a:r>
            </a:p>
          </p:txBody>
        </p:sp>
        <p:sp>
          <p:nvSpPr>
            <p:cNvPr id="10356" name="Text Box 119"/>
            <p:cNvSpPr txBox="1">
              <a:spLocks noChangeArrowheads="1"/>
            </p:cNvSpPr>
            <p:nvPr/>
          </p:nvSpPr>
          <p:spPr bwMode="auto">
            <a:xfrm>
              <a:off x="859" y="1215"/>
              <a:ext cx="27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3</a:t>
              </a:r>
            </a:p>
          </p:txBody>
        </p:sp>
        <p:sp>
          <p:nvSpPr>
            <p:cNvPr id="10357" name="Text Box 120"/>
            <p:cNvSpPr txBox="1">
              <a:spLocks noChangeArrowheads="1"/>
            </p:cNvSpPr>
            <p:nvPr/>
          </p:nvSpPr>
          <p:spPr bwMode="auto">
            <a:xfrm>
              <a:off x="2718"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0</a:t>
              </a:r>
            </a:p>
          </p:txBody>
        </p:sp>
        <p:sp>
          <p:nvSpPr>
            <p:cNvPr id="10358" name="Text Box 121"/>
            <p:cNvSpPr txBox="1">
              <a:spLocks noChangeArrowheads="1"/>
            </p:cNvSpPr>
            <p:nvPr/>
          </p:nvSpPr>
          <p:spPr bwMode="auto">
            <a:xfrm>
              <a:off x="1902" y="2099"/>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1</a:t>
              </a:r>
            </a:p>
          </p:txBody>
        </p:sp>
        <p:sp>
          <p:nvSpPr>
            <p:cNvPr id="10359" name="Text Box 122"/>
            <p:cNvSpPr txBox="1">
              <a:spLocks noChangeArrowheads="1"/>
            </p:cNvSpPr>
            <p:nvPr/>
          </p:nvSpPr>
          <p:spPr bwMode="auto">
            <a:xfrm>
              <a:off x="1177" y="2053"/>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2</a:t>
              </a:r>
            </a:p>
          </p:txBody>
        </p:sp>
        <p:sp>
          <p:nvSpPr>
            <p:cNvPr id="10360" name="Text Box 123"/>
            <p:cNvSpPr txBox="1">
              <a:spLocks noChangeArrowheads="1"/>
            </p:cNvSpPr>
            <p:nvPr/>
          </p:nvSpPr>
          <p:spPr bwMode="auto">
            <a:xfrm>
              <a:off x="360" y="2077"/>
              <a:ext cx="362" cy="250"/>
            </a:xfrm>
            <a:prstGeom prst="rect">
              <a:avLst/>
            </a:prstGeom>
            <a:noFill/>
            <a:ln w="38100" algn="ctr">
              <a:noFill/>
              <a:miter lim="800000"/>
              <a:headEnd/>
              <a:tailEnd/>
            </a:ln>
          </p:spPr>
          <p:txBody>
            <a:bodyPr>
              <a:spAutoFit/>
            </a:bodyPr>
            <a:lstStyle/>
            <a:p>
              <a:pPr>
                <a:spcBef>
                  <a:spcPct val="50000"/>
                </a:spcBef>
              </a:pPr>
              <a:r>
                <a:rPr lang="en-US" altLang="zh-CN" b="0">
                  <a:solidFill>
                    <a:schemeClr val="bg1"/>
                  </a:solidFill>
                </a:rPr>
                <a:t>S</a:t>
              </a:r>
              <a:r>
                <a:rPr lang="en-US" altLang="zh-CN" b="0" baseline="-25000">
                  <a:solidFill>
                    <a:schemeClr val="bg1"/>
                  </a:solidFill>
                </a:rPr>
                <a:t>3</a:t>
              </a:r>
            </a:p>
          </p:txBody>
        </p:sp>
        <p:sp>
          <p:nvSpPr>
            <p:cNvPr id="10361" name="Text Box 124"/>
            <p:cNvSpPr txBox="1">
              <a:spLocks noChangeArrowheads="1"/>
            </p:cNvSpPr>
            <p:nvPr/>
          </p:nvSpPr>
          <p:spPr bwMode="auto">
            <a:xfrm>
              <a:off x="2899" y="3029"/>
              <a:ext cx="36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D</a:t>
              </a:r>
              <a:r>
                <a:rPr lang="en-US" altLang="zh-CN" b="0" baseline="-25000">
                  <a:solidFill>
                    <a:schemeClr val="bg1"/>
                  </a:solidFill>
                </a:rPr>
                <a:t>0</a:t>
              </a:r>
            </a:p>
          </p:txBody>
        </p:sp>
        <p:sp>
          <p:nvSpPr>
            <p:cNvPr id="10362" name="Text Box 125"/>
            <p:cNvSpPr txBox="1">
              <a:spLocks noChangeArrowheads="1"/>
            </p:cNvSpPr>
            <p:nvPr/>
          </p:nvSpPr>
          <p:spPr bwMode="auto">
            <a:xfrm>
              <a:off x="2129" y="3029"/>
              <a:ext cx="36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D</a:t>
              </a:r>
              <a:r>
                <a:rPr lang="en-US" altLang="zh-CN" b="0" baseline="-25000">
                  <a:solidFill>
                    <a:schemeClr val="bg1"/>
                  </a:solidFill>
                </a:rPr>
                <a:t>1</a:t>
              </a:r>
            </a:p>
          </p:txBody>
        </p:sp>
        <p:sp>
          <p:nvSpPr>
            <p:cNvPr id="10363" name="Text Box 126"/>
            <p:cNvSpPr txBox="1">
              <a:spLocks noChangeArrowheads="1"/>
            </p:cNvSpPr>
            <p:nvPr/>
          </p:nvSpPr>
          <p:spPr bwMode="auto">
            <a:xfrm>
              <a:off x="1403" y="3029"/>
              <a:ext cx="36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D</a:t>
              </a:r>
              <a:r>
                <a:rPr lang="en-US" altLang="zh-CN" b="0" baseline="-25000">
                  <a:solidFill>
                    <a:schemeClr val="bg1"/>
                  </a:solidFill>
                </a:rPr>
                <a:t>2</a:t>
              </a:r>
            </a:p>
          </p:txBody>
        </p:sp>
        <p:sp>
          <p:nvSpPr>
            <p:cNvPr id="10364" name="Text Box 127"/>
            <p:cNvSpPr txBox="1">
              <a:spLocks noChangeArrowheads="1"/>
            </p:cNvSpPr>
            <p:nvPr/>
          </p:nvSpPr>
          <p:spPr bwMode="auto">
            <a:xfrm>
              <a:off x="586" y="3029"/>
              <a:ext cx="362"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D</a:t>
              </a:r>
              <a:r>
                <a:rPr lang="en-US" altLang="zh-CN" b="0" baseline="-25000">
                  <a:solidFill>
                    <a:schemeClr val="bg1"/>
                  </a:solidFill>
                </a:rPr>
                <a:t>3</a:t>
              </a:r>
            </a:p>
          </p:txBody>
        </p:sp>
        <p:sp>
          <p:nvSpPr>
            <p:cNvPr id="332928" name="Line 128"/>
            <p:cNvSpPr>
              <a:spLocks noChangeShapeType="1"/>
            </p:cNvSpPr>
            <p:nvPr/>
          </p:nvSpPr>
          <p:spPr bwMode="auto">
            <a:xfrm>
              <a:off x="3625" y="2893"/>
              <a:ext cx="0" cy="272"/>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29" name="Line 129"/>
            <p:cNvSpPr>
              <a:spLocks noChangeShapeType="1"/>
            </p:cNvSpPr>
            <p:nvPr/>
          </p:nvSpPr>
          <p:spPr bwMode="auto">
            <a:xfrm>
              <a:off x="3535" y="3165"/>
              <a:ext cx="181"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367" name="Text Box 130"/>
            <p:cNvSpPr txBox="1">
              <a:spLocks noChangeArrowheads="1"/>
            </p:cNvSpPr>
            <p:nvPr/>
          </p:nvSpPr>
          <p:spPr bwMode="auto">
            <a:xfrm>
              <a:off x="-50" y="1078"/>
              <a:ext cx="590"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U</a:t>
              </a:r>
              <a:r>
                <a:rPr lang="en-US" altLang="zh-CN" b="0" baseline="-25000">
                  <a:solidFill>
                    <a:schemeClr val="bg1"/>
                  </a:solidFill>
                </a:rPr>
                <a:t>REF</a:t>
              </a:r>
            </a:p>
          </p:txBody>
        </p:sp>
        <p:sp>
          <p:nvSpPr>
            <p:cNvPr id="332931" name="Line 131"/>
            <p:cNvSpPr>
              <a:spLocks noChangeShapeType="1"/>
            </p:cNvSpPr>
            <p:nvPr/>
          </p:nvSpPr>
          <p:spPr bwMode="auto">
            <a:xfrm rot="-5400000">
              <a:off x="541" y="1124"/>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369" name="Text Box 132"/>
            <p:cNvSpPr txBox="1">
              <a:spLocks noChangeArrowheads="1"/>
            </p:cNvSpPr>
            <p:nvPr/>
          </p:nvSpPr>
          <p:spPr bwMode="auto">
            <a:xfrm>
              <a:off x="405" y="1237"/>
              <a:ext cx="226"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endParaRPr lang="en-US" altLang="zh-CN" b="0" i="1" baseline="-25000">
                <a:solidFill>
                  <a:schemeClr val="bg1"/>
                </a:solidFill>
              </a:endParaRPr>
            </a:p>
          </p:txBody>
        </p:sp>
        <p:sp>
          <p:nvSpPr>
            <p:cNvPr id="332933" name="Rectangle 133"/>
            <p:cNvSpPr>
              <a:spLocks noChangeArrowheads="1"/>
            </p:cNvSpPr>
            <p:nvPr/>
          </p:nvSpPr>
          <p:spPr bwMode="auto">
            <a:xfrm>
              <a:off x="3807" y="2347"/>
              <a:ext cx="544" cy="773"/>
            </a:xfrm>
            <a:prstGeom prst="rect">
              <a:avLst/>
            </a:prstGeom>
            <a:gradFill rotWithShape="1">
              <a:gsLst>
                <a:gs pos="0">
                  <a:srgbClr val="669900"/>
                </a:gs>
                <a:gs pos="100000">
                  <a:srgbClr val="669900">
                    <a:gamma/>
                    <a:shade val="41176"/>
                    <a:invGamma/>
                  </a:srgbClr>
                </a:gs>
              </a:gsLst>
              <a:lin ang="0" scaled="1"/>
            </a:grad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34" name="Rectangle 134"/>
            <p:cNvSpPr>
              <a:spLocks noChangeArrowheads="1"/>
            </p:cNvSpPr>
            <p:nvPr/>
          </p:nvSpPr>
          <p:spPr bwMode="auto">
            <a:xfrm>
              <a:off x="1811"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35" name="Rectangle 135"/>
            <p:cNvSpPr>
              <a:spLocks noChangeArrowheads="1"/>
            </p:cNvSpPr>
            <p:nvPr/>
          </p:nvSpPr>
          <p:spPr bwMode="auto">
            <a:xfrm>
              <a:off x="2537" y="11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36" name="Rectangle 136"/>
            <p:cNvSpPr>
              <a:spLocks noChangeArrowheads="1"/>
            </p:cNvSpPr>
            <p:nvPr/>
          </p:nvSpPr>
          <p:spPr bwMode="auto">
            <a:xfrm rot="-5400000">
              <a:off x="631"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37" name="Line 137"/>
            <p:cNvSpPr>
              <a:spLocks noChangeShapeType="1"/>
            </p:cNvSpPr>
            <p:nvPr/>
          </p:nvSpPr>
          <p:spPr bwMode="auto">
            <a:xfrm flipV="1">
              <a:off x="1584"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38" name="Line 138"/>
            <p:cNvSpPr>
              <a:spLocks noChangeShapeType="1"/>
            </p:cNvSpPr>
            <p:nvPr/>
          </p:nvSpPr>
          <p:spPr bwMode="auto">
            <a:xfrm flipV="1">
              <a:off x="2310"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39" name="Line 139"/>
            <p:cNvSpPr>
              <a:spLocks noChangeShapeType="1"/>
            </p:cNvSpPr>
            <p:nvPr/>
          </p:nvSpPr>
          <p:spPr bwMode="auto">
            <a:xfrm flipV="1">
              <a:off x="3081"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0" name="Rectangle 140"/>
            <p:cNvSpPr>
              <a:spLocks noChangeArrowheads="1"/>
            </p:cNvSpPr>
            <p:nvPr/>
          </p:nvSpPr>
          <p:spPr bwMode="auto">
            <a:xfrm rot="-5400000">
              <a:off x="1447"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41" name="Rectangle 141"/>
            <p:cNvSpPr>
              <a:spLocks noChangeArrowheads="1"/>
            </p:cNvSpPr>
            <p:nvPr/>
          </p:nvSpPr>
          <p:spPr bwMode="auto">
            <a:xfrm rot="-5400000">
              <a:off x="2173"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42" name="Rectangle 142"/>
            <p:cNvSpPr>
              <a:spLocks noChangeArrowheads="1"/>
            </p:cNvSpPr>
            <p:nvPr/>
          </p:nvSpPr>
          <p:spPr bwMode="auto">
            <a:xfrm rot="-5400000">
              <a:off x="2943"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43" name="Rectangle 143"/>
            <p:cNvSpPr>
              <a:spLocks noChangeArrowheads="1"/>
            </p:cNvSpPr>
            <p:nvPr/>
          </p:nvSpPr>
          <p:spPr bwMode="auto">
            <a:xfrm rot="-5400000">
              <a:off x="3487" y="1601"/>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44" name="Line 144"/>
            <p:cNvSpPr>
              <a:spLocks noChangeShapeType="1"/>
            </p:cNvSpPr>
            <p:nvPr/>
          </p:nvSpPr>
          <p:spPr bwMode="auto">
            <a:xfrm flipV="1">
              <a:off x="3625" y="1169"/>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5" name="Line 145"/>
            <p:cNvSpPr>
              <a:spLocks noChangeShapeType="1"/>
            </p:cNvSpPr>
            <p:nvPr/>
          </p:nvSpPr>
          <p:spPr bwMode="auto">
            <a:xfrm>
              <a:off x="949"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6" name="Line 146"/>
            <p:cNvSpPr>
              <a:spLocks noChangeShapeType="1"/>
            </p:cNvSpPr>
            <p:nvPr/>
          </p:nvSpPr>
          <p:spPr bwMode="auto">
            <a:xfrm>
              <a:off x="1766" y="2303"/>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7" name="Line 147"/>
            <p:cNvSpPr>
              <a:spLocks noChangeShapeType="1"/>
            </p:cNvSpPr>
            <p:nvPr/>
          </p:nvSpPr>
          <p:spPr bwMode="auto">
            <a:xfrm>
              <a:off x="3263" y="2258"/>
              <a:ext cx="0" cy="635"/>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8" name="Line 148"/>
            <p:cNvSpPr>
              <a:spLocks noChangeShapeType="1"/>
            </p:cNvSpPr>
            <p:nvPr/>
          </p:nvSpPr>
          <p:spPr bwMode="auto">
            <a:xfrm flipH="1">
              <a:off x="2264" y="2167"/>
              <a:ext cx="1" cy="907"/>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49" name="Line 149"/>
            <p:cNvSpPr>
              <a:spLocks noChangeShapeType="1"/>
            </p:cNvSpPr>
            <p:nvPr/>
          </p:nvSpPr>
          <p:spPr bwMode="auto">
            <a:xfrm>
              <a:off x="1539" y="2166"/>
              <a:ext cx="0" cy="910"/>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0" name="Line 150"/>
            <p:cNvSpPr>
              <a:spLocks noChangeShapeType="1"/>
            </p:cNvSpPr>
            <p:nvPr/>
          </p:nvSpPr>
          <p:spPr bwMode="auto">
            <a:xfrm>
              <a:off x="730" y="2172"/>
              <a:ext cx="0" cy="903"/>
            </a:xfrm>
            <a:prstGeom prst="line">
              <a:avLst/>
            </a:prstGeom>
            <a:noFill/>
            <a:ln w="38100">
              <a:solidFill>
                <a:srgbClr val="FFFF00"/>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1" name="Line 151"/>
            <p:cNvSpPr>
              <a:spLocks noChangeShapeType="1"/>
            </p:cNvSpPr>
            <p:nvPr/>
          </p:nvSpPr>
          <p:spPr bwMode="auto">
            <a:xfrm>
              <a:off x="358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2" name="Rectangle 152"/>
            <p:cNvSpPr>
              <a:spLocks noChangeArrowheads="1"/>
            </p:cNvSpPr>
            <p:nvPr/>
          </p:nvSpPr>
          <p:spPr bwMode="auto">
            <a:xfrm>
              <a:off x="3898" y="2144"/>
              <a:ext cx="273" cy="136"/>
            </a:xfrm>
            <a:prstGeom prst="rect">
              <a:avLst/>
            </a:prstGeom>
            <a:noFill/>
            <a:ln w="38100" algn="ctr">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32953" name="Line 153"/>
            <p:cNvSpPr>
              <a:spLocks noChangeShapeType="1"/>
            </p:cNvSpPr>
            <p:nvPr/>
          </p:nvSpPr>
          <p:spPr bwMode="auto">
            <a:xfrm>
              <a:off x="4170" y="2213"/>
              <a:ext cx="318" cy="0"/>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4" name="Line 154"/>
            <p:cNvSpPr>
              <a:spLocks noChangeShapeType="1"/>
            </p:cNvSpPr>
            <p:nvPr/>
          </p:nvSpPr>
          <p:spPr bwMode="auto">
            <a:xfrm flipV="1">
              <a:off x="3580" y="2213"/>
              <a:ext cx="0" cy="363"/>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5" name="Line 155"/>
            <p:cNvSpPr>
              <a:spLocks noChangeShapeType="1"/>
            </p:cNvSpPr>
            <p:nvPr/>
          </p:nvSpPr>
          <p:spPr bwMode="auto">
            <a:xfrm flipV="1">
              <a:off x="4487" y="2213"/>
              <a:ext cx="0" cy="499"/>
            </a:xfrm>
            <a:prstGeom prst="line">
              <a:avLst/>
            </a:prstGeom>
            <a:noFill/>
            <a:ln w="38100">
              <a:solidFill>
                <a:srgbClr val="99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56" name="Line 156"/>
            <p:cNvSpPr>
              <a:spLocks noChangeShapeType="1"/>
            </p:cNvSpPr>
            <p:nvPr/>
          </p:nvSpPr>
          <p:spPr bwMode="auto">
            <a:xfrm>
              <a:off x="4351" y="2712"/>
              <a:ext cx="454" cy="0"/>
            </a:xfrm>
            <a:prstGeom prst="line">
              <a:avLst/>
            </a:prstGeom>
            <a:noFill/>
            <a:ln w="12700">
              <a:solidFill>
                <a:srgbClr val="669900"/>
              </a:solidFill>
              <a:round/>
              <a:headEnd/>
              <a:tailEnd/>
            </a:ln>
            <a:effectLst>
              <a:prstShdw prst="shdw17" dist="17961" dir="2700000">
                <a:srgbClr val="669900">
                  <a:gamma/>
                  <a:shade val="60000"/>
                  <a:invGamma/>
                </a:srgbClr>
              </a:prstShdw>
            </a:effectLst>
          </p:spPr>
          <p:txBody>
            <a:bodyPr/>
            <a:lstStyle/>
            <a:p>
              <a:pPr>
                <a:defRPr/>
              </a:pPr>
              <a:endParaRPr lang="zh-CN" altLang="en-US">
                <a:effectLst>
                  <a:outerShdw blurRad="38100" dist="38100" dir="2700000" algn="tl">
                    <a:srgbClr val="000000">
                      <a:alpha val="43137"/>
                    </a:srgbClr>
                  </a:outerShdw>
                </a:effectLst>
              </a:endParaRPr>
            </a:p>
          </p:txBody>
        </p:sp>
        <p:sp>
          <p:nvSpPr>
            <p:cNvPr id="10394" name="Text Box 157"/>
            <p:cNvSpPr txBox="1">
              <a:spLocks noChangeArrowheads="1"/>
            </p:cNvSpPr>
            <p:nvPr/>
          </p:nvSpPr>
          <p:spPr bwMode="auto">
            <a:xfrm>
              <a:off x="3852" y="1827"/>
              <a:ext cx="409"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R</a:t>
              </a:r>
              <a:r>
                <a:rPr lang="en-US" altLang="zh-CN" b="0" baseline="-25000">
                  <a:solidFill>
                    <a:schemeClr val="bg1"/>
                  </a:solidFill>
                </a:rPr>
                <a:t>f</a:t>
              </a:r>
            </a:p>
          </p:txBody>
        </p:sp>
        <p:sp>
          <p:nvSpPr>
            <p:cNvPr id="10395" name="Text Box 158"/>
            <p:cNvSpPr txBox="1">
              <a:spLocks noChangeArrowheads="1"/>
            </p:cNvSpPr>
            <p:nvPr/>
          </p:nvSpPr>
          <p:spPr bwMode="auto">
            <a:xfrm>
              <a:off x="4669" y="2371"/>
              <a:ext cx="453" cy="288"/>
            </a:xfrm>
            <a:prstGeom prst="rect">
              <a:avLst/>
            </a:prstGeom>
            <a:noFill/>
            <a:ln w="38100" algn="ctr">
              <a:noFill/>
              <a:miter lim="800000"/>
              <a:headEnd/>
              <a:tailEnd/>
            </a:ln>
          </p:spPr>
          <p:txBody>
            <a:bodyPr>
              <a:spAutoFit/>
            </a:bodyPr>
            <a:lstStyle/>
            <a:p>
              <a:pPr>
                <a:spcBef>
                  <a:spcPct val="50000"/>
                </a:spcBef>
              </a:pPr>
              <a:r>
                <a:rPr lang="en-US" altLang="zh-CN" sz="2400" b="0" i="1">
                  <a:solidFill>
                    <a:schemeClr val="bg1"/>
                  </a:solidFill>
                </a:rPr>
                <a:t>U</a:t>
              </a:r>
              <a:r>
                <a:rPr lang="en-US" altLang="zh-CN" sz="2400" b="0" baseline="-25000">
                  <a:solidFill>
                    <a:schemeClr val="bg1"/>
                  </a:solidFill>
                </a:rPr>
                <a:t>O</a:t>
              </a:r>
            </a:p>
          </p:txBody>
        </p:sp>
        <p:sp>
          <p:nvSpPr>
            <p:cNvPr id="10396" name="Oval 159"/>
            <p:cNvSpPr>
              <a:spLocks noChangeArrowheads="1"/>
            </p:cNvSpPr>
            <p:nvPr/>
          </p:nvSpPr>
          <p:spPr bwMode="auto">
            <a:xfrm>
              <a:off x="4805" y="2666"/>
              <a:ext cx="91" cy="91"/>
            </a:xfrm>
            <a:prstGeom prst="ellipse">
              <a:avLst/>
            </a:prstGeom>
            <a:noFill/>
            <a:ln w="38100" algn="ctr">
              <a:solidFill>
                <a:srgbClr val="99CC00"/>
              </a:solidFill>
              <a:round/>
              <a:headEnd/>
              <a:tailEnd/>
            </a:ln>
          </p:spPr>
          <p:txBody>
            <a:bodyPr wrap="none" anchor="ctr"/>
            <a:lstStyle/>
            <a:p>
              <a:pPr algn="ctr"/>
              <a:endParaRPr lang="zh-CN" altLang="zh-CN">
                <a:solidFill>
                  <a:schemeClr val="bg1"/>
                </a:solidFill>
              </a:endParaRPr>
            </a:p>
          </p:txBody>
        </p:sp>
        <p:sp>
          <p:nvSpPr>
            <p:cNvPr id="10397" name="Text Box 160"/>
            <p:cNvSpPr txBox="1">
              <a:spLocks noChangeArrowheads="1"/>
            </p:cNvSpPr>
            <p:nvPr/>
          </p:nvSpPr>
          <p:spPr bwMode="auto">
            <a:xfrm>
              <a:off x="3807" y="2440"/>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10398" name="Text Box 161"/>
            <p:cNvSpPr txBox="1">
              <a:spLocks noChangeArrowheads="1"/>
            </p:cNvSpPr>
            <p:nvPr/>
          </p:nvSpPr>
          <p:spPr bwMode="auto">
            <a:xfrm>
              <a:off x="3807" y="2757"/>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sp>
          <p:nvSpPr>
            <p:cNvPr id="10399" name="Text Box 162"/>
            <p:cNvSpPr txBox="1">
              <a:spLocks noChangeArrowheads="1"/>
            </p:cNvSpPr>
            <p:nvPr/>
          </p:nvSpPr>
          <p:spPr bwMode="auto">
            <a:xfrm rot="5400000">
              <a:off x="3883" y="2380"/>
              <a:ext cx="270" cy="212"/>
            </a:xfrm>
            <a:prstGeom prst="rect">
              <a:avLst/>
            </a:prstGeom>
            <a:noFill/>
            <a:ln w="38100" algn="ctr">
              <a:noFill/>
              <a:miter lim="800000"/>
              <a:headEnd/>
              <a:tailEnd/>
            </a:ln>
          </p:spPr>
          <p:txBody>
            <a:bodyPr>
              <a:spAutoFit/>
            </a:bodyPr>
            <a:lstStyle/>
            <a:p>
              <a:pPr>
                <a:spcBef>
                  <a:spcPct val="50000"/>
                </a:spcBef>
              </a:pPr>
              <a:r>
                <a:rPr lang="en-US" altLang="zh-CN" sz="1600" b="0">
                  <a:latin typeface="宋体" pitchFamily="2" charset="-122"/>
                </a:rPr>
                <a:t>△</a:t>
              </a:r>
            </a:p>
          </p:txBody>
        </p:sp>
        <p:sp>
          <p:nvSpPr>
            <p:cNvPr id="10400" name="Text Box 163"/>
            <p:cNvSpPr txBox="1">
              <a:spLocks noChangeArrowheads="1"/>
            </p:cNvSpPr>
            <p:nvPr/>
          </p:nvSpPr>
          <p:spPr bwMode="auto">
            <a:xfrm rot="5400000">
              <a:off x="4082" y="2346"/>
              <a:ext cx="136" cy="231"/>
            </a:xfrm>
            <a:prstGeom prst="rect">
              <a:avLst/>
            </a:prstGeom>
            <a:noFill/>
            <a:ln w="38100" algn="ctr">
              <a:noFill/>
              <a:miter lim="800000"/>
              <a:headEnd/>
              <a:tailEnd/>
            </a:ln>
          </p:spPr>
          <p:txBody>
            <a:bodyPr>
              <a:spAutoFit/>
            </a:bodyPr>
            <a:lstStyle/>
            <a:p>
              <a:pPr>
                <a:spcBef>
                  <a:spcPct val="50000"/>
                </a:spcBef>
              </a:pPr>
              <a:r>
                <a:rPr lang="en-US" altLang="zh-CN" sz="1800" b="0"/>
                <a:t>8</a:t>
              </a:r>
            </a:p>
          </p:txBody>
        </p:sp>
        <p:sp>
          <p:nvSpPr>
            <p:cNvPr id="10401" name="Text Box 164"/>
            <p:cNvSpPr txBox="1">
              <a:spLocks noChangeArrowheads="1"/>
            </p:cNvSpPr>
            <p:nvPr/>
          </p:nvSpPr>
          <p:spPr bwMode="auto">
            <a:xfrm>
              <a:off x="4125" y="2598"/>
              <a:ext cx="272" cy="250"/>
            </a:xfrm>
            <a:prstGeom prst="rect">
              <a:avLst/>
            </a:prstGeom>
            <a:noFill/>
            <a:ln w="38100" algn="ctr">
              <a:noFill/>
              <a:miter lim="800000"/>
              <a:headEnd/>
              <a:tailEnd/>
            </a:ln>
          </p:spPr>
          <p:txBody>
            <a:bodyPr>
              <a:spAutoFit/>
            </a:bodyPr>
            <a:lstStyle/>
            <a:p>
              <a:pPr>
                <a:spcBef>
                  <a:spcPct val="50000"/>
                </a:spcBef>
              </a:pPr>
              <a:r>
                <a:rPr lang="zh-CN" altLang="en-US" b="0"/>
                <a:t>＋</a:t>
              </a:r>
            </a:p>
          </p:txBody>
        </p:sp>
        <p:grpSp>
          <p:nvGrpSpPr>
            <p:cNvPr id="10402" name="Group 165"/>
            <p:cNvGrpSpPr>
              <a:grpSpLocks/>
            </p:cNvGrpSpPr>
            <p:nvPr/>
          </p:nvGrpSpPr>
          <p:grpSpPr bwMode="auto">
            <a:xfrm>
              <a:off x="632" y="919"/>
              <a:ext cx="2586" cy="250"/>
              <a:chOff x="703" y="845"/>
              <a:chExt cx="2586" cy="250"/>
            </a:xfrm>
          </p:grpSpPr>
          <p:sp>
            <p:nvSpPr>
              <p:cNvPr id="10407" name="Text Box 166"/>
              <p:cNvSpPr txBox="1">
                <a:spLocks noChangeArrowheads="1"/>
              </p:cNvSpPr>
              <p:nvPr/>
            </p:nvSpPr>
            <p:spPr bwMode="auto">
              <a:xfrm>
                <a:off x="703"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A</a:t>
                </a:r>
              </a:p>
            </p:txBody>
          </p:sp>
          <p:sp>
            <p:nvSpPr>
              <p:cNvPr id="10408" name="Text Box 167"/>
              <p:cNvSpPr txBox="1">
                <a:spLocks noChangeArrowheads="1"/>
              </p:cNvSpPr>
              <p:nvPr/>
            </p:nvSpPr>
            <p:spPr bwMode="auto">
              <a:xfrm>
                <a:off x="1519"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B</a:t>
                </a:r>
              </a:p>
            </p:txBody>
          </p:sp>
          <p:sp>
            <p:nvSpPr>
              <p:cNvPr id="10409" name="Text Box 168"/>
              <p:cNvSpPr txBox="1">
                <a:spLocks noChangeArrowheads="1"/>
              </p:cNvSpPr>
              <p:nvPr/>
            </p:nvSpPr>
            <p:spPr bwMode="auto">
              <a:xfrm>
                <a:off x="2245"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C</a:t>
                </a:r>
              </a:p>
            </p:txBody>
          </p:sp>
          <p:sp>
            <p:nvSpPr>
              <p:cNvPr id="10410" name="Text Box 169"/>
              <p:cNvSpPr txBox="1">
                <a:spLocks noChangeArrowheads="1"/>
              </p:cNvSpPr>
              <p:nvPr/>
            </p:nvSpPr>
            <p:spPr bwMode="auto">
              <a:xfrm>
                <a:off x="3016" y="845"/>
                <a:ext cx="273" cy="250"/>
              </a:xfrm>
              <a:prstGeom prst="rect">
                <a:avLst/>
              </a:prstGeom>
              <a:noFill/>
              <a:ln w="38100" algn="ctr">
                <a:noFill/>
                <a:miter lim="800000"/>
                <a:headEnd/>
                <a:tailEnd/>
              </a:ln>
            </p:spPr>
            <p:txBody>
              <a:bodyPr>
                <a:spAutoFit/>
              </a:bodyPr>
              <a:lstStyle/>
              <a:p>
                <a:pPr>
                  <a:spcBef>
                    <a:spcPct val="50000"/>
                  </a:spcBef>
                </a:pPr>
                <a:r>
                  <a:rPr lang="en-US" altLang="zh-CN">
                    <a:solidFill>
                      <a:srgbClr val="FFCC00"/>
                    </a:solidFill>
                  </a:rPr>
                  <a:t>D</a:t>
                </a:r>
              </a:p>
            </p:txBody>
          </p:sp>
        </p:grpSp>
        <p:sp>
          <p:nvSpPr>
            <p:cNvPr id="332970" name="Line 170"/>
            <p:cNvSpPr>
              <a:spLocks noChangeShapeType="1"/>
            </p:cNvSpPr>
            <p:nvPr/>
          </p:nvSpPr>
          <p:spPr bwMode="auto">
            <a:xfrm rot="-5400000">
              <a:off x="3444" y="2485"/>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32971" name="Line 171"/>
            <p:cNvSpPr>
              <a:spLocks noChangeShapeType="1"/>
            </p:cNvSpPr>
            <p:nvPr/>
          </p:nvSpPr>
          <p:spPr bwMode="auto">
            <a:xfrm rot="-5400000">
              <a:off x="3444" y="2802"/>
              <a:ext cx="0" cy="272"/>
            </a:xfrm>
            <a:prstGeom prst="line">
              <a:avLst/>
            </a:prstGeom>
            <a:noFill/>
            <a:ln w="38100">
              <a:solidFill>
                <a:schemeClr val="bg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405" name="Text Box 172"/>
            <p:cNvSpPr txBox="1">
              <a:spLocks noChangeArrowheads="1"/>
            </p:cNvSpPr>
            <p:nvPr/>
          </p:nvSpPr>
          <p:spPr bwMode="auto">
            <a:xfrm>
              <a:off x="3263" y="2598"/>
              <a:ext cx="454" cy="250"/>
            </a:xfrm>
            <a:prstGeom prst="rect">
              <a:avLst/>
            </a:prstGeom>
            <a:noFill/>
            <a:ln w="38100" algn="ctr">
              <a:noFill/>
              <a:miter lim="800000"/>
              <a:headEnd/>
              <a:tailEnd/>
            </a:ln>
          </p:spPr>
          <p:txBody>
            <a:bodyPr>
              <a:spAutoFit/>
            </a:bodyPr>
            <a:lstStyle/>
            <a:p>
              <a:pPr>
                <a:spcBef>
                  <a:spcPct val="50000"/>
                </a:spcBef>
              </a:pPr>
              <a:r>
                <a:rPr lang="en-US" altLang="zh-CN" b="0" i="1">
                  <a:solidFill>
                    <a:schemeClr val="bg1"/>
                  </a:solidFill>
                </a:rPr>
                <a:t>I</a:t>
              </a:r>
              <a:r>
                <a:rPr lang="en-US" altLang="zh-CN" b="0" baseline="-25000">
                  <a:solidFill>
                    <a:schemeClr val="bg1"/>
                  </a:solidFill>
                </a:rPr>
                <a:t>o1</a:t>
              </a:r>
            </a:p>
          </p:txBody>
        </p:sp>
        <p:sp>
          <p:nvSpPr>
            <p:cNvPr id="10406" name="Text Box 173"/>
            <p:cNvSpPr txBox="1">
              <a:spLocks noChangeArrowheads="1"/>
            </p:cNvSpPr>
            <p:nvPr/>
          </p:nvSpPr>
          <p:spPr bwMode="auto">
            <a:xfrm>
              <a:off x="3263" y="2938"/>
              <a:ext cx="317" cy="231"/>
            </a:xfrm>
            <a:prstGeom prst="rect">
              <a:avLst/>
            </a:prstGeom>
            <a:noFill/>
            <a:ln w="38100" algn="ctr">
              <a:noFill/>
              <a:miter lim="800000"/>
              <a:headEnd/>
              <a:tailEnd/>
            </a:ln>
          </p:spPr>
          <p:txBody>
            <a:bodyPr>
              <a:spAutoFit/>
            </a:bodyPr>
            <a:lstStyle/>
            <a:p>
              <a:pPr>
                <a:spcBef>
                  <a:spcPct val="50000"/>
                </a:spcBef>
              </a:pPr>
              <a:r>
                <a:rPr lang="en-US" altLang="zh-CN" sz="1800" b="0" i="1">
                  <a:solidFill>
                    <a:schemeClr val="bg1"/>
                  </a:solidFill>
                </a:rPr>
                <a:t>I</a:t>
              </a:r>
              <a:r>
                <a:rPr lang="en-US" altLang="zh-CN" sz="1800" b="0" baseline="-25000">
                  <a:solidFill>
                    <a:schemeClr val="bg1"/>
                  </a:solidFill>
                </a:rPr>
                <a:t>o2</a:t>
              </a:r>
            </a:p>
          </p:txBody>
        </p:sp>
      </p:grpSp>
      <p:grpSp>
        <p:nvGrpSpPr>
          <p:cNvPr id="6" name="Group 174"/>
          <p:cNvGrpSpPr>
            <a:grpSpLocks/>
          </p:cNvGrpSpPr>
          <p:nvPr/>
        </p:nvGrpSpPr>
        <p:grpSpPr bwMode="auto">
          <a:xfrm>
            <a:off x="5927725" y="4819650"/>
            <a:ext cx="996950" cy="1266825"/>
            <a:chOff x="2450" y="2805"/>
            <a:chExt cx="737" cy="834"/>
          </a:xfrm>
        </p:grpSpPr>
        <p:sp>
          <p:nvSpPr>
            <p:cNvPr id="332975" name="Rectangle 175"/>
            <p:cNvSpPr>
              <a:spLocks noChangeArrowheads="1"/>
            </p:cNvSpPr>
            <p:nvPr/>
          </p:nvSpPr>
          <p:spPr bwMode="auto">
            <a:xfrm>
              <a:off x="2471" y="2805"/>
              <a:ext cx="694" cy="834"/>
            </a:xfrm>
            <a:prstGeom prst="rect">
              <a:avLst/>
            </a:prstGeom>
            <a:gradFill rotWithShape="1">
              <a:gsLst>
                <a:gs pos="0">
                  <a:srgbClr val="CCFFCC">
                    <a:gamma/>
                    <a:shade val="28235"/>
                    <a:invGamma/>
                  </a:srgbClr>
                </a:gs>
                <a:gs pos="50000">
                  <a:srgbClr val="CCFFCC"/>
                </a:gs>
                <a:gs pos="100000">
                  <a:srgbClr val="CCFFCC">
                    <a:gamma/>
                    <a:shade val="28235"/>
                    <a:invGamma/>
                  </a:srgbClr>
                </a:gs>
              </a:gsLst>
              <a:lin ang="2700000" scaled="1"/>
            </a:gradFill>
            <a:ln w="38100" algn="ctr">
              <a:no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10310" name="Rectangle 176"/>
            <p:cNvSpPr>
              <a:spLocks noChangeArrowheads="1"/>
            </p:cNvSpPr>
            <p:nvPr/>
          </p:nvSpPr>
          <p:spPr bwMode="auto">
            <a:xfrm>
              <a:off x="2901" y="3011"/>
              <a:ext cx="286" cy="342"/>
            </a:xfrm>
            <a:prstGeom prst="rect">
              <a:avLst/>
            </a:prstGeom>
            <a:noFill/>
            <a:ln w="28575">
              <a:noFill/>
              <a:miter lim="800000"/>
              <a:headEnd/>
              <a:tailEnd type="none" w="med" len="lg"/>
            </a:ln>
          </p:spPr>
          <p:txBody>
            <a:bodyPr wrap="none">
              <a:spAutoFit/>
            </a:bodyPr>
            <a:lstStyle/>
            <a:p>
              <a:pPr algn="ctr">
                <a:spcBef>
                  <a:spcPct val="50000"/>
                </a:spcBef>
              </a:pPr>
              <a:r>
                <a:rPr lang="en-US" altLang="zh-CN" sz="2800" i="1"/>
                <a:t>+</a:t>
              </a:r>
            </a:p>
          </p:txBody>
        </p:sp>
        <p:sp>
          <p:nvSpPr>
            <p:cNvPr id="10311" name="Rectangle 177"/>
            <p:cNvSpPr>
              <a:spLocks noChangeArrowheads="1"/>
            </p:cNvSpPr>
            <p:nvPr/>
          </p:nvSpPr>
          <p:spPr bwMode="auto">
            <a:xfrm>
              <a:off x="2450" y="3223"/>
              <a:ext cx="286" cy="342"/>
            </a:xfrm>
            <a:prstGeom prst="rect">
              <a:avLst/>
            </a:prstGeom>
            <a:noFill/>
            <a:ln w="38100" algn="ctr">
              <a:noFill/>
              <a:miter lim="800000"/>
              <a:headEnd/>
              <a:tailEnd/>
            </a:ln>
          </p:spPr>
          <p:txBody>
            <a:bodyPr wrap="none">
              <a:spAutoFit/>
            </a:bodyPr>
            <a:lstStyle/>
            <a:p>
              <a:pPr algn="ctr"/>
              <a:r>
                <a:rPr lang="en-US" altLang="zh-CN" sz="2800" i="1"/>
                <a:t>+</a:t>
              </a:r>
            </a:p>
          </p:txBody>
        </p:sp>
        <p:sp>
          <p:nvSpPr>
            <p:cNvPr id="10312" name="Rectangle 178"/>
            <p:cNvSpPr>
              <a:spLocks noChangeArrowheads="1"/>
            </p:cNvSpPr>
            <p:nvPr/>
          </p:nvSpPr>
          <p:spPr bwMode="auto">
            <a:xfrm>
              <a:off x="2466" y="2805"/>
              <a:ext cx="268" cy="342"/>
            </a:xfrm>
            <a:prstGeom prst="rect">
              <a:avLst/>
            </a:prstGeom>
            <a:noFill/>
            <a:ln w="38100" algn="ctr">
              <a:noFill/>
              <a:miter lim="800000"/>
              <a:headEnd/>
              <a:tailEnd/>
            </a:ln>
          </p:spPr>
          <p:txBody>
            <a:bodyPr wrap="none">
              <a:spAutoFit/>
            </a:bodyPr>
            <a:lstStyle/>
            <a:p>
              <a:pPr algn="ctr"/>
              <a:r>
                <a:rPr lang="en-US" altLang="zh-CN" sz="2800"/>
                <a:t>_</a:t>
              </a:r>
            </a:p>
          </p:txBody>
        </p:sp>
        <p:sp>
          <p:nvSpPr>
            <p:cNvPr id="332979" name="Freeform 179"/>
            <p:cNvSpPr>
              <a:spLocks noChangeAspect="1"/>
            </p:cNvSpPr>
            <p:nvPr/>
          </p:nvSpPr>
          <p:spPr bwMode="auto">
            <a:xfrm>
              <a:off x="2668" y="2882"/>
              <a:ext cx="93" cy="129"/>
            </a:xfrm>
            <a:custGeom>
              <a:avLst/>
              <a:gdLst/>
              <a:ahLst/>
              <a:cxnLst>
                <a:cxn ang="0">
                  <a:pos x="0" y="290"/>
                </a:cxn>
                <a:cxn ang="0">
                  <a:pos x="0" y="0"/>
                </a:cxn>
                <a:cxn ang="0">
                  <a:pos x="193" y="145"/>
                </a:cxn>
                <a:cxn ang="0">
                  <a:pos x="0" y="290"/>
                </a:cxn>
              </a:cxnLst>
              <a:rect l="0" t="0" r="r" b="b"/>
              <a:pathLst>
                <a:path w="193" h="290">
                  <a:moveTo>
                    <a:pt x="0" y="290"/>
                  </a:moveTo>
                  <a:lnTo>
                    <a:pt x="0" y="0"/>
                  </a:lnTo>
                  <a:lnTo>
                    <a:pt x="193" y="145"/>
                  </a:lnTo>
                  <a:lnTo>
                    <a:pt x="0" y="290"/>
                  </a:lnTo>
                  <a:close/>
                </a:path>
              </a:pathLst>
            </a:custGeom>
            <a:solidFill>
              <a:srgbClr val="CCFFFF"/>
            </a:solidFill>
            <a:ln w="28575" cmpd="sng">
              <a:solidFill>
                <a:schemeClr val="tx1"/>
              </a:solidFill>
              <a:prstDash val="solid"/>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332980" name="Oval 180"/>
            <p:cNvSpPr>
              <a:spLocks noChangeArrowheads="1"/>
            </p:cNvSpPr>
            <p:nvPr/>
          </p:nvSpPr>
          <p:spPr bwMode="auto">
            <a:xfrm>
              <a:off x="2860" y="2889"/>
              <a:ext cx="107" cy="100"/>
            </a:xfrm>
            <a:prstGeom prst="ellipse">
              <a:avLst/>
            </a:prstGeom>
            <a:solidFill>
              <a:srgbClr val="CCECFF"/>
            </a:solidFill>
            <a:ln w="28575">
              <a:solidFill>
                <a:srgbClr val="000000"/>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sp>
          <p:nvSpPr>
            <p:cNvPr id="332981" name="Oval 181"/>
            <p:cNvSpPr>
              <a:spLocks noChangeArrowheads="1"/>
            </p:cNvSpPr>
            <p:nvPr/>
          </p:nvSpPr>
          <p:spPr bwMode="auto">
            <a:xfrm>
              <a:off x="2965" y="2889"/>
              <a:ext cx="103" cy="100"/>
            </a:xfrm>
            <a:prstGeom prst="ellipse">
              <a:avLst/>
            </a:prstGeom>
            <a:solidFill>
              <a:srgbClr val="CCECFF"/>
            </a:solidFill>
            <a:ln w="28575">
              <a:solidFill>
                <a:srgbClr val="000000"/>
              </a:solidFill>
              <a:round/>
              <a:headEnd/>
              <a:tailEnd/>
            </a:ln>
          </p:spPr>
          <p:txBody>
            <a:bodyPr/>
            <a:lstStyle/>
            <a:p>
              <a:pPr>
                <a:defRPr/>
              </a:pPr>
              <a:endParaRPr lang="zh-CN" altLang="en-US">
                <a:effectLst>
                  <a:outerShdw blurRad="38100" dist="38100" dir="2700000" algn="tl">
                    <a:srgbClr val="000000">
                      <a:alpha val="43137"/>
                    </a:srgbClr>
                  </a:outerShdw>
                </a:effectLst>
              </a:endParaRPr>
            </a:p>
          </p:txBody>
        </p:sp>
      </p:grpSp>
      <p:grpSp>
        <p:nvGrpSpPr>
          <p:cNvPr id="7" name="Group 182"/>
          <p:cNvGrpSpPr>
            <a:grpSpLocks/>
          </p:cNvGrpSpPr>
          <p:nvPr/>
        </p:nvGrpSpPr>
        <p:grpSpPr bwMode="auto">
          <a:xfrm>
            <a:off x="73025" y="207963"/>
            <a:ext cx="6546850" cy="2265362"/>
            <a:chOff x="703" y="1867"/>
            <a:chExt cx="4107" cy="1317"/>
          </a:xfrm>
        </p:grpSpPr>
        <p:pic>
          <p:nvPicPr>
            <p:cNvPr id="10298" name="Picture 183"/>
            <p:cNvPicPr>
              <a:picLocks noChangeAspect="1" noChangeArrowheads="1"/>
            </p:cNvPicPr>
            <p:nvPr/>
          </p:nvPicPr>
          <p:blipFill>
            <a:blip r:embed="rId11" cstate="print"/>
            <a:srcRect/>
            <a:stretch>
              <a:fillRect/>
            </a:stretch>
          </p:blipFill>
          <p:spPr bwMode="auto">
            <a:xfrm>
              <a:off x="703" y="1867"/>
              <a:ext cx="4107" cy="1317"/>
            </a:xfrm>
            <a:prstGeom prst="rect">
              <a:avLst/>
            </a:prstGeom>
            <a:noFill/>
            <a:ln w="9525">
              <a:noFill/>
              <a:miter lim="800000"/>
              <a:headEnd/>
              <a:tailEnd/>
            </a:ln>
          </p:spPr>
        </p:pic>
        <p:grpSp>
          <p:nvGrpSpPr>
            <p:cNvPr id="10299" name="Group 184"/>
            <p:cNvGrpSpPr>
              <a:grpSpLocks/>
            </p:cNvGrpSpPr>
            <p:nvPr/>
          </p:nvGrpSpPr>
          <p:grpSpPr bwMode="auto">
            <a:xfrm>
              <a:off x="782" y="1991"/>
              <a:ext cx="1863" cy="377"/>
              <a:chOff x="1508" y="934"/>
              <a:chExt cx="1863" cy="377"/>
            </a:xfrm>
          </p:grpSpPr>
          <p:sp>
            <p:nvSpPr>
              <p:cNvPr id="10300" name="Rectangle 185"/>
              <p:cNvSpPr>
                <a:spLocks noChangeArrowheads="1"/>
              </p:cNvSpPr>
              <p:nvPr/>
            </p:nvSpPr>
            <p:spPr bwMode="auto">
              <a:xfrm>
                <a:off x="1508" y="934"/>
                <a:ext cx="466" cy="336"/>
              </a:xfrm>
              <a:prstGeom prst="rect">
                <a:avLst/>
              </a:prstGeom>
              <a:noFill/>
              <a:ln w="38100" algn="ctr">
                <a:noFill/>
                <a:miter lim="800000"/>
                <a:headEnd/>
                <a:tailEnd/>
              </a:ln>
            </p:spPr>
            <p:txBody>
              <a:bodyPr wrap="none">
                <a:spAutoFit/>
              </a:bodyPr>
              <a:lstStyle/>
              <a:p>
                <a:pPr algn="ctr">
                  <a:spcBef>
                    <a:spcPct val="50000"/>
                  </a:spcBef>
                </a:pPr>
                <a:r>
                  <a:rPr lang="en-US" altLang="zh-CN" sz="3200" i="1">
                    <a:solidFill>
                      <a:schemeClr val="bg1"/>
                    </a:solidFill>
                  </a:rPr>
                  <a:t>I</a:t>
                </a:r>
                <a:r>
                  <a:rPr lang="en-US" altLang="zh-CN" sz="3200" baseline="-25000">
                    <a:solidFill>
                      <a:schemeClr val="bg1"/>
                    </a:solidFill>
                  </a:rPr>
                  <a:t>o1  </a:t>
                </a:r>
              </a:p>
            </p:txBody>
          </p:sp>
          <p:sp>
            <p:nvSpPr>
              <p:cNvPr id="10301" name="Rectangle 186"/>
              <p:cNvSpPr>
                <a:spLocks noChangeArrowheads="1"/>
              </p:cNvSpPr>
              <p:nvPr/>
            </p:nvSpPr>
            <p:spPr bwMode="auto">
              <a:xfrm>
                <a:off x="1797" y="972"/>
                <a:ext cx="259" cy="336"/>
              </a:xfrm>
              <a:prstGeom prst="rect">
                <a:avLst/>
              </a:prstGeom>
              <a:noFill/>
              <a:ln w="38100" algn="ctr">
                <a:noFill/>
                <a:miter lim="800000"/>
                <a:headEnd/>
                <a:tailEnd/>
              </a:ln>
            </p:spPr>
            <p:txBody>
              <a:bodyPr wrap="none">
                <a:spAutoFit/>
              </a:bodyPr>
              <a:lstStyle/>
              <a:p>
                <a:pPr algn="ctr"/>
                <a:r>
                  <a:rPr lang="en-US" altLang="zh-CN" sz="3200" b="0">
                    <a:solidFill>
                      <a:schemeClr val="bg1"/>
                    </a:solidFill>
                  </a:rPr>
                  <a:t>=</a:t>
                </a:r>
              </a:p>
            </p:txBody>
          </p:sp>
          <p:sp>
            <p:nvSpPr>
              <p:cNvPr id="10302" name="Rectangle 187"/>
              <p:cNvSpPr>
                <a:spLocks noChangeArrowheads="1"/>
              </p:cNvSpPr>
              <p:nvPr/>
            </p:nvSpPr>
            <p:spPr bwMode="auto">
              <a:xfrm>
                <a:off x="1947" y="972"/>
                <a:ext cx="278" cy="301"/>
              </a:xfrm>
              <a:prstGeom prst="rect">
                <a:avLst/>
              </a:prstGeom>
              <a:noFill/>
              <a:ln w="38100" algn="ctr">
                <a:noFill/>
                <a:miter lim="800000"/>
                <a:headEnd/>
                <a:tailEnd/>
              </a:ln>
            </p:spPr>
            <p:txBody>
              <a:bodyPr wrap="none">
                <a:spAutoFit/>
              </a:bodyPr>
              <a:lstStyle/>
              <a:p>
                <a:pPr algn="ctr"/>
                <a:r>
                  <a:rPr lang="en-US" altLang="zh-CN" sz="2800" i="1">
                    <a:solidFill>
                      <a:schemeClr val="bg1"/>
                    </a:solidFill>
                  </a:rPr>
                  <a:t>I</a:t>
                </a:r>
                <a:r>
                  <a:rPr lang="en-US" altLang="zh-CN" sz="2800" baseline="-25000">
                    <a:solidFill>
                      <a:schemeClr val="bg1"/>
                    </a:solidFill>
                  </a:rPr>
                  <a:t>3</a:t>
                </a:r>
              </a:p>
            </p:txBody>
          </p:sp>
          <p:sp>
            <p:nvSpPr>
              <p:cNvPr id="10303" name="Rectangle 188"/>
              <p:cNvSpPr>
                <a:spLocks noChangeArrowheads="1"/>
              </p:cNvSpPr>
              <p:nvPr/>
            </p:nvSpPr>
            <p:spPr bwMode="auto">
              <a:xfrm>
                <a:off x="2330" y="996"/>
                <a:ext cx="278" cy="301"/>
              </a:xfrm>
              <a:prstGeom prst="rect">
                <a:avLst/>
              </a:prstGeom>
              <a:noFill/>
              <a:ln w="38100" algn="ctr">
                <a:noFill/>
                <a:miter lim="800000"/>
                <a:headEnd/>
                <a:tailEnd/>
              </a:ln>
            </p:spPr>
            <p:txBody>
              <a:bodyPr wrap="none">
                <a:spAutoFit/>
              </a:bodyPr>
              <a:lstStyle/>
              <a:p>
                <a:pPr algn="ctr"/>
                <a:r>
                  <a:rPr lang="en-US" altLang="zh-CN" sz="2800" i="1">
                    <a:solidFill>
                      <a:schemeClr val="bg1"/>
                    </a:solidFill>
                  </a:rPr>
                  <a:t>I</a:t>
                </a:r>
                <a:r>
                  <a:rPr lang="en-US" altLang="zh-CN" sz="2800" baseline="-25000">
                    <a:solidFill>
                      <a:schemeClr val="bg1"/>
                    </a:solidFill>
                  </a:rPr>
                  <a:t>2</a:t>
                </a:r>
              </a:p>
            </p:txBody>
          </p:sp>
          <p:sp>
            <p:nvSpPr>
              <p:cNvPr id="10304" name="Rectangle 189"/>
              <p:cNvSpPr>
                <a:spLocks noChangeArrowheads="1"/>
              </p:cNvSpPr>
              <p:nvPr/>
            </p:nvSpPr>
            <p:spPr bwMode="auto">
              <a:xfrm>
                <a:off x="2704" y="996"/>
                <a:ext cx="278" cy="301"/>
              </a:xfrm>
              <a:prstGeom prst="rect">
                <a:avLst/>
              </a:prstGeom>
              <a:noFill/>
              <a:ln w="38100" algn="ctr">
                <a:noFill/>
                <a:miter lim="800000"/>
                <a:headEnd/>
                <a:tailEnd/>
              </a:ln>
            </p:spPr>
            <p:txBody>
              <a:bodyPr wrap="none">
                <a:spAutoFit/>
              </a:bodyPr>
              <a:lstStyle/>
              <a:p>
                <a:pPr algn="ctr"/>
                <a:r>
                  <a:rPr lang="en-US" altLang="zh-CN" sz="2800" i="1">
                    <a:solidFill>
                      <a:schemeClr val="bg1"/>
                    </a:solidFill>
                  </a:rPr>
                  <a:t>I</a:t>
                </a:r>
                <a:r>
                  <a:rPr lang="en-US" altLang="zh-CN" sz="2800" baseline="-25000">
                    <a:solidFill>
                      <a:schemeClr val="bg1"/>
                    </a:solidFill>
                  </a:rPr>
                  <a:t>1</a:t>
                </a:r>
              </a:p>
            </p:txBody>
          </p:sp>
          <p:sp>
            <p:nvSpPr>
              <p:cNvPr id="10305" name="Rectangle 190"/>
              <p:cNvSpPr>
                <a:spLocks noChangeArrowheads="1"/>
              </p:cNvSpPr>
              <p:nvPr/>
            </p:nvSpPr>
            <p:spPr bwMode="auto">
              <a:xfrm>
                <a:off x="3093" y="996"/>
                <a:ext cx="278" cy="301"/>
              </a:xfrm>
              <a:prstGeom prst="rect">
                <a:avLst/>
              </a:prstGeom>
              <a:noFill/>
              <a:ln w="38100" algn="ctr">
                <a:noFill/>
                <a:miter lim="800000"/>
                <a:headEnd/>
                <a:tailEnd/>
              </a:ln>
            </p:spPr>
            <p:txBody>
              <a:bodyPr wrap="none">
                <a:spAutoFit/>
              </a:bodyPr>
              <a:lstStyle/>
              <a:p>
                <a:pPr algn="ctr"/>
                <a:r>
                  <a:rPr lang="en-US" altLang="zh-CN" sz="2800" i="1">
                    <a:solidFill>
                      <a:schemeClr val="bg1"/>
                    </a:solidFill>
                  </a:rPr>
                  <a:t>I</a:t>
                </a:r>
                <a:r>
                  <a:rPr lang="en-US" altLang="zh-CN" sz="2800" baseline="-25000">
                    <a:solidFill>
                      <a:schemeClr val="bg1"/>
                    </a:solidFill>
                  </a:rPr>
                  <a:t>0</a:t>
                </a:r>
              </a:p>
            </p:txBody>
          </p:sp>
          <p:sp>
            <p:nvSpPr>
              <p:cNvPr id="10306" name="Text Box 191"/>
              <p:cNvSpPr txBox="1">
                <a:spLocks noChangeArrowheads="1"/>
              </p:cNvSpPr>
              <p:nvPr/>
            </p:nvSpPr>
            <p:spPr bwMode="auto">
              <a:xfrm>
                <a:off x="2135" y="1010"/>
                <a:ext cx="243" cy="301"/>
              </a:xfrm>
              <a:prstGeom prst="rect">
                <a:avLst/>
              </a:prstGeom>
              <a:noFill/>
              <a:ln w="38100" algn="ctr">
                <a:noFill/>
                <a:miter lim="800000"/>
                <a:headEnd/>
                <a:tailEnd/>
              </a:ln>
            </p:spPr>
            <p:txBody>
              <a:bodyPr wrap="none">
                <a:spAutoFit/>
              </a:bodyPr>
              <a:lstStyle/>
              <a:p>
                <a:pPr algn="ctr"/>
                <a:r>
                  <a:rPr lang="en-US" altLang="zh-CN" sz="2800">
                    <a:solidFill>
                      <a:schemeClr val="bg1"/>
                    </a:solidFill>
                  </a:rPr>
                  <a:t>+</a:t>
                </a:r>
              </a:p>
            </p:txBody>
          </p:sp>
          <p:sp>
            <p:nvSpPr>
              <p:cNvPr id="10307" name="Text Box 192"/>
              <p:cNvSpPr txBox="1">
                <a:spLocks noChangeArrowheads="1"/>
              </p:cNvSpPr>
              <p:nvPr/>
            </p:nvSpPr>
            <p:spPr bwMode="auto">
              <a:xfrm>
                <a:off x="2515" y="1010"/>
                <a:ext cx="243" cy="301"/>
              </a:xfrm>
              <a:prstGeom prst="rect">
                <a:avLst/>
              </a:prstGeom>
              <a:noFill/>
              <a:ln w="38100" algn="ctr">
                <a:noFill/>
                <a:miter lim="800000"/>
                <a:headEnd/>
                <a:tailEnd/>
              </a:ln>
            </p:spPr>
            <p:txBody>
              <a:bodyPr wrap="none">
                <a:spAutoFit/>
              </a:bodyPr>
              <a:lstStyle/>
              <a:p>
                <a:pPr algn="ctr"/>
                <a:r>
                  <a:rPr lang="en-US" altLang="zh-CN" sz="2800">
                    <a:solidFill>
                      <a:schemeClr val="bg1"/>
                    </a:solidFill>
                  </a:rPr>
                  <a:t>+</a:t>
                </a:r>
              </a:p>
            </p:txBody>
          </p:sp>
          <p:sp>
            <p:nvSpPr>
              <p:cNvPr id="10308" name="Text Box 193"/>
              <p:cNvSpPr txBox="1">
                <a:spLocks noChangeArrowheads="1"/>
              </p:cNvSpPr>
              <p:nvPr/>
            </p:nvSpPr>
            <p:spPr bwMode="auto">
              <a:xfrm>
                <a:off x="2855" y="1010"/>
                <a:ext cx="244" cy="301"/>
              </a:xfrm>
              <a:prstGeom prst="rect">
                <a:avLst/>
              </a:prstGeom>
              <a:noFill/>
              <a:ln w="38100" algn="ctr">
                <a:noFill/>
                <a:miter lim="800000"/>
                <a:headEnd/>
                <a:tailEnd/>
              </a:ln>
            </p:spPr>
            <p:txBody>
              <a:bodyPr>
                <a:spAutoFit/>
              </a:bodyPr>
              <a:lstStyle/>
              <a:p>
                <a:pPr algn="ctr"/>
                <a:r>
                  <a:rPr lang="en-US" altLang="zh-CN" sz="2800">
                    <a:solidFill>
                      <a:schemeClr val="bg1"/>
                    </a:solidFill>
                  </a:rPr>
                  <a:t>+</a:t>
                </a:r>
              </a:p>
            </p:txBody>
          </p:sp>
        </p:grpSp>
      </p:grpSp>
      <p:grpSp>
        <p:nvGrpSpPr>
          <p:cNvPr id="9" name="Group 194"/>
          <p:cNvGrpSpPr>
            <a:grpSpLocks/>
          </p:cNvGrpSpPr>
          <p:nvPr/>
        </p:nvGrpSpPr>
        <p:grpSpPr bwMode="auto">
          <a:xfrm>
            <a:off x="3062288" y="460375"/>
            <a:ext cx="5419725" cy="879475"/>
            <a:chOff x="2352" y="979"/>
            <a:chExt cx="3414" cy="554"/>
          </a:xfrm>
        </p:grpSpPr>
        <p:sp>
          <p:nvSpPr>
            <p:cNvPr id="10289" name="Rectangle 195"/>
            <p:cNvSpPr>
              <a:spLocks noChangeArrowheads="1"/>
            </p:cNvSpPr>
            <p:nvPr/>
          </p:nvSpPr>
          <p:spPr bwMode="auto">
            <a:xfrm>
              <a:off x="2352" y="1048"/>
              <a:ext cx="260" cy="365"/>
            </a:xfrm>
            <a:prstGeom prst="rect">
              <a:avLst/>
            </a:prstGeom>
            <a:noFill/>
            <a:ln w="38100" algn="ctr">
              <a:noFill/>
              <a:miter lim="800000"/>
              <a:headEnd/>
              <a:tailEnd/>
            </a:ln>
          </p:spPr>
          <p:txBody>
            <a:bodyPr wrap="none">
              <a:spAutoFit/>
            </a:bodyPr>
            <a:lstStyle/>
            <a:p>
              <a:pPr algn="ctr"/>
              <a:r>
                <a:rPr lang="en-US" altLang="zh-CN" sz="3200" b="0">
                  <a:solidFill>
                    <a:schemeClr val="bg1"/>
                  </a:solidFill>
                </a:rPr>
                <a:t>=</a:t>
              </a:r>
            </a:p>
          </p:txBody>
        </p:sp>
        <p:grpSp>
          <p:nvGrpSpPr>
            <p:cNvPr id="10290" name="Group 196"/>
            <p:cNvGrpSpPr>
              <a:grpSpLocks/>
            </p:cNvGrpSpPr>
            <p:nvPr/>
          </p:nvGrpSpPr>
          <p:grpSpPr bwMode="auto">
            <a:xfrm>
              <a:off x="2582" y="979"/>
              <a:ext cx="3184" cy="554"/>
              <a:chOff x="2582" y="979"/>
              <a:chExt cx="3184" cy="554"/>
            </a:xfrm>
          </p:grpSpPr>
          <p:sp>
            <p:nvSpPr>
              <p:cNvPr id="10291" name="Rectangle 197"/>
              <p:cNvSpPr>
                <a:spLocks noChangeArrowheads="1"/>
              </p:cNvSpPr>
              <p:nvPr/>
            </p:nvSpPr>
            <p:spPr bwMode="auto">
              <a:xfrm>
                <a:off x="2757" y="1073"/>
                <a:ext cx="2119" cy="327"/>
              </a:xfrm>
              <a:prstGeom prst="rect">
                <a:avLst/>
              </a:prstGeom>
              <a:noFill/>
              <a:ln w="38100" algn="ctr">
                <a:noFill/>
                <a:miter lim="800000"/>
                <a:headEnd/>
                <a:tailEnd/>
              </a:ln>
            </p:spPr>
            <p:txBody>
              <a:bodyPr wrap="none">
                <a:spAutoFit/>
              </a:bodyPr>
              <a:lstStyle/>
              <a:p>
                <a:pPr algn="ctr"/>
                <a:r>
                  <a:rPr lang="zh-CN" altLang="en-US" sz="2800">
                    <a:solidFill>
                      <a:schemeClr val="bg1"/>
                    </a:solidFill>
                  </a:rPr>
                  <a:t>（</a:t>
                </a:r>
                <a:r>
                  <a:rPr lang="en-US" altLang="zh-CN" sz="2800" i="1">
                    <a:solidFill>
                      <a:schemeClr val="bg1"/>
                    </a:solidFill>
                  </a:rPr>
                  <a:t>D</a:t>
                </a:r>
                <a:r>
                  <a:rPr lang="en-US" altLang="zh-CN" sz="2800" baseline="-25000">
                    <a:solidFill>
                      <a:schemeClr val="bg1"/>
                    </a:solidFill>
                  </a:rPr>
                  <a:t>3</a:t>
                </a:r>
                <a:r>
                  <a:rPr lang="en-US" altLang="zh-CN" sz="2800">
                    <a:solidFill>
                      <a:schemeClr val="bg1"/>
                    </a:solidFill>
                  </a:rPr>
                  <a:t> 2</a:t>
                </a:r>
                <a:r>
                  <a:rPr lang="en-US" altLang="zh-CN" sz="2800" baseline="30000">
                    <a:solidFill>
                      <a:schemeClr val="bg1"/>
                    </a:solidFill>
                  </a:rPr>
                  <a:t>3 </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2</a:t>
                </a:r>
                <a:r>
                  <a:rPr lang="en-US" altLang="zh-CN" sz="2800">
                    <a:solidFill>
                      <a:schemeClr val="bg1"/>
                    </a:solidFill>
                  </a:rPr>
                  <a:t> 2</a:t>
                </a:r>
                <a:r>
                  <a:rPr lang="en-US" altLang="zh-CN" sz="2800" baseline="30000">
                    <a:solidFill>
                      <a:schemeClr val="bg1"/>
                    </a:solidFill>
                  </a:rPr>
                  <a:t>2 </a:t>
                </a:r>
                <a:r>
                  <a:rPr lang="en-US" altLang="zh-CN" sz="2800">
                    <a:solidFill>
                      <a:schemeClr val="bg1"/>
                    </a:solidFill>
                  </a:rPr>
                  <a:t>+ </a:t>
                </a:r>
                <a:r>
                  <a:rPr lang="en-US" altLang="zh-CN" sz="2800" i="1">
                    <a:solidFill>
                      <a:schemeClr val="bg1"/>
                    </a:solidFill>
                  </a:rPr>
                  <a:t>D</a:t>
                </a:r>
                <a:r>
                  <a:rPr lang="en-US" altLang="zh-CN" sz="2800" baseline="-25000">
                    <a:solidFill>
                      <a:schemeClr val="bg1"/>
                    </a:solidFill>
                  </a:rPr>
                  <a:t>1</a:t>
                </a:r>
                <a:r>
                  <a:rPr lang="en-US" altLang="zh-CN" sz="2800">
                    <a:solidFill>
                      <a:schemeClr val="bg1"/>
                    </a:solidFill>
                  </a:rPr>
                  <a:t>2</a:t>
                </a:r>
                <a:r>
                  <a:rPr lang="en-US" altLang="zh-CN" sz="2800" baseline="30000">
                    <a:solidFill>
                      <a:schemeClr val="bg1"/>
                    </a:solidFill>
                  </a:rPr>
                  <a:t>1</a:t>
                </a:r>
              </a:p>
            </p:txBody>
          </p:sp>
          <p:grpSp>
            <p:nvGrpSpPr>
              <p:cNvPr id="10292" name="Group 198"/>
              <p:cNvGrpSpPr>
                <a:grpSpLocks/>
              </p:cNvGrpSpPr>
              <p:nvPr/>
            </p:nvGrpSpPr>
            <p:grpSpPr bwMode="auto">
              <a:xfrm>
                <a:off x="2582" y="979"/>
                <a:ext cx="296" cy="554"/>
                <a:chOff x="188" y="828"/>
                <a:chExt cx="296" cy="554"/>
              </a:xfrm>
            </p:grpSpPr>
            <p:sp>
              <p:nvSpPr>
                <p:cNvPr id="332999" name="Line 199"/>
                <p:cNvSpPr>
                  <a:spLocks noChangeShapeType="1"/>
                </p:cNvSpPr>
                <p:nvPr/>
              </p:nvSpPr>
              <p:spPr bwMode="auto">
                <a:xfrm>
                  <a:off x="196" y="1086"/>
                  <a:ext cx="288" cy="0"/>
                </a:xfrm>
                <a:prstGeom prst="line">
                  <a:avLst/>
                </a:prstGeom>
                <a:noFill/>
                <a:ln w="12700">
                  <a:solidFill>
                    <a:schemeClr val="bg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296" name="Text Box 200"/>
                <p:cNvSpPr txBox="1">
                  <a:spLocks noChangeArrowheads="1"/>
                </p:cNvSpPr>
                <p:nvPr/>
              </p:nvSpPr>
              <p:spPr bwMode="auto">
                <a:xfrm>
                  <a:off x="188" y="1055"/>
                  <a:ext cx="292" cy="327"/>
                </a:xfrm>
                <a:prstGeom prst="rect">
                  <a:avLst/>
                </a:prstGeom>
                <a:noFill/>
                <a:ln w="38100" algn="ctr">
                  <a:noFill/>
                  <a:miter lim="800000"/>
                  <a:headEnd/>
                  <a:tailEnd/>
                </a:ln>
              </p:spPr>
              <p:txBody>
                <a:bodyPr wrap="none">
                  <a:spAutoFit/>
                </a:bodyPr>
                <a:lstStyle/>
                <a:p>
                  <a:pPr algn="ctr"/>
                  <a:r>
                    <a:rPr lang="en-US" altLang="zh-CN" sz="2800">
                      <a:solidFill>
                        <a:schemeClr val="bg1"/>
                      </a:solidFill>
                    </a:rPr>
                    <a:t>2</a:t>
                  </a:r>
                  <a:r>
                    <a:rPr lang="en-US" altLang="zh-CN" sz="2400" baseline="30000">
                      <a:solidFill>
                        <a:schemeClr val="bg1"/>
                      </a:solidFill>
                    </a:rPr>
                    <a:t>4</a:t>
                  </a:r>
                </a:p>
              </p:txBody>
            </p:sp>
            <p:sp>
              <p:nvSpPr>
                <p:cNvPr id="10297" name="Text Box 201"/>
                <p:cNvSpPr txBox="1">
                  <a:spLocks noChangeArrowheads="1"/>
                </p:cNvSpPr>
                <p:nvPr/>
              </p:nvSpPr>
              <p:spPr bwMode="auto">
                <a:xfrm>
                  <a:off x="207" y="828"/>
                  <a:ext cx="191" cy="288"/>
                </a:xfrm>
                <a:prstGeom prst="rect">
                  <a:avLst/>
                </a:prstGeom>
                <a:noFill/>
                <a:ln w="38100" algn="ctr">
                  <a:noFill/>
                  <a:miter lim="800000"/>
                  <a:headEnd/>
                  <a:tailEnd/>
                </a:ln>
              </p:spPr>
              <p:txBody>
                <a:bodyPr wrap="none">
                  <a:spAutoFit/>
                </a:bodyPr>
                <a:lstStyle/>
                <a:p>
                  <a:pPr algn="ctr"/>
                  <a:r>
                    <a:rPr lang="en-US" altLang="zh-CN" sz="2400" i="1">
                      <a:solidFill>
                        <a:schemeClr val="bg1"/>
                      </a:solidFill>
                    </a:rPr>
                    <a:t>I</a:t>
                  </a:r>
                </a:p>
              </p:txBody>
            </p:sp>
          </p:grpSp>
          <p:sp>
            <p:nvSpPr>
              <p:cNvPr id="10293" name="Rectangle 202"/>
              <p:cNvSpPr>
                <a:spLocks noChangeArrowheads="1"/>
              </p:cNvSpPr>
              <p:nvPr/>
            </p:nvSpPr>
            <p:spPr bwMode="auto">
              <a:xfrm>
                <a:off x="4782" y="1073"/>
                <a:ext cx="782" cy="327"/>
              </a:xfrm>
              <a:prstGeom prst="rect">
                <a:avLst/>
              </a:prstGeom>
              <a:noFill/>
              <a:ln w="38100" algn="ctr">
                <a:noFill/>
                <a:miter lim="800000"/>
                <a:headEnd/>
                <a:tailEnd/>
              </a:ln>
            </p:spPr>
            <p:txBody>
              <a:bodyPr wrap="none">
                <a:spAutoFit/>
              </a:bodyPr>
              <a:lstStyle/>
              <a:p>
                <a:pPr algn="ctr"/>
                <a:r>
                  <a:rPr lang="en-US" altLang="zh-CN" sz="2800">
                    <a:solidFill>
                      <a:schemeClr val="bg1"/>
                    </a:solidFill>
                  </a:rPr>
                  <a:t> + </a:t>
                </a:r>
                <a:r>
                  <a:rPr lang="en-US" altLang="zh-CN" sz="2800" i="1">
                    <a:solidFill>
                      <a:schemeClr val="bg1"/>
                    </a:solidFill>
                  </a:rPr>
                  <a:t>D</a:t>
                </a:r>
                <a:r>
                  <a:rPr lang="en-US" altLang="zh-CN" sz="2800" baseline="-25000">
                    <a:solidFill>
                      <a:schemeClr val="bg1"/>
                    </a:solidFill>
                  </a:rPr>
                  <a:t>0</a:t>
                </a:r>
                <a:r>
                  <a:rPr lang="en-US" altLang="zh-CN" sz="2800">
                    <a:solidFill>
                      <a:schemeClr val="bg1"/>
                    </a:solidFill>
                  </a:rPr>
                  <a:t>2</a:t>
                </a:r>
                <a:r>
                  <a:rPr lang="en-US" altLang="zh-CN" sz="2800" baseline="30000">
                    <a:solidFill>
                      <a:schemeClr val="bg1"/>
                    </a:solidFill>
                  </a:rPr>
                  <a:t>0</a:t>
                </a:r>
              </a:p>
            </p:txBody>
          </p:sp>
          <p:sp>
            <p:nvSpPr>
              <p:cNvPr id="10294" name="Text Box 203"/>
              <p:cNvSpPr txBox="1">
                <a:spLocks noChangeArrowheads="1"/>
              </p:cNvSpPr>
              <p:nvPr/>
            </p:nvSpPr>
            <p:spPr bwMode="auto">
              <a:xfrm>
                <a:off x="5425" y="1073"/>
                <a:ext cx="341" cy="327"/>
              </a:xfrm>
              <a:prstGeom prst="rect">
                <a:avLst/>
              </a:prstGeom>
              <a:noFill/>
              <a:ln w="38100" algn="ctr">
                <a:noFill/>
                <a:miter lim="800000"/>
                <a:headEnd/>
                <a:tailEnd/>
              </a:ln>
            </p:spPr>
            <p:txBody>
              <a:bodyPr wrap="none">
                <a:spAutoFit/>
              </a:bodyPr>
              <a:lstStyle/>
              <a:p>
                <a:pPr algn="ctr"/>
                <a:r>
                  <a:rPr lang="zh-CN" altLang="en-US" sz="2800">
                    <a:solidFill>
                      <a:schemeClr val="bg1"/>
                    </a:solidFill>
                  </a:rPr>
                  <a:t>）</a:t>
                </a:r>
              </a:p>
            </p:txBody>
          </p:sp>
        </p:grpSp>
      </p:grpSp>
      <p:sp>
        <p:nvSpPr>
          <p:cNvPr id="333004" name="Rectangle 204"/>
          <p:cNvSpPr>
            <a:spLocks noChangeArrowheads="1"/>
          </p:cNvSpPr>
          <p:nvPr/>
        </p:nvSpPr>
        <p:spPr bwMode="auto">
          <a:xfrm>
            <a:off x="282575" y="1544638"/>
            <a:ext cx="1922463" cy="579437"/>
          </a:xfrm>
          <a:prstGeom prst="rect">
            <a:avLst/>
          </a:prstGeom>
          <a:noFill/>
          <a:ln w="38100" algn="ctr">
            <a:noFill/>
            <a:miter lim="800000"/>
            <a:headEnd/>
            <a:tailEnd/>
          </a:ln>
        </p:spPr>
        <p:txBody>
          <a:bodyPr wrap="none">
            <a:spAutoFit/>
          </a:bodyPr>
          <a:lstStyle/>
          <a:p>
            <a:pPr algn="ctr"/>
            <a:r>
              <a:rPr lang="en-US" altLang="zh-CN" sz="2800" i="1">
                <a:solidFill>
                  <a:schemeClr val="bg1"/>
                </a:solidFill>
              </a:rPr>
              <a:t>U</a:t>
            </a:r>
            <a:r>
              <a:rPr lang="en-US" altLang="zh-CN" sz="2800" baseline="-25000">
                <a:solidFill>
                  <a:schemeClr val="bg1"/>
                </a:solidFill>
              </a:rPr>
              <a:t>O</a:t>
            </a:r>
            <a:r>
              <a:rPr lang="en-US" altLang="zh-CN" sz="3200">
                <a:solidFill>
                  <a:schemeClr val="bg1"/>
                </a:solidFill>
              </a:rPr>
              <a:t>= </a:t>
            </a:r>
            <a:r>
              <a:rPr lang="en-US" altLang="zh-CN" sz="3200">
                <a:solidFill>
                  <a:schemeClr val="bg1"/>
                </a:solidFill>
                <a:cs typeface="Times New Roman" pitchFamily="18" charset="0"/>
              </a:rPr>
              <a:t>–</a:t>
            </a:r>
            <a:r>
              <a:rPr lang="en-US" altLang="zh-CN" sz="2800" i="1">
                <a:solidFill>
                  <a:schemeClr val="bg1"/>
                </a:solidFill>
              </a:rPr>
              <a:t>R</a:t>
            </a:r>
            <a:r>
              <a:rPr lang="en-US" altLang="zh-CN" sz="2800" baseline="-25000">
                <a:solidFill>
                  <a:schemeClr val="bg1"/>
                </a:solidFill>
              </a:rPr>
              <a:t>f </a:t>
            </a:r>
            <a:r>
              <a:rPr lang="en-US" altLang="zh-CN" sz="2800" i="1">
                <a:solidFill>
                  <a:schemeClr val="bg1"/>
                </a:solidFill>
              </a:rPr>
              <a:t>I</a:t>
            </a:r>
            <a:r>
              <a:rPr lang="en-US" altLang="zh-CN" sz="2800" baseline="-25000">
                <a:solidFill>
                  <a:schemeClr val="bg1"/>
                </a:solidFill>
              </a:rPr>
              <a:t>01</a:t>
            </a:r>
          </a:p>
        </p:txBody>
      </p:sp>
      <p:grpSp>
        <p:nvGrpSpPr>
          <p:cNvPr id="12" name="Group 205"/>
          <p:cNvGrpSpPr>
            <a:grpSpLocks/>
          </p:cNvGrpSpPr>
          <p:nvPr/>
        </p:nvGrpSpPr>
        <p:grpSpPr bwMode="auto">
          <a:xfrm>
            <a:off x="2085975" y="1401763"/>
            <a:ext cx="6042025" cy="976312"/>
            <a:chOff x="1787" y="1570"/>
            <a:chExt cx="3806" cy="615"/>
          </a:xfrm>
        </p:grpSpPr>
        <p:sp>
          <p:nvSpPr>
            <p:cNvPr id="10281" name="Rectangle 206"/>
            <p:cNvSpPr>
              <a:spLocks noChangeArrowheads="1"/>
            </p:cNvSpPr>
            <p:nvPr/>
          </p:nvSpPr>
          <p:spPr bwMode="auto">
            <a:xfrm>
              <a:off x="1787" y="1695"/>
              <a:ext cx="452" cy="365"/>
            </a:xfrm>
            <a:prstGeom prst="rect">
              <a:avLst/>
            </a:prstGeom>
            <a:noFill/>
            <a:ln w="38100" algn="ctr">
              <a:noFill/>
              <a:miter lim="800000"/>
              <a:headEnd/>
              <a:tailEnd/>
            </a:ln>
          </p:spPr>
          <p:txBody>
            <a:bodyPr wrap="none">
              <a:spAutoFit/>
            </a:bodyPr>
            <a:lstStyle/>
            <a:p>
              <a:pPr algn="ctr"/>
              <a:r>
                <a:rPr lang="en-US" altLang="zh-CN" sz="3200" b="0">
                  <a:solidFill>
                    <a:schemeClr val="bg1"/>
                  </a:solidFill>
                </a:rPr>
                <a:t>= </a:t>
              </a:r>
              <a:r>
                <a:rPr lang="en-US" altLang="zh-CN" sz="3200" b="0">
                  <a:solidFill>
                    <a:schemeClr val="bg1"/>
                  </a:solidFill>
                  <a:cs typeface="Times New Roman" pitchFamily="18" charset="0"/>
                </a:rPr>
                <a:t>–</a:t>
              </a:r>
              <a:endParaRPr lang="en-US" altLang="zh-CN" sz="2800" b="0">
                <a:solidFill>
                  <a:schemeClr val="bg1"/>
                </a:solidFill>
                <a:cs typeface="Times New Roman" pitchFamily="18" charset="0"/>
              </a:endParaRPr>
            </a:p>
          </p:txBody>
        </p:sp>
        <p:grpSp>
          <p:nvGrpSpPr>
            <p:cNvPr id="10282" name="Group 207"/>
            <p:cNvGrpSpPr>
              <a:grpSpLocks/>
            </p:cNvGrpSpPr>
            <p:nvPr/>
          </p:nvGrpSpPr>
          <p:grpSpPr bwMode="auto">
            <a:xfrm>
              <a:off x="2188" y="1570"/>
              <a:ext cx="3405" cy="615"/>
              <a:chOff x="2188" y="1570"/>
              <a:chExt cx="3405" cy="615"/>
            </a:xfrm>
          </p:grpSpPr>
          <p:sp>
            <p:nvSpPr>
              <p:cNvPr id="10283" name="Rectangle 208"/>
              <p:cNvSpPr>
                <a:spLocks noChangeArrowheads="1"/>
              </p:cNvSpPr>
              <p:nvPr/>
            </p:nvSpPr>
            <p:spPr bwMode="auto">
              <a:xfrm>
                <a:off x="2584" y="1714"/>
                <a:ext cx="2119" cy="327"/>
              </a:xfrm>
              <a:prstGeom prst="rect">
                <a:avLst/>
              </a:prstGeom>
              <a:noFill/>
              <a:ln w="38100" algn="ctr">
                <a:noFill/>
                <a:miter lim="800000"/>
                <a:headEnd/>
                <a:tailEnd/>
              </a:ln>
            </p:spPr>
            <p:txBody>
              <a:bodyPr wrap="none">
                <a:spAutoFit/>
              </a:bodyPr>
              <a:lstStyle/>
              <a:p>
                <a:pPr algn="ctr"/>
                <a:r>
                  <a:rPr lang="zh-CN" altLang="en-US" sz="2800">
                    <a:solidFill>
                      <a:schemeClr val="bg1"/>
                    </a:solidFill>
                  </a:rPr>
                  <a:t>（</a:t>
                </a:r>
                <a:r>
                  <a:rPr lang="en-US" altLang="zh-CN" sz="2800" i="1">
                    <a:solidFill>
                      <a:schemeClr val="bg1"/>
                    </a:solidFill>
                  </a:rPr>
                  <a:t>D</a:t>
                </a:r>
                <a:r>
                  <a:rPr lang="en-US" altLang="zh-CN" sz="2800" baseline="-25000">
                    <a:solidFill>
                      <a:schemeClr val="bg1"/>
                    </a:solidFill>
                  </a:rPr>
                  <a:t>3</a:t>
                </a:r>
                <a:r>
                  <a:rPr lang="en-US" altLang="zh-CN" sz="2800">
                    <a:solidFill>
                      <a:schemeClr val="bg1"/>
                    </a:solidFill>
                  </a:rPr>
                  <a:t> 2</a:t>
                </a:r>
                <a:r>
                  <a:rPr lang="en-US" altLang="zh-CN" sz="2800" baseline="30000">
                    <a:solidFill>
                      <a:schemeClr val="bg1"/>
                    </a:solidFill>
                  </a:rPr>
                  <a:t>3 </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2</a:t>
                </a:r>
                <a:r>
                  <a:rPr lang="en-US" altLang="zh-CN" sz="2800">
                    <a:solidFill>
                      <a:schemeClr val="bg1"/>
                    </a:solidFill>
                  </a:rPr>
                  <a:t> 2</a:t>
                </a:r>
                <a:r>
                  <a:rPr lang="en-US" altLang="zh-CN" sz="2800" baseline="30000">
                    <a:solidFill>
                      <a:schemeClr val="bg1"/>
                    </a:solidFill>
                  </a:rPr>
                  <a:t>2 </a:t>
                </a:r>
                <a:r>
                  <a:rPr lang="en-US" altLang="zh-CN" sz="2800">
                    <a:solidFill>
                      <a:schemeClr val="bg1"/>
                    </a:solidFill>
                  </a:rPr>
                  <a:t>+ </a:t>
                </a:r>
                <a:r>
                  <a:rPr lang="en-US" altLang="zh-CN" sz="2800" i="1">
                    <a:solidFill>
                      <a:schemeClr val="bg1"/>
                    </a:solidFill>
                  </a:rPr>
                  <a:t>D</a:t>
                </a:r>
                <a:r>
                  <a:rPr lang="en-US" altLang="zh-CN" sz="2800" baseline="-25000">
                    <a:solidFill>
                      <a:schemeClr val="bg1"/>
                    </a:solidFill>
                  </a:rPr>
                  <a:t>1</a:t>
                </a:r>
                <a:r>
                  <a:rPr lang="en-US" altLang="zh-CN" sz="2800">
                    <a:solidFill>
                      <a:schemeClr val="bg1"/>
                    </a:solidFill>
                  </a:rPr>
                  <a:t>2</a:t>
                </a:r>
                <a:r>
                  <a:rPr lang="en-US" altLang="zh-CN" sz="2800" baseline="30000">
                    <a:solidFill>
                      <a:schemeClr val="bg1"/>
                    </a:solidFill>
                  </a:rPr>
                  <a:t>1</a:t>
                </a:r>
              </a:p>
            </p:txBody>
          </p:sp>
          <p:sp>
            <p:nvSpPr>
              <p:cNvPr id="333009" name="Line 209"/>
              <p:cNvSpPr>
                <a:spLocks noChangeShapeType="1"/>
              </p:cNvSpPr>
              <p:nvPr/>
            </p:nvSpPr>
            <p:spPr bwMode="auto">
              <a:xfrm>
                <a:off x="2239" y="1889"/>
                <a:ext cx="344" cy="0"/>
              </a:xfrm>
              <a:prstGeom prst="line">
                <a:avLst/>
              </a:prstGeom>
              <a:noFill/>
              <a:ln w="12700">
                <a:solidFill>
                  <a:schemeClr val="bg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285" name="Text Box 210"/>
              <p:cNvSpPr txBox="1">
                <a:spLocks noChangeArrowheads="1"/>
              </p:cNvSpPr>
              <p:nvPr/>
            </p:nvSpPr>
            <p:spPr bwMode="auto">
              <a:xfrm>
                <a:off x="2287" y="1858"/>
                <a:ext cx="292" cy="327"/>
              </a:xfrm>
              <a:prstGeom prst="rect">
                <a:avLst/>
              </a:prstGeom>
              <a:noFill/>
              <a:ln w="38100" algn="ctr">
                <a:noFill/>
                <a:miter lim="800000"/>
                <a:headEnd/>
                <a:tailEnd/>
              </a:ln>
            </p:spPr>
            <p:txBody>
              <a:bodyPr wrap="none">
                <a:spAutoFit/>
              </a:bodyPr>
              <a:lstStyle/>
              <a:p>
                <a:pPr algn="ctr"/>
                <a:r>
                  <a:rPr lang="en-US" altLang="zh-CN" sz="2800">
                    <a:solidFill>
                      <a:schemeClr val="bg1"/>
                    </a:solidFill>
                  </a:rPr>
                  <a:t>2</a:t>
                </a:r>
                <a:r>
                  <a:rPr lang="en-US" altLang="zh-CN" sz="2400" baseline="30000">
                    <a:solidFill>
                      <a:schemeClr val="bg1"/>
                    </a:solidFill>
                  </a:rPr>
                  <a:t>4</a:t>
                </a:r>
              </a:p>
            </p:txBody>
          </p:sp>
          <p:sp>
            <p:nvSpPr>
              <p:cNvPr id="10286" name="Text Box 211"/>
              <p:cNvSpPr txBox="1">
                <a:spLocks noChangeArrowheads="1"/>
              </p:cNvSpPr>
              <p:nvPr/>
            </p:nvSpPr>
            <p:spPr bwMode="auto">
              <a:xfrm>
                <a:off x="2188" y="1570"/>
                <a:ext cx="426" cy="288"/>
              </a:xfrm>
              <a:prstGeom prst="rect">
                <a:avLst/>
              </a:prstGeom>
              <a:noFill/>
              <a:ln w="38100" algn="ctr">
                <a:noFill/>
                <a:miter lim="800000"/>
                <a:headEnd/>
                <a:tailEnd/>
              </a:ln>
            </p:spPr>
            <p:txBody>
              <a:bodyPr wrap="none">
                <a:spAutoFit/>
              </a:bodyPr>
              <a:lstStyle/>
              <a:p>
                <a:pPr algn="ctr"/>
                <a:r>
                  <a:rPr lang="en-US" altLang="zh-CN" sz="2400" i="1">
                    <a:solidFill>
                      <a:schemeClr val="bg1"/>
                    </a:solidFill>
                  </a:rPr>
                  <a:t>R</a:t>
                </a:r>
                <a:r>
                  <a:rPr lang="en-US" altLang="zh-CN" sz="2400" baseline="-25000">
                    <a:solidFill>
                      <a:schemeClr val="bg1"/>
                    </a:solidFill>
                  </a:rPr>
                  <a:t>f  </a:t>
                </a:r>
                <a:r>
                  <a:rPr lang="en-US" altLang="zh-CN" sz="2400" i="1">
                    <a:solidFill>
                      <a:schemeClr val="bg1"/>
                    </a:solidFill>
                  </a:rPr>
                  <a:t>I</a:t>
                </a:r>
              </a:p>
            </p:txBody>
          </p:sp>
          <p:sp>
            <p:nvSpPr>
              <p:cNvPr id="10287" name="Rectangle 212"/>
              <p:cNvSpPr>
                <a:spLocks noChangeArrowheads="1"/>
              </p:cNvSpPr>
              <p:nvPr/>
            </p:nvSpPr>
            <p:spPr bwMode="auto">
              <a:xfrm>
                <a:off x="4609" y="1714"/>
                <a:ext cx="782" cy="327"/>
              </a:xfrm>
              <a:prstGeom prst="rect">
                <a:avLst/>
              </a:prstGeom>
              <a:noFill/>
              <a:ln w="38100" algn="ctr">
                <a:noFill/>
                <a:miter lim="800000"/>
                <a:headEnd/>
                <a:tailEnd/>
              </a:ln>
            </p:spPr>
            <p:txBody>
              <a:bodyPr wrap="none">
                <a:spAutoFit/>
              </a:bodyPr>
              <a:lstStyle/>
              <a:p>
                <a:pPr algn="ctr"/>
                <a:r>
                  <a:rPr lang="en-US" altLang="zh-CN" sz="2800">
                    <a:solidFill>
                      <a:schemeClr val="bg1"/>
                    </a:solidFill>
                  </a:rPr>
                  <a:t> + </a:t>
                </a:r>
                <a:r>
                  <a:rPr lang="en-US" altLang="zh-CN" sz="2800" i="1">
                    <a:solidFill>
                      <a:schemeClr val="bg1"/>
                    </a:solidFill>
                  </a:rPr>
                  <a:t>D</a:t>
                </a:r>
                <a:r>
                  <a:rPr lang="en-US" altLang="zh-CN" sz="2800" baseline="-25000">
                    <a:solidFill>
                      <a:schemeClr val="bg1"/>
                    </a:solidFill>
                  </a:rPr>
                  <a:t>0</a:t>
                </a:r>
                <a:r>
                  <a:rPr lang="en-US" altLang="zh-CN" sz="2800">
                    <a:solidFill>
                      <a:schemeClr val="bg1"/>
                    </a:solidFill>
                  </a:rPr>
                  <a:t>2</a:t>
                </a:r>
                <a:r>
                  <a:rPr lang="en-US" altLang="zh-CN" sz="2800" baseline="30000">
                    <a:solidFill>
                      <a:schemeClr val="bg1"/>
                    </a:solidFill>
                  </a:rPr>
                  <a:t>0</a:t>
                </a:r>
              </a:p>
            </p:txBody>
          </p:sp>
          <p:sp>
            <p:nvSpPr>
              <p:cNvPr id="10288" name="Text Box 213"/>
              <p:cNvSpPr txBox="1">
                <a:spLocks noChangeArrowheads="1"/>
              </p:cNvSpPr>
              <p:nvPr/>
            </p:nvSpPr>
            <p:spPr bwMode="auto">
              <a:xfrm>
                <a:off x="5252" y="1714"/>
                <a:ext cx="341" cy="327"/>
              </a:xfrm>
              <a:prstGeom prst="rect">
                <a:avLst/>
              </a:prstGeom>
              <a:noFill/>
              <a:ln w="38100" algn="ctr">
                <a:noFill/>
                <a:miter lim="800000"/>
                <a:headEnd/>
                <a:tailEnd/>
              </a:ln>
            </p:spPr>
            <p:txBody>
              <a:bodyPr wrap="none">
                <a:spAutoFit/>
              </a:bodyPr>
              <a:lstStyle/>
              <a:p>
                <a:pPr algn="ctr"/>
                <a:r>
                  <a:rPr lang="zh-CN" altLang="en-US" sz="2800">
                    <a:solidFill>
                      <a:schemeClr val="bg1"/>
                    </a:solidFill>
                  </a:rPr>
                  <a:t>）</a:t>
                </a:r>
              </a:p>
            </p:txBody>
          </p:sp>
        </p:grpSp>
      </p:grpSp>
      <p:grpSp>
        <p:nvGrpSpPr>
          <p:cNvPr id="14" name="Group 214"/>
          <p:cNvGrpSpPr>
            <a:grpSpLocks/>
          </p:cNvGrpSpPr>
          <p:nvPr/>
        </p:nvGrpSpPr>
        <p:grpSpPr bwMode="auto">
          <a:xfrm>
            <a:off x="34925" y="192088"/>
            <a:ext cx="9347200" cy="1255712"/>
            <a:chOff x="0" y="344"/>
            <a:chExt cx="5888" cy="791"/>
          </a:xfrm>
        </p:grpSpPr>
        <p:pic>
          <p:nvPicPr>
            <p:cNvPr id="10274" name="Picture 215"/>
            <p:cNvPicPr>
              <a:picLocks noChangeAspect="1" noChangeArrowheads="1"/>
            </p:cNvPicPr>
            <p:nvPr/>
          </p:nvPicPr>
          <p:blipFill>
            <a:blip r:embed="rId11" cstate="print"/>
            <a:srcRect/>
            <a:stretch>
              <a:fillRect/>
            </a:stretch>
          </p:blipFill>
          <p:spPr bwMode="auto">
            <a:xfrm rot="10800000">
              <a:off x="0" y="344"/>
              <a:ext cx="5760" cy="791"/>
            </a:xfrm>
            <a:prstGeom prst="rect">
              <a:avLst/>
            </a:prstGeom>
            <a:noFill/>
            <a:ln w="9525">
              <a:noFill/>
              <a:miter lim="800000"/>
              <a:headEnd/>
              <a:tailEnd/>
            </a:ln>
          </p:spPr>
        </p:pic>
        <p:grpSp>
          <p:nvGrpSpPr>
            <p:cNvPr id="10275" name="Group 216"/>
            <p:cNvGrpSpPr>
              <a:grpSpLocks/>
            </p:cNvGrpSpPr>
            <p:nvPr/>
          </p:nvGrpSpPr>
          <p:grpSpPr bwMode="auto">
            <a:xfrm>
              <a:off x="568" y="344"/>
              <a:ext cx="5320" cy="720"/>
              <a:chOff x="273" y="319"/>
              <a:chExt cx="5487" cy="633"/>
            </a:xfrm>
          </p:grpSpPr>
          <p:sp>
            <p:nvSpPr>
              <p:cNvPr id="10276" name="Text Box 217"/>
              <p:cNvSpPr txBox="1">
                <a:spLocks noChangeArrowheads="1"/>
              </p:cNvSpPr>
              <p:nvPr/>
            </p:nvSpPr>
            <p:spPr bwMode="auto">
              <a:xfrm>
                <a:off x="273" y="463"/>
                <a:ext cx="5487" cy="321"/>
              </a:xfrm>
              <a:prstGeom prst="rect">
                <a:avLst/>
              </a:prstGeom>
              <a:noFill/>
              <a:ln w="9525">
                <a:noFill/>
                <a:miter lim="800000"/>
                <a:headEnd/>
                <a:tailEnd/>
              </a:ln>
            </p:spPr>
            <p:txBody>
              <a:bodyPr>
                <a:spAutoFit/>
              </a:bodyPr>
              <a:lstStyle/>
              <a:p>
                <a:r>
                  <a:rPr lang="en-US" altLang="zh-CN" sz="2800" i="1">
                    <a:solidFill>
                      <a:schemeClr val="bg1"/>
                    </a:solidFill>
                  </a:rPr>
                  <a:t>U</a:t>
                </a:r>
                <a:r>
                  <a:rPr lang="en-US" altLang="zh-CN" sz="2800" baseline="-25000">
                    <a:solidFill>
                      <a:schemeClr val="bg1"/>
                    </a:solidFill>
                  </a:rPr>
                  <a:t>O</a:t>
                </a:r>
                <a:r>
                  <a:rPr lang="en-US" altLang="zh-CN" sz="3200">
                    <a:solidFill>
                      <a:schemeClr val="bg1"/>
                    </a:solidFill>
                  </a:rPr>
                  <a:t>= </a:t>
                </a:r>
                <a:r>
                  <a:rPr lang="en-US" altLang="zh-CN" sz="3200">
                    <a:solidFill>
                      <a:schemeClr val="bg1"/>
                    </a:solidFill>
                    <a:cs typeface="Times New Roman" pitchFamily="18" charset="0"/>
                  </a:rPr>
                  <a:t>–  </a:t>
                </a:r>
                <a:r>
                  <a:rPr lang="en-US" altLang="zh-CN" sz="3200">
                    <a:solidFill>
                      <a:schemeClr val="bg1"/>
                    </a:solidFill>
                  </a:rPr>
                  <a:t>            </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3</a:t>
                </a:r>
                <a:r>
                  <a:rPr lang="en-US" altLang="zh-CN" sz="2800">
                    <a:solidFill>
                      <a:schemeClr val="bg1"/>
                    </a:solidFill>
                  </a:rPr>
                  <a:t> 2</a:t>
                </a:r>
                <a:r>
                  <a:rPr lang="en-US" altLang="zh-CN" sz="2800" baseline="30000">
                    <a:solidFill>
                      <a:schemeClr val="bg1"/>
                    </a:solidFill>
                  </a:rPr>
                  <a:t>3</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2</a:t>
                </a:r>
                <a:r>
                  <a:rPr lang="en-US" altLang="zh-CN" sz="2800">
                    <a:solidFill>
                      <a:schemeClr val="bg1"/>
                    </a:solidFill>
                  </a:rPr>
                  <a:t> 2</a:t>
                </a:r>
                <a:r>
                  <a:rPr lang="en-US" altLang="zh-CN" sz="2800" baseline="30000">
                    <a:solidFill>
                      <a:schemeClr val="bg1"/>
                    </a:solidFill>
                  </a:rPr>
                  <a:t>2</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1</a:t>
                </a:r>
                <a:r>
                  <a:rPr lang="en-US" altLang="zh-CN" sz="2800">
                    <a:solidFill>
                      <a:schemeClr val="bg1"/>
                    </a:solidFill>
                  </a:rPr>
                  <a:t>2</a:t>
                </a:r>
                <a:r>
                  <a:rPr lang="en-US" altLang="zh-CN" sz="2800" baseline="30000">
                    <a:solidFill>
                      <a:schemeClr val="bg1"/>
                    </a:solidFill>
                  </a:rPr>
                  <a:t>1</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0</a:t>
                </a:r>
                <a:r>
                  <a:rPr lang="en-US" altLang="zh-CN" sz="2800">
                    <a:solidFill>
                      <a:schemeClr val="bg1"/>
                    </a:solidFill>
                  </a:rPr>
                  <a:t>2</a:t>
                </a:r>
                <a:r>
                  <a:rPr lang="en-US" altLang="zh-CN" sz="2800" baseline="30000">
                    <a:solidFill>
                      <a:schemeClr val="bg1"/>
                    </a:solidFill>
                  </a:rPr>
                  <a:t>0</a:t>
                </a:r>
                <a:r>
                  <a:rPr lang="en-US" altLang="zh-CN" sz="2800">
                    <a:solidFill>
                      <a:schemeClr val="bg1"/>
                    </a:solidFill>
                  </a:rPr>
                  <a:t>) </a:t>
                </a:r>
              </a:p>
            </p:txBody>
          </p:sp>
          <p:sp>
            <p:nvSpPr>
              <p:cNvPr id="333018" name="Line 218"/>
              <p:cNvSpPr>
                <a:spLocks noChangeShapeType="1"/>
              </p:cNvSpPr>
              <p:nvPr/>
            </p:nvSpPr>
            <p:spPr bwMode="auto">
              <a:xfrm>
                <a:off x="1153" y="679"/>
                <a:ext cx="634" cy="0"/>
              </a:xfrm>
              <a:prstGeom prst="line">
                <a:avLst/>
              </a:prstGeom>
              <a:noFill/>
              <a:ln w="12700">
                <a:solidFill>
                  <a:schemeClr val="bg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278" name="Text Box 219"/>
              <p:cNvSpPr txBox="1">
                <a:spLocks noChangeArrowheads="1"/>
              </p:cNvSpPr>
              <p:nvPr/>
            </p:nvSpPr>
            <p:spPr bwMode="auto">
              <a:xfrm>
                <a:off x="1041" y="319"/>
                <a:ext cx="863" cy="287"/>
              </a:xfrm>
              <a:prstGeom prst="rect">
                <a:avLst/>
              </a:prstGeom>
              <a:noFill/>
              <a:ln w="38100" algn="ctr">
                <a:noFill/>
                <a:miter lim="800000"/>
                <a:headEnd/>
                <a:tailEnd/>
              </a:ln>
            </p:spPr>
            <p:txBody>
              <a:bodyPr>
                <a:spAutoFit/>
              </a:bodyPr>
              <a:lstStyle/>
              <a:p>
                <a:pPr algn="ctr">
                  <a:spcBef>
                    <a:spcPct val="50000"/>
                  </a:spcBef>
                </a:pPr>
                <a:r>
                  <a:rPr lang="en-US" altLang="zh-CN" sz="2800" i="1">
                    <a:solidFill>
                      <a:schemeClr val="bg1"/>
                    </a:solidFill>
                  </a:rPr>
                  <a:t>U</a:t>
                </a:r>
                <a:r>
                  <a:rPr lang="en-US" altLang="zh-CN" sz="2400" baseline="-25000">
                    <a:solidFill>
                      <a:schemeClr val="bg1"/>
                    </a:solidFill>
                  </a:rPr>
                  <a:t>REF </a:t>
                </a:r>
                <a:r>
                  <a:rPr lang="en-US" altLang="zh-CN" sz="2400" i="1">
                    <a:solidFill>
                      <a:schemeClr val="bg1"/>
                    </a:solidFill>
                  </a:rPr>
                  <a:t>R</a:t>
                </a:r>
                <a:r>
                  <a:rPr lang="en-US" altLang="zh-CN" sz="2400" baseline="-25000">
                    <a:solidFill>
                      <a:schemeClr val="bg1"/>
                    </a:solidFill>
                  </a:rPr>
                  <a:t>f</a:t>
                </a:r>
              </a:p>
            </p:txBody>
          </p:sp>
          <p:sp>
            <p:nvSpPr>
              <p:cNvPr id="10279" name="Text Box 220"/>
              <p:cNvSpPr txBox="1">
                <a:spLocks noChangeArrowheads="1"/>
              </p:cNvSpPr>
              <p:nvPr/>
            </p:nvSpPr>
            <p:spPr bwMode="auto">
              <a:xfrm>
                <a:off x="1208" y="703"/>
                <a:ext cx="120" cy="220"/>
              </a:xfrm>
              <a:prstGeom prst="rect">
                <a:avLst/>
              </a:prstGeom>
              <a:noFill/>
              <a:ln w="38100" algn="ctr">
                <a:noFill/>
                <a:miter lim="800000"/>
                <a:headEnd/>
                <a:tailEnd/>
              </a:ln>
            </p:spPr>
            <p:txBody>
              <a:bodyPr wrap="none">
                <a:spAutoFit/>
              </a:bodyPr>
              <a:lstStyle/>
              <a:p>
                <a:pPr algn="ctr"/>
                <a:endParaRPr lang="zh-CN" altLang="zh-CN">
                  <a:solidFill>
                    <a:schemeClr val="bg1"/>
                  </a:solidFill>
                </a:endParaRPr>
              </a:p>
            </p:txBody>
          </p:sp>
          <p:sp>
            <p:nvSpPr>
              <p:cNvPr id="10280" name="Text Box 221"/>
              <p:cNvSpPr txBox="1">
                <a:spLocks noChangeArrowheads="1"/>
              </p:cNvSpPr>
              <p:nvPr/>
            </p:nvSpPr>
            <p:spPr bwMode="auto">
              <a:xfrm>
                <a:off x="1188" y="664"/>
                <a:ext cx="545" cy="288"/>
              </a:xfrm>
              <a:prstGeom prst="rect">
                <a:avLst/>
              </a:prstGeom>
              <a:noFill/>
              <a:ln w="38100" algn="ctr">
                <a:noFill/>
                <a:miter lim="800000"/>
                <a:headEnd/>
                <a:tailEnd/>
              </a:ln>
            </p:spPr>
            <p:txBody>
              <a:bodyPr wrap="none">
                <a:spAutoFit/>
              </a:bodyPr>
              <a:lstStyle/>
              <a:p>
                <a:pPr algn="ctr"/>
                <a:r>
                  <a:rPr lang="en-US" altLang="zh-CN" sz="2800">
                    <a:solidFill>
                      <a:schemeClr val="bg1"/>
                    </a:solidFill>
                  </a:rPr>
                  <a:t>2</a:t>
                </a:r>
                <a:r>
                  <a:rPr lang="en-US" altLang="zh-CN" sz="2800" baseline="30000">
                    <a:solidFill>
                      <a:schemeClr val="bg1"/>
                    </a:solidFill>
                  </a:rPr>
                  <a:t>4  </a:t>
                </a:r>
                <a:r>
                  <a:rPr lang="en-US" altLang="zh-CN" sz="2800" i="1">
                    <a:solidFill>
                      <a:schemeClr val="bg1"/>
                    </a:solidFill>
                  </a:rPr>
                  <a:t>R</a:t>
                </a:r>
              </a:p>
            </p:txBody>
          </p:sp>
        </p:grpSp>
      </p:grpSp>
      <p:sp>
        <p:nvSpPr>
          <p:cNvPr id="333022" name="AutoShape 222"/>
          <p:cNvSpPr>
            <a:spLocks noChangeArrowheads="1"/>
          </p:cNvSpPr>
          <p:nvPr/>
        </p:nvSpPr>
        <p:spPr bwMode="auto">
          <a:xfrm>
            <a:off x="676275" y="344488"/>
            <a:ext cx="7164388" cy="1041400"/>
          </a:xfrm>
          <a:prstGeom prst="roundRect">
            <a:avLst>
              <a:gd name="adj" fmla="val 16667"/>
            </a:avLst>
          </a:prstGeom>
          <a:noFill/>
          <a:ln w="38100" cmpd="dbl">
            <a:solidFill>
              <a:srgbClr val="FFCC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16" name="Group 223"/>
          <p:cNvGrpSpPr>
            <a:grpSpLocks/>
          </p:cNvGrpSpPr>
          <p:nvPr/>
        </p:nvGrpSpPr>
        <p:grpSpPr bwMode="auto">
          <a:xfrm>
            <a:off x="34925" y="1385888"/>
            <a:ext cx="9347200" cy="1255712"/>
            <a:chOff x="111" y="340"/>
            <a:chExt cx="5888" cy="791"/>
          </a:xfrm>
        </p:grpSpPr>
        <p:pic>
          <p:nvPicPr>
            <p:cNvPr id="10266" name="Picture 224"/>
            <p:cNvPicPr>
              <a:picLocks noChangeAspect="1" noChangeArrowheads="1"/>
            </p:cNvPicPr>
            <p:nvPr/>
          </p:nvPicPr>
          <p:blipFill>
            <a:blip r:embed="rId11" cstate="print"/>
            <a:srcRect/>
            <a:stretch>
              <a:fillRect/>
            </a:stretch>
          </p:blipFill>
          <p:spPr bwMode="auto">
            <a:xfrm rot="10800000">
              <a:off x="111" y="340"/>
              <a:ext cx="5760" cy="791"/>
            </a:xfrm>
            <a:prstGeom prst="rect">
              <a:avLst/>
            </a:prstGeom>
            <a:noFill/>
            <a:ln w="9525">
              <a:noFill/>
              <a:miter lim="800000"/>
              <a:headEnd/>
              <a:tailEnd/>
            </a:ln>
          </p:spPr>
        </p:pic>
        <p:grpSp>
          <p:nvGrpSpPr>
            <p:cNvPr id="10267" name="Group 225"/>
            <p:cNvGrpSpPr>
              <a:grpSpLocks/>
            </p:cNvGrpSpPr>
            <p:nvPr/>
          </p:nvGrpSpPr>
          <p:grpSpPr bwMode="auto">
            <a:xfrm>
              <a:off x="679" y="340"/>
              <a:ext cx="5320" cy="719"/>
              <a:chOff x="273" y="319"/>
              <a:chExt cx="5487" cy="632"/>
            </a:xfrm>
          </p:grpSpPr>
          <p:sp>
            <p:nvSpPr>
              <p:cNvPr id="10269" name="Text Box 226"/>
              <p:cNvSpPr txBox="1">
                <a:spLocks noChangeArrowheads="1"/>
              </p:cNvSpPr>
              <p:nvPr/>
            </p:nvSpPr>
            <p:spPr bwMode="auto">
              <a:xfrm>
                <a:off x="273" y="463"/>
                <a:ext cx="5487" cy="321"/>
              </a:xfrm>
              <a:prstGeom prst="rect">
                <a:avLst/>
              </a:prstGeom>
              <a:noFill/>
              <a:ln w="9525">
                <a:noFill/>
                <a:miter lim="800000"/>
                <a:headEnd/>
                <a:tailEnd/>
              </a:ln>
            </p:spPr>
            <p:txBody>
              <a:bodyPr>
                <a:spAutoFit/>
              </a:bodyPr>
              <a:lstStyle/>
              <a:p>
                <a:r>
                  <a:rPr lang="en-US" altLang="zh-CN" sz="2800" i="1">
                    <a:solidFill>
                      <a:schemeClr val="bg1"/>
                    </a:solidFill>
                  </a:rPr>
                  <a:t>U</a:t>
                </a:r>
                <a:r>
                  <a:rPr lang="en-US" altLang="zh-CN" sz="2800" baseline="-25000">
                    <a:solidFill>
                      <a:schemeClr val="bg1"/>
                    </a:solidFill>
                  </a:rPr>
                  <a:t>O</a:t>
                </a:r>
                <a:r>
                  <a:rPr lang="en-US" altLang="zh-CN" sz="3200">
                    <a:solidFill>
                      <a:schemeClr val="bg1"/>
                    </a:solidFill>
                  </a:rPr>
                  <a:t>= </a:t>
                </a:r>
                <a:r>
                  <a:rPr lang="en-US" altLang="zh-CN" sz="3200">
                    <a:solidFill>
                      <a:schemeClr val="bg1"/>
                    </a:solidFill>
                    <a:cs typeface="Times New Roman" pitchFamily="18" charset="0"/>
                  </a:rPr>
                  <a:t>–  </a:t>
                </a:r>
                <a:r>
                  <a:rPr lang="en-US" altLang="zh-CN" sz="3200">
                    <a:solidFill>
                      <a:schemeClr val="bg1"/>
                    </a:solidFill>
                  </a:rPr>
                  <a:t>            </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n-1</a:t>
                </a:r>
                <a:r>
                  <a:rPr lang="en-US" altLang="zh-CN" sz="2800">
                    <a:solidFill>
                      <a:schemeClr val="bg1"/>
                    </a:solidFill>
                  </a:rPr>
                  <a:t> 2</a:t>
                </a:r>
                <a:r>
                  <a:rPr lang="en-US" altLang="zh-CN" sz="2800" baseline="30000">
                    <a:solidFill>
                      <a:schemeClr val="bg1"/>
                    </a:solidFill>
                  </a:rPr>
                  <a:t>n-1</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n-2</a:t>
                </a:r>
                <a:r>
                  <a:rPr lang="en-US" altLang="zh-CN" sz="2800">
                    <a:solidFill>
                      <a:schemeClr val="bg1"/>
                    </a:solidFill>
                  </a:rPr>
                  <a:t> 2</a:t>
                </a:r>
                <a:r>
                  <a:rPr lang="en-US" altLang="zh-CN" sz="2800" baseline="30000">
                    <a:solidFill>
                      <a:schemeClr val="bg1"/>
                    </a:solidFill>
                  </a:rPr>
                  <a:t>n-2</a:t>
                </a:r>
                <a:r>
                  <a:rPr lang="en-US" altLang="zh-CN" sz="2800">
                    <a:solidFill>
                      <a:schemeClr val="bg1"/>
                    </a:solidFill>
                  </a:rPr>
                  <a:t>+</a:t>
                </a:r>
                <a:r>
                  <a:rPr lang="en-US" altLang="zh-CN" sz="2800">
                    <a:solidFill>
                      <a:schemeClr val="bg1"/>
                    </a:solidFill>
                    <a:cs typeface="Times New Roman" pitchFamily="18" charset="0"/>
                  </a:rPr>
                  <a:t>…+</a:t>
                </a:r>
                <a:r>
                  <a:rPr lang="en-US" altLang="zh-CN" sz="2800" i="1">
                    <a:solidFill>
                      <a:schemeClr val="bg1"/>
                    </a:solidFill>
                  </a:rPr>
                  <a:t>D</a:t>
                </a:r>
                <a:r>
                  <a:rPr lang="en-US" altLang="zh-CN" sz="2800" baseline="-25000">
                    <a:solidFill>
                      <a:schemeClr val="bg1"/>
                    </a:solidFill>
                  </a:rPr>
                  <a:t>1</a:t>
                </a:r>
                <a:r>
                  <a:rPr lang="en-US" altLang="zh-CN" sz="2800">
                    <a:solidFill>
                      <a:schemeClr val="bg1"/>
                    </a:solidFill>
                  </a:rPr>
                  <a:t>2</a:t>
                </a:r>
                <a:r>
                  <a:rPr lang="en-US" altLang="zh-CN" sz="2800" baseline="30000">
                    <a:solidFill>
                      <a:schemeClr val="bg1"/>
                    </a:solidFill>
                  </a:rPr>
                  <a:t>1</a:t>
                </a:r>
                <a:r>
                  <a:rPr lang="en-US" altLang="zh-CN" sz="2800">
                    <a:solidFill>
                      <a:schemeClr val="bg1"/>
                    </a:solidFill>
                  </a:rPr>
                  <a:t>+</a:t>
                </a:r>
                <a:r>
                  <a:rPr lang="en-US" altLang="zh-CN" sz="2800" i="1">
                    <a:solidFill>
                      <a:schemeClr val="bg1"/>
                    </a:solidFill>
                  </a:rPr>
                  <a:t>D</a:t>
                </a:r>
                <a:r>
                  <a:rPr lang="en-US" altLang="zh-CN" sz="2800" baseline="-25000">
                    <a:solidFill>
                      <a:schemeClr val="bg1"/>
                    </a:solidFill>
                  </a:rPr>
                  <a:t>0</a:t>
                </a:r>
                <a:r>
                  <a:rPr lang="en-US" altLang="zh-CN" sz="2800">
                    <a:solidFill>
                      <a:schemeClr val="bg1"/>
                    </a:solidFill>
                  </a:rPr>
                  <a:t>2</a:t>
                </a:r>
                <a:r>
                  <a:rPr lang="en-US" altLang="zh-CN" sz="2800" baseline="30000">
                    <a:solidFill>
                      <a:schemeClr val="bg1"/>
                    </a:solidFill>
                  </a:rPr>
                  <a:t>0</a:t>
                </a:r>
                <a:r>
                  <a:rPr lang="en-US" altLang="zh-CN" sz="2800">
                    <a:solidFill>
                      <a:schemeClr val="bg1"/>
                    </a:solidFill>
                  </a:rPr>
                  <a:t>) </a:t>
                </a:r>
              </a:p>
            </p:txBody>
          </p:sp>
          <p:sp>
            <p:nvSpPr>
              <p:cNvPr id="333027" name="Line 227"/>
              <p:cNvSpPr>
                <a:spLocks noChangeShapeType="1"/>
              </p:cNvSpPr>
              <p:nvPr/>
            </p:nvSpPr>
            <p:spPr bwMode="auto">
              <a:xfrm>
                <a:off x="1153" y="679"/>
                <a:ext cx="634" cy="0"/>
              </a:xfrm>
              <a:prstGeom prst="line">
                <a:avLst/>
              </a:prstGeom>
              <a:noFill/>
              <a:ln w="12700">
                <a:solidFill>
                  <a:schemeClr val="bg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10271" name="Text Box 228"/>
              <p:cNvSpPr txBox="1">
                <a:spLocks noChangeArrowheads="1"/>
              </p:cNvSpPr>
              <p:nvPr/>
            </p:nvSpPr>
            <p:spPr bwMode="auto">
              <a:xfrm>
                <a:off x="1041" y="319"/>
                <a:ext cx="863" cy="287"/>
              </a:xfrm>
              <a:prstGeom prst="rect">
                <a:avLst/>
              </a:prstGeom>
              <a:noFill/>
              <a:ln w="38100" algn="ctr">
                <a:noFill/>
                <a:miter lim="800000"/>
                <a:headEnd/>
                <a:tailEnd/>
              </a:ln>
            </p:spPr>
            <p:txBody>
              <a:bodyPr>
                <a:spAutoFit/>
              </a:bodyPr>
              <a:lstStyle/>
              <a:p>
                <a:pPr algn="ctr">
                  <a:spcBef>
                    <a:spcPct val="50000"/>
                  </a:spcBef>
                </a:pPr>
                <a:r>
                  <a:rPr lang="en-US" altLang="zh-CN" sz="2800" i="1">
                    <a:solidFill>
                      <a:schemeClr val="bg1"/>
                    </a:solidFill>
                  </a:rPr>
                  <a:t>U</a:t>
                </a:r>
                <a:r>
                  <a:rPr lang="en-US" altLang="zh-CN" sz="2400" baseline="-25000">
                    <a:solidFill>
                      <a:schemeClr val="bg1"/>
                    </a:solidFill>
                  </a:rPr>
                  <a:t>REF </a:t>
                </a:r>
                <a:r>
                  <a:rPr lang="en-US" altLang="zh-CN" sz="2400" i="1">
                    <a:solidFill>
                      <a:schemeClr val="bg1"/>
                    </a:solidFill>
                  </a:rPr>
                  <a:t>R</a:t>
                </a:r>
                <a:r>
                  <a:rPr lang="en-US" altLang="zh-CN" sz="2400" baseline="-25000">
                    <a:solidFill>
                      <a:schemeClr val="bg1"/>
                    </a:solidFill>
                  </a:rPr>
                  <a:t>f</a:t>
                </a:r>
              </a:p>
            </p:txBody>
          </p:sp>
          <p:sp>
            <p:nvSpPr>
              <p:cNvPr id="10272" name="Text Box 229"/>
              <p:cNvSpPr txBox="1">
                <a:spLocks noChangeArrowheads="1"/>
              </p:cNvSpPr>
              <p:nvPr/>
            </p:nvSpPr>
            <p:spPr bwMode="auto">
              <a:xfrm>
                <a:off x="1208" y="703"/>
                <a:ext cx="120" cy="220"/>
              </a:xfrm>
              <a:prstGeom prst="rect">
                <a:avLst/>
              </a:prstGeom>
              <a:noFill/>
              <a:ln w="38100" algn="ctr">
                <a:noFill/>
                <a:miter lim="800000"/>
                <a:headEnd/>
                <a:tailEnd/>
              </a:ln>
            </p:spPr>
            <p:txBody>
              <a:bodyPr wrap="none">
                <a:spAutoFit/>
              </a:bodyPr>
              <a:lstStyle/>
              <a:p>
                <a:pPr algn="ctr"/>
                <a:endParaRPr lang="zh-CN" altLang="zh-CN">
                  <a:solidFill>
                    <a:schemeClr val="bg1"/>
                  </a:solidFill>
                </a:endParaRPr>
              </a:p>
            </p:txBody>
          </p:sp>
          <p:sp>
            <p:nvSpPr>
              <p:cNvPr id="10273" name="Text Box 230"/>
              <p:cNvSpPr txBox="1">
                <a:spLocks noChangeArrowheads="1"/>
              </p:cNvSpPr>
              <p:nvPr/>
            </p:nvSpPr>
            <p:spPr bwMode="auto">
              <a:xfrm>
                <a:off x="1184" y="664"/>
                <a:ext cx="555" cy="287"/>
              </a:xfrm>
              <a:prstGeom prst="rect">
                <a:avLst/>
              </a:prstGeom>
              <a:noFill/>
              <a:ln w="38100" algn="ctr">
                <a:noFill/>
                <a:miter lim="800000"/>
                <a:headEnd/>
                <a:tailEnd/>
              </a:ln>
            </p:spPr>
            <p:txBody>
              <a:bodyPr wrap="none">
                <a:spAutoFit/>
              </a:bodyPr>
              <a:lstStyle/>
              <a:p>
                <a:pPr algn="ctr"/>
                <a:r>
                  <a:rPr lang="en-US" altLang="zh-CN" sz="2800">
                    <a:solidFill>
                      <a:schemeClr val="bg1"/>
                    </a:solidFill>
                  </a:rPr>
                  <a:t>2</a:t>
                </a:r>
                <a:r>
                  <a:rPr lang="en-US" altLang="zh-CN" sz="2800" baseline="30000">
                    <a:solidFill>
                      <a:schemeClr val="bg1"/>
                    </a:solidFill>
                  </a:rPr>
                  <a:t>n  </a:t>
                </a:r>
                <a:r>
                  <a:rPr lang="en-US" altLang="zh-CN" sz="2800" i="1">
                    <a:solidFill>
                      <a:schemeClr val="bg1"/>
                    </a:solidFill>
                  </a:rPr>
                  <a:t>R</a:t>
                </a:r>
              </a:p>
            </p:txBody>
          </p:sp>
        </p:grpSp>
        <p:sp>
          <p:nvSpPr>
            <p:cNvPr id="333031" name="AutoShape 231"/>
            <p:cNvSpPr>
              <a:spLocks noChangeArrowheads="1"/>
            </p:cNvSpPr>
            <p:nvPr/>
          </p:nvSpPr>
          <p:spPr bwMode="auto">
            <a:xfrm>
              <a:off x="568" y="375"/>
              <a:ext cx="4961" cy="656"/>
            </a:xfrm>
            <a:prstGeom prst="roundRect">
              <a:avLst>
                <a:gd name="adj" fmla="val 16667"/>
              </a:avLst>
            </a:prstGeom>
            <a:noFill/>
            <a:ln w="38100" cmpd="dbl">
              <a:solidFill>
                <a:srgbClr val="FFCC00"/>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cover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3328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332873"/>
                                        </p:tgtEl>
                                        <p:attrNameLst>
                                          <p:attrName>style.visibility</p:attrName>
                                        </p:attrNameLst>
                                      </p:cBhvr>
                                      <p:to>
                                        <p:strVal val="visible"/>
                                      </p:to>
                                    </p:set>
                                    <p:animEffect transition="in" filter="wipe(left)">
                                      <p:cBhvr>
                                        <p:cTn id="15" dur="500"/>
                                        <p:tgtEl>
                                          <p:spTgt spid="33287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332874"/>
                                        </p:tgtEl>
                                        <p:attrNameLst>
                                          <p:attrName>style.visibility</p:attrName>
                                        </p:attrNameLst>
                                      </p:cBhvr>
                                      <p:to>
                                        <p:strVal val="visible"/>
                                      </p:to>
                                    </p:set>
                                    <p:animEffect transition="in" filter="wipe(left)">
                                      <p:cBhvr>
                                        <p:cTn id="20" dur="500"/>
                                        <p:tgtEl>
                                          <p:spTgt spid="332874"/>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332875"/>
                                        </p:tgtEl>
                                        <p:attrNameLst>
                                          <p:attrName>style.visibility</p:attrName>
                                        </p:attrNameLst>
                                      </p:cBhvr>
                                      <p:to>
                                        <p:strVal val="visible"/>
                                      </p:to>
                                    </p:set>
                                    <p:animEffect transition="in" filter="wipe(left)">
                                      <p:cBhvr>
                                        <p:cTn id="25" dur="500"/>
                                        <p:tgtEl>
                                          <p:spTgt spid="33287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332876"/>
                                        </p:tgtEl>
                                        <p:attrNameLst>
                                          <p:attrName>style.visibility</p:attrName>
                                        </p:attrNameLst>
                                      </p:cBhvr>
                                      <p:to>
                                        <p:strVal val="visible"/>
                                      </p:to>
                                    </p:set>
                                    <p:animEffect transition="in" filter="wipe(left)">
                                      <p:cBhvr>
                                        <p:cTn id="30" dur="500"/>
                                        <p:tgtEl>
                                          <p:spTgt spid="332876"/>
                                        </p:tgtEl>
                                      </p:cBhvr>
                                    </p:animEffec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3"/>
                                        </p:tgtEl>
                                        <p:attrNameLst>
                                          <p:attrName>style.visibility</p:attrName>
                                        </p:attrNameLst>
                                      </p:cBhvr>
                                      <p:to>
                                        <p:strVal val="hidden"/>
                                      </p:to>
                                    </p:set>
                                  </p:childTnLst>
                                </p:cTn>
                              </p:par>
                            </p:childTnLst>
                          </p:cTn>
                        </p:par>
                        <p:par>
                          <p:cTn id="35" fill="hold">
                            <p:stCondLst>
                              <p:cond delay="0"/>
                            </p:stCondLst>
                            <p:childTnLst>
                              <p:par>
                                <p:cTn id="36" presetID="1" presetClass="exit" presetSubtype="0" fill="hold" grpId="1" nodeType="afterEffect">
                                  <p:stCondLst>
                                    <p:cond delay="0"/>
                                  </p:stCondLst>
                                  <p:childTnLst>
                                    <p:set>
                                      <p:cBhvr>
                                        <p:cTn id="37" dur="1" fill="hold">
                                          <p:stCondLst>
                                            <p:cond delay="0"/>
                                          </p:stCondLst>
                                        </p:cTn>
                                        <p:tgtEl>
                                          <p:spTgt spid="332877"/>
                                        </p:tgtEl>
                                        <p:attrNameLst>
                                          <p:attrName>style.visibility</p:attrName>
                                        </p:attrNameLst>
                                      </p:cBhvr>
                                      <p:to>
                                        <p:strVal val="hidden"/>
                                      </p:to>
                                    </p:set>
                                  </p:childTnLst>
                                </p:cTn>
                              </p:par>
                            </p:childTnLst>
                          </p:cTn>
                        </p:par>
                        <p:par>
                          <p:cTn id="38" fill="hold">
                            <p:stCondLst>
                              <p:cond delay="0"/>
                            </p:stCondLst>
                            <p:childTnLst>
                              <p:par>
                                <p:cTn id="39" presetID="22" presetClass="entr" presetSubtype="1" fill="hold" nodeType="after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wipe(up)">
                                      <p:cBhvr>
                                        <p:cTn id="41" dur="500"/>
                                        <p:tgtEl>
                                          <p:spTgt spid="4"/>
                                        </p:tgtEl>
                                      </p:cBhvr>
                                    </p:animEffect>
                                  </p:childTnLst>
                                </p:cTn>
                              </p:par>
                            </p:childTnLst>
                          </p:cTn>
                        </p:par>
                        <p:par>
                          <p:cTn id="42" fill="hold">
                            <p:stCondLst>
                              <p:cond delay="500"/>
                            </p:stCondLst>
                            <p:childTnLst>
                              <p:par>
                                <p:cTn id="43" presetID="1" presetClass="entr" presetSubtype="0"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wipe(left)">
                                      <p:cBhvr>
                                        <p:cTn id="49" dur="500"/>
                                        <p:tgtEl>
                                          <p:spTgt spid="7"/>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nodeType="clickEffect">
                                  <p:stCondLst>
                                    <p:cond delay="0"/>
                                  </p:stCondLst>
                                  <p:childTnLst>
                                    <p:set>
                                      <p:cBhvr>
                                        <p:cTn id="53" dur="1" fill="hold">
                                          <p:stCondLst>
                                            <p:cond delay="0"/>
                                          </p:stCondLst>
                                        </p:cTn>
                                        <p:tgtEl>
                                          <p:spTgt spid="9"/>
                                        </p:tgtEl>
                                        <p:attrNameLst>
                                          <p:attrName>style.visibility</p:attrName>
                                        </p:attrNameLst>
                                      </p:cBhvr>
                                      <p:to>
                                        <p:strVal val="visible"/>
                                      </p:to>
                                    </p:set>
                                    <p:animEffect transition="in" filter="wipe(left)">
                                      <p:cBhvr>
                                        <p:cTn id="54" dur="500"/>
                                        <p:tgtEl>
                                          <p:spTgt spid="9"/>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33004"/>
                                        </p:tgtEl>
                                        <p:attrNameLst>
                                          <p:attrName>style.visibility</p:attrName>
                                        </p:attrNameLst>
                                      </p:cBhvr>
                                      <p:to>
                                        <p:strVal val="visible"/>
                                      </p:to>
                                    </p:set>
                                    <p:animEffect transition="in" filter="wipe(left)">
                                      <p:cBhvr>
                                        <p:cTn id="59" dur="500"/>
                                        <p:tgtEl>
                                          <p:spTgt spid="333004"/>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wipe(left)">
                                      <p:cBhvr>
                                        <p:cTn id="64" dur="500"/>
                                        <p:tgtEl>
                                          <p:spTgt spid="12"/>
                                        </p:tgtEl>
                                      </p:cBhvr>
                                    </p:animEffect>
                                  </p:childTnLst>
                                </p:cTn>
                              </p:par>
                            </p:childTnLst>
                          </p:cTn>
                        </p:par>
                        <p:par>
                          <p:cTn id="65" fill="hold">
                            <p:stCondLst>
                              <p:cond delay="500"/>
                            </p:stCondLst>
                            <p:childTnLst>
                              <p:par>
                                <p:cTn id="66" presetID="1" presetClass="exit" presetSubtype="0" fill="hold" nodeType="afterEffect">
                                  <p:stCondLst>
                                    <p:cond delay="0"/>
                                  </p:stCondLst>
                                  <p:childTnLst>
                                    <p:set>
                                      <p:cBhvr>
                                        <p:cTn id="67" dur="1" fill="hold">
                                          <p:stCondLst>
                                            <p:cond delay="0"/>
                                          </p:stCondLst>
                                        </p:cTn>
                                        <p:tgtEl>
                                          <p:spTgt spid="332873"/>
                                        </p:tgtEl>
                                        <p:attrNameLst>
                                          <p:attrName>style.visibility</p:attrName>
                                        </p:attrNameLst>
                                      </p:cBhvr>
                                      <p:to>
                                        <p:strVal val="hidden"/>
                                      </p:to>
                                    </p:set>
                                  </p:childTnLst>
                                </p:cTn>
                              </p:par>
                            </p:childTnLst>
                          </p:cTn>
                        </p:par>
                        <p:par>
                          <p:cTn id="68" fill="hold">
                            <p:stCondLst>
                              <p:cond delay="500"/>
                            </p:stCondLst>
                            <p:childTnLst>
                              <p:par>
                                <p:cTn id="69" presetID="1" presetClass="exit" presetSubtype="0" fill="hold" nodeType="afterEffect">
                                  <p:stCondLst>
                                    <p:cond delay="0"/>
                                  </p:stCondLst>
                                  <p:childTnLst>
                                    <p:set>
                                      <p:cBhvr>
                                        <p:cTn id="70" dur="1" fill="hold">
                                          <p:stCondLst>
                                            <p:cond delay="0"/>
                                          </p:stCondLst>
                                        </p:cTn>
                                        <p:tgtEl>
                                          <p:spTgt spid="332874"/>
                                        </p:tgtEl>
                                        <p:attrNameLst>
                                          <p:attrName>style.visibility</p:attrName>
                                        </p:attrNameLst>
                                      </p:cBhvr>
                                      <p:to>
                                        <p:strVal val="hidden"/>
                                      </p:to>
                                    </p:set>
                                  </p:childTnLst>
                                </p:cTn>
                              </p:par>
                            </p:childTnLst>
                          </p:cTn>
                        </p:par>
                        <p:par>
                          <p:cTn id="71" fill="hold">
                            <p:stCondLst>
                              <p:cond delay="500"/>
                            </p:stCondLst>
                            <p:childTnLst>
                              <p:par>
                                <p:cTn id="72" presetID="1" presetClass="exit" presetSubtype="0" fill="hold" nodeType="afterEffect">
                                  <p:stCondLst>
                                    <p:cond delay="0"/>
                                  </p:stCondLst>
                                  <p:childTnLst>
                                    <p:set>
                                      <p:cBhvr>
                                        <p:cTn id="73" dur="1" fill="hold">
                                          <p:stCondLst>
                                            <p:cond delay="0"/>
                                          </p:stCondLst>
                                        </p:cTn>
                                        <p:tgtEl>
                                          <p:spTgt spid="332875"/>
                                        </p:tgtEl>
                                        <p:attrNameLst>
                                          <p:attrName>style.visibility</p:attrName>
                                        </p:attrNameLst>
                                      </p:cBhvr>
                                      <p:to>
                                        <p:strVal val="hidden"/>
                                      </p:to>
                                    </p:set>
                                  </p:childTnLst>
                                </p:cTn>
                              </p:par>
                            </p:childTnLst>
                          </p:cTn>
                        </p:par>
                        <p:par>
                          <p:cTn id="74" fill="hold">
                            <p:stCondLst>
                              <p:cond delay="500"/>
                            </p:stCondLst>
                            <p:childTnLst>
                              <p:par>
                                <p:cTn id="75" presetID="1" presetClass="exit" presetSubtype="0" fill="hold" nodeType="afterEffect">
                                  <p:stCondLst>
                                    <p:cond delay="0"/>
                                  </p:stCondLst>
                                  <p:childTnLst>
                                    <p:set>
                                      <p:cBhvr>
                                        <p:cTn id="76" dur="1" fill="hold">
                                          <p:stCondLst>
                                            <p:cond delay="0"/>
                                          </p:stCondLst>
                                        </p:cTn>
                                        <p:tgtEl>
                                          <p:spTgt spid="332876"/>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left)">
                                      <p:cBhvr>
                                        <p:cTn id="81" dur="500"/>
                                        <p:tgtEl>
                                          <p:spTgt spid="14"/>
                                        </p:tgtEl>
                                      </p:cBhvr>
                                    </p:animEffect>
                                  </p:childTnLst>
                                </p:cTn>
                              </p:par>
                            </p:childTnLst>
                          </p:cTn>
                        </p:par>
                        <p:par>
                          <p:cTn id="82" fill="hold">
                            <p:stCondLst>
                              <p:cond delay="500"/>
                            </p:stCondLst>
                            <p:childTnLst>
                              <p:par>
                                <p:cTn id="83" presetID="22" presetClass="entr" presetSubtype="8" fill="hold" grpId="0" nodeType="afterEffect">
                                  <p:stCondLst>
                                    <p:cond delay="0"/>
                                  </p:stCondLst>
                                  <p:childTnLst>
                                    <p:set>
                                      <p:cBhvr>
                                        <p:cTn id="84" dur="1" fill="hold">
                                          <p:stCondLst>
                                            <p:cond delay="0"/>
                                          </p:stCondLst>
                                        </p:cTn>
                                        <p:tgtEl>
                                          <p:spTgt spid="333022"/>
                                        </p:tgtEl>
                                        <p:attrNameLst>
                                          <p:attrName>style.visibility</p:attrName>
                                        </p:attrNameLst>
                                      </p:cBhvr>
                                      <p:to>
                                        <p:strVal val="visible"/>
                                      </p:to>
                                    </p:set>
                                    <p:animEffect transition="in" filter="wipe(left)">
                                      <p:cBhvr>
                                        <p:cTn id="85" dur="500"/>
                                        <p:tgtEl>
                                          <p:spTgt spid="333022"/>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xit" presetSubtype="0" fill="hold" nodeType="clickEffect">
                                  <p:stCondLst>
                                    <p:cond delay="0"/>
                                  </p:stCondLst>
                                  <p:childTnLst>
                                    <p:set>
                                      <p:cBhvr>
                                        <p:cTn id="89" dur="1" fill="hold">
                                          <p:stCondLst>
                                            <p:cond delay="0"/>
                                          </p:stCondLst>
                                        </p:cTn>
                                        <p:tgtEl>
                                          <p:spTgt spid="7"/>
                                        </p:tgtEl>
                                        <p:attrNameLst>
                                          <p:attrName>style.visibility</p:attrName>
                                        </p:attrNameLst>
                                      </p:cBhvr>
                                      <p:to>
                                        <p:strVal val="hidden"/>
                                      </p:to>
                                    </p:set>
                                  </p:childTnLst>
                                </p:cTn>
                              </p:par>
                            </p:childTnLst>
                          </p:cTn>
                        </p:par>
                        <p:par>
                          <p:cTn id="90" fill="hold">
                            <p:stCondLst>
                              <p:cond delay="0"/>
                            </p:stCondLst>
                            <p:childTnLst>
                              <p:par>
                                <p:cTn id="91" presetID="1" presetClass="exit" presetSubtype="0" fill="hold" grpId="1" nodeType="afterEffect">
                                  <p:stCondLst>
                                    <p:cond delay="0"/>
                                  </p:stCondLst>
                                  <p:childTnLst>
                                    <p:set>
                                      <p:cBhvr>
                                        <p:cTn id="92" dur="1" fill="hold">
                                          <p:stCondLst>
                                            <p:cond delay="0"/>
                                          </p:stCondLst>
                                        </p:cTn>
                                        <p:tgtEl>
                                          <p:spTgt spid="333004"/>
                                        </p:tgtEl>
                                        <p:attrNameLst>
                                          <p:attrName>style.visibility</p:attrName>
                                        </p:attrNameLst>
                                      </p:cBhvr>
                                      <p:to>
                                        <p:strVal val="hidden"/>
                                      </p:to>
                                    </p:set>
                                  </p:childTnLst>
                                </p:cTn>
                              </p:par>
                            </p:childTnLst>
                          </p:cTn>
                        </p:par>
                        <p:par>
                          <p:cTn id="93" fill="hold">
                            <p:stCondLst>
                              <p:cond delay="0"/>
                            </p:stCondLst>
                            <p:childTnLst>
                              <p:par>
                                <p:cTn id="94" presetID="1" presetClass="exit" presetSubtype="0" fill="hold" nodeType="afterEffect">
                                  <p:stCondLst>
                                    <p:cond delay="0"/>
                                  </p:stCondLst>
                                  <p:childTnLst>
                                    <p:set>
                                      <p:cBhvr>
                                        <p:cTn id="95" dur="1" fill="hold">
                                          <p:stCondLst>
                                            <p:cond delay="0"/>
                                          </p:stCondLst>
                                        </p:cTn>
                                        <p:tgtEl>
                                          <p:spTgt spid="12"/>
                                        </p:tgtEl>
                                        <p:attrNameLst>
                                          <p:attrName>style.visibility</p:attrName>
                                        </p:attrNameLst>
                                      </p:cBhvr>
                                      <p:to>
                                        <p:strVal val="hidden"/>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16"/>
                                        </p:tgtEl>
                                        <p:attrNameLst>
                                          <p:attrName>style.visibility</p:attrName>
                                        </p:attrNameLst>
                                      </p:cBhvr>
                                      <p:to>
                                        <p:strVal val="visible"/>
                                      </p:to>
                                    </p:set>
                                    <p:animEffect transition="in" filter="wipe(left)">
                                      <p:cBhvr>
                                        <p:cTn id="10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2877" grpId="0"/>
      <p:bldP spid="332877" grpId="1"/>
      <p:bldP spid="333004" grpId="0"/>
      <p:bldP spid="333004" grpId="1"/>
      <p:bldP spid="3330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5236" y="1412776"/>
            <a:ext cx="7507204" cy="4524315"/>
          </a:xfrm>
          <a:prstGeom prst="rect">
            <a:avLst/>
          </a:prstGeom>
        </p:spPr>
        <p:txBody>
          <a:bodyPr wrap="square">
            <a:spAutoFit/>
          </a:bodyPr>
          <a:lstStyle/>
          <a:p>
            <a:r>
              <a:rPr lang="zh-CN" altLang="en-US" sz="2800" dirty="0"/>
              <a:t>中国大学</a:t>
            </a:r>
            <a:r>
              <a:rPr lang="en-US" altLang="zh-CN" sz="2800" dirty="0"/>
              <a:t>MOOC</a:t>
            </a:r>
            <a:r>
              <a:rPr lang="zh-CN" altLang="en-US" sz="2800" dirty="0"/>
              <a:t>课程，搜索“计算机控制系统”</a:t>
            </a:r>
            <a:endParaRPr lang="en-US" altLang="zh-CN" sz="2800" dirty="0"/>
          </a:p>
          <a:p>
            <a:endParaRPr lang="en-US" altLang="zh-CN" sz="2800" dirty="0"/>
          </a:p>
          <a:p>
            <a:r>
              <a:rPr lang="en-US" altLang="zh-CN" sz="2800" dirty="0">
                <a:solidFill>
                  <a:schemeClr val="accent1">
                    <a:lumMod val="50000"/>
                  </a:schemeClr>
                </a:solidFill>
                <a:hlinkClick r:id="rId3">
                  <a:extLst>
                    <a:ext uri="{A12FA001-AC4F-418D-AE19-62706E023703}">
                      <ahyp:hlinkClr xmlns:ahyp="http://schemas.microsoft.com/office/drawing/2018/hyperlinkcolor" val="tx"/>
                    </a:ext>
                  </a:extLst>
                </a:hlinkClick>
              </a:rPr>
              <a:t> </a:t>
            </a:r>
            <a:r>
              <a:rPr lang="en-US" altLang="zh-CN" sz="3200" dirty="0">
                <a:solidFill>
                  <a:schemeClr val="accent1">
                    <a:lumMod val="50000"/>
                  </a:schemeClr>
                </a:solidFill>
                <a:hlinkClick r:id="rId3">
                  <a:extLst>
                    <a:ext uri="{A12FA001-AC4F-418D-AE19-62706E023703}">
                      <ahyp:hlinkClr xmlns:ahyp="http://schemas.microsoft.com/office/drawing/2018/hyperlinkcolor" val="tx"/>
                    </a:ext>
                  </a:extLst>
                </a:hlinkClick>
              </a:rPr>
              <a:t>http://www.icourse163.org/course/NEU-1001765003</a:t>
            </a:r>
            <a:endParaRPr lang="en-US" altLang="zh-CN" sz="3200" dirty="0">
              <a:solidFill>
                <a:schemeClr val="accent1">
                  <a:lumMod val="50000"/>
                </a:schemeClr>
              </a:solidFill>
            </a:endParaRPr>
          </a:p>
          <a:p>
            <a:endParaRPr lang="en-US" altLang="zh-CN" sz="2800" dirty="0"/>
          </a:p>
          <a:p>
            <a:r>
              <a:rPr lang="zh-CN" altLang="en-US" sz="2800" dirty="0"/>
              <a:t>昵称</a:t>
            </a:r>
            <a:r>
              <a:rPr lang="en-US" altLang="zh-CN" sz="2800" dirty="0"/>
              <a:t>=</a:t>
            </a:r>
            <a:r>
              <a:rPr lang="zh-CN" altLang="en-US" sz="2800" dirty="0"/>
              <a:t>学号</a:t>
            </a:r>
            <a:r>
              <a:rPr lang="en-US" altLang="zh-CN" sz="2800" dirty="0"/>
              <a:t>+</a:t>
            </a:r>
            <a:r>
              <a:rPr lang="zh-CN" altLang="en-US" sz="2800" dirty="0"/>
              <a:t>姓名（</a:t>
            </a:r>
            <a:r>
              <a:rPr lang="en-US" altLang="zh-CN" sz="2800" dirty="0"/>
              <a:t>20168888</a:t>
            </a:r>
            <a:r>
              <a:rPr lang="zh-CN" altLang="en-US" sz="2800" dirty="0"/>
              <a:t>张三）</a:t>
            </a:r>
            <a:endParaRPr lang="en-US" altLang="zh-CN" sz="2800" dirty="0"/>
          </a:p>
          <a:p>
            <a:endParaRPr lang="en-US" altLang="zh-CN" sz="2800" dirty="0"/>
          </a:p>
          <a:p>
            <a:pPr marL="514350" indent="-514350">
              <a:buAutoNum type="arabicPeriod"/>
            </a:pPr>
            <a:r>
              <a:rPr lang="zh-CN" altLang="en-US" sz="2800" dirty="0"/>
              <a:t>参与学习和考试：优秀</a:t>
            </a:r>
            <a:r>
              <a:rPr lang="en-US" altLang="zh-CN" sz="2800" dirty="0"/>
              <a:t>=20</a:t>
            </a:r>
            <a:r>
              <a:rPr lang="zh-CN" altLang="en-US" sz="2800" dirty="0"/>
              <a:t>分；</a:t>
            </a:r>
            <a:endParaRPr lang="en-US" altLang="zh-CN" sz="2800" dirty="0"/>
          </a:p>
          <a:p>
            <a:pPr marL="514350" indent="-514350">
              <a:buAutoNum type="arabicPeriod"/>
            </a:pPr>
            <a:r>
              <a:rPr lang="zh-CN" altLang="en-US" sz="2800" dirty="0"/>
              <a:t>参与学习和考试：及格</a:t>
            </a:r>
            <a:r>
              <a:rPr lang="en-US" altLang="zh-CN" sz="2800" dirty="0"/>
              <a:t>=15</a:t>
            </a:r>
            <a:r>
              <a:rPr lang="zh-CN" altLang="en-US" sz="2800" dirty="0"/>
              <a:t>分；</a:t>
            </a:r>
            <a:endParaRPr lang="en-US" altLang="zh-CN" sz="2800" dirty="0"/>
          </a:p>
          <a:p>
            <a:pPr marL="514350" indent="-514350">
              <a:buAutoNum type="arabicPeriod"/>
            </a:pPr>
            <a:r>
              <a:rPr lang="zh-CN" altLang="en-US" sz="2800" dirty="0"/>
              <a:t>未注册或未及格：</a:t>
            </a:r>
            <a:r>
              <a:rPr lang="en-US" altLang="zh-CN" sz="2800" dirty="0"/>
              <a:t>0</a:t>
            </a:r>
            <a:r>
              <a:rPr lang="zh-CN" altLang="en-US" sz="2800" dirty="0"/>
              <a:t>分</a:t>
            </a:r>
          </a:p>
        </p:txBody>
      </p:sp>
    </p:spTree>
    <p:extLst>
      <p:ext uri="{BB962C8B-B14F-4D97-AF65-F5344CB8AC3E}">
        <p14:creationId xmlns:p14="http://schemas.microsoft.com/office/powerpoint/2010/main" val="2269923463"/>
      </p:ext>
    </p:extLst>
  </p:cSld>
  <p:clrMapOvr>
    <a:masterClrMapping/>
  </p:clrMapOvr>
  <p:transition>
    <p:checke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87" name="Rectangle 39"/>
          <p:cNvSpPr>
            <a:spLocks noChangeArrowheads="1"/>
          </p:cNvSpPr>
          <p:nvPr/>
        </p:nvSpPr>
        <p:spPr bwMode="auto">
          <a:xfrm>
            <a:off x="971550" y="1454150"/>
            <a:ext cx="4752975" cy="519113"/>
          </a:xfrm>
          <a:prstGeom prst="rect">
            <a:avLst/>
          </a:prstGeom>
          <a:noFill/>
          <a:ln w="9525" algn="ctr">
            <a:noFill/>
            <a:miter lim="800000"/>
            <a:headEnd/>
            <a:tailEnd/>
          </a:ln>
          <a:effectLst/>
        </p:spPr>
        <p:txBody>
          <a:bodyPr anchor="ctr">
            <a:spAutoFit/>
          </a:bodyPr>
          <a:lstStyle/>
          <a:p>
            <a:pPr>
              <a:defRPr/>
            </a:pP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2</a:t>
            </a: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D/A</a:t>
            </a:r>
            <a:r>
              <a:rPr kumimoji="0" lang="zh-CN" altLang="en-US" sz="2800">
                <a:solidFill>
                  <a:srgbClr val="FF0000"/>
                </a:solidFill>
                <a:effectLst>
                  <a:outerShdw blurRad="38100" dist="38100" dir="2700000" algn="tl">
                    <a:srgbClr val="C0C0C0"/>
                  </a:outerShdw>
                </a:effectLst>
              </a:rPr>
              <a:t>转换的误差 </a:t>
            </a:r>
          </a:p>
        </p:txBody>
      </p:sp>
      <p:sp>
        <p:nvSpPr>
          <p:cNvPr id="53288" name="Text Box 40"/>
          <p:cNvSpPr txBox="1">
            <a:spLocks noChangeArrowheads="1"/>
          </p:cNvSpPr>
          <p:nvPr/>
        </p:nvSpPr>
        <p:spPr bwMode="auto">
          <a:xfrm>
            <a:off x="900113" y="2320925"/>
            <a:ext cx="7488237" cy="2465388"/>
          </a:xfrm>
          <a:prstGeom prst="rect">
            <a:avLst/>
          </a:prstGeom>
          <a:noFill/>
          <a:ln w="9525" algn="ctr">
            <a:noFill/>
            <a:miter lim="800000"/>
            <a:headEnd/>
            <a:tailEnd/>
          </a:ln>
          <a:effectLst/>
        </p:spPr>
        <p:txBody>
          <a:bodyPr>
            <a:spAutoFit/>
          </a:bodyPr>
          <a:lstStyle/>
          <a:p>
            <a:pPr>
              <a:lnSpc>
                <a:spcPct val="120000"/>
              </a:lnSpc>
              <a:spcBef>
                <a:spcPct val="50000"/>
              </a:spcBef>
              <a:defRPr/>
            </a:pPr>
            <a:r>
              <a:rPr kumimoji="0" lang="en-US" altLang="en-US" sz="2400">
                <a:effectLst>
                  <a:outerShdw blurRad="38100" dist="38100" dir="2700000" algn="tl">
                    <a:srgbClr val="C0C0C0"/>
                  </a:outerShdw>
                </a:effectLst>
              </a:rPr>
              <a:t>D/A转换器将数字编码信号转换为相应的时间连续模拟信号</a:t>
            </a:r>
            <a:r>
              <a:rPr kumimoji="0" lang="zh-CN" altLang="en-US" sz="2400">
                <a:effectLst>
                  <a:outerShdw blurRad="38100" dist="38100" dir="2700000" algn="tl">
                    <a:srgbClr val="C0C0C0"/>
                  </a:outerShdw>
                </a:effectLst>
              </a:rPr>
              <a:t>，包括</a:t>
            </a:r>
            <a:r>
              <a:rPr kumimoji="0" lang="zh-CN" altLang="en-US" sz="2400" u="sng">
                <a:solidFill>
                  <a:srgbClr val="FF0000"/>
                </a:solidFill>
                <a:effectLst>
                  <a:outerShdw blurRad="38100" dist="38100" dir="2700000" algn="tl">
                    <a:srgbClr val="C0C0C0"/>
                  </a:outerShdw>
                </a:effectLst>
              </a:rPr>
              <a:t>解码器</a:t>
            </a:r>
            <a:r>
              <a:rPr kumimoji="0" lang="zh-CN" altLang="en-US" sz="2400">
                <a:effectLst>
                  <a:outerShdw blurRad="38100" dist="38100" dir="2700000" algn="tl">
                    <a:srgbClr val="C0C0C0"/>
                  </a:outerShdw>
                </a:effectLst>
              </a:rPr>
              <a:t>和</a:t>
            </a:r>
            <a:r>
              <a:rPr kumimoji="0" lang="zh-CN" altLang="en-US" sz="2400" u="sng">
                <a:solidFill>
                  <a:srgbClr val="FF0000"/>
                </a:solidFill>
                <a:effectLst>
                  <a:outerShdw blurRad="38100" dist="38100" dir="2700000" algn="tl">
                    <a:srgbClr val="C0C0C0"/>
                  </a:outerShdw>
                </a:effectLst>
              </a:rPr>
              <a:t>信号保持器</a:t>
            </a:r>
            <a:r>
              <a:rPr kumimoji="0" lang="zh-CN" altLang="en-US" sz="2400">
                <a:effectLst>
                  <a:outerShdw blurRad="38100" dist="38100" dir="2700000" algn="tl">
                    <a:srgbClr val="C0C0C0"/>
                  </a:outerShdw>
                </a:effectLst>
              </a:rPr>
              <a:t>。</a:t>
            </a:r>
          </a:p>
          <a:p>
            <a:pPr>
              <a:lnSpc>
                <a:spcPct val="120000"/>
              </a:lnSpc>
              <a:spcBef>
                <a:spcPct val="50000"/>
              </a:spcBef>
              <a:defRPr/>
            </a:pPr>
            <a:r>
              <a:rPr kumimoji="0" lang="en-US" altLang="zh-CN" sz="2400">
                <a:effectLst>
                  <a:outerShdw blurRad="38100" dist="38100" dir="2700000" algn="tl">
                    <a:srgbClr val="C0C0C0"/>
                  </a:outerShdw>
                </a:effectLst>
              </a:rPr>
              <a:t>D/A</a:t>
            </a:r>
            <a:r>
              <a:rPr kumimoji="0" lang="zh-CN" altLang="en-US" sz="2400">
                <a:effectLst>
                  <a:outerShdw blurRad="38100" dist="38100" dir="2700000" algn="tl">
                    <a:srgbClr val="C0C0C0"/>
                  </a:outerShdw>
                </a:effectLst>
              </a:rPr>
              <a:t>转换的误差主要应由</a:t>
            </a:r>
            <a:r>
              <a:rPr kumimoji="0" lang="zh-CN" altLang="en-US" sz="2400">
                <a:solidFill>
                  <a:srgbClr val="0000FF"/>
                </a:solidFill>
                <a:effectLst>
                  <a:outerShdw blurRad="38100" dist="38100" dir="2700000" algn="tl">
                    <a:srgbClr val="C0C0C0"/>
                  </a:outerShdw>
                </a:effectLst>
              </a:rPr>
              <a:t>解码器精度</a:t>
            </a:r>
            <a:r>
              <a:rPr kumimoji="0" lang="zh-CN" altLang="en-US" sz="2400">
                <a:effectLst>
                  <a:outerShdw blurRad="38100" dist="38100" dir="2700000" algn="tl">
                    <a:srgbClr val="C0C0C0"/>
                  </a:outerShdw>
                </a:effectLst>
              </a:rPr>
              <a:t>（转换器字长）和</a:t>
            </a:r>
            <a:r>
              <a:rPr kumimoji="0" lang="zh-CN" altLang="en-US" sz="2400">
                <a:solidFill>
                  <a:srgbClr val="0000FF"/>
                </a:solidFill>
                <a:effectLst>
                  <a:outerShdw blurRad="38100" dist="38100" dir="2700000" algn="tl">
                    <a:srgbClr val="C0C0C0"/>
                  </a:outerShdw>
                </a:effectLst>
              </a:rPr>
              <a:t>保持器</a:t>
            </a:r>
            <a:r>
              <a:rPr kumimoji="0" lang="zh-CN" altLang="en-US" sz="2400">
                <a:effectLst>
                  <a:outerShdw blurRad="38100" dist="38100" dir="2700000" algn="tl">
                    <a:srgbClr val="C0C0C0"/>
                  </a:outerShdw>
                </a:effectLst>
              </a:rPr>
              <a:t>（采样点之间插值）的形式以及规定的</a:t>
            </a:r>
            <a:r>
              <a:rPr kumimoji="0" lang="zh-CN" altLang="en-US" sz="2400">
                <a:solidFill>
                  <a:srgbClr val="0000FF"/>
                </a:solidFill>
                <a:effectLst>
                  <a:outerShdw blurRad="38100" dist="38100" dir="2700000" algn="tl">
                    <a:srgbClr val="C0C0C0"/>
                  </a:outerShdw>
                </a:effectLst>
              </a:rPr>
              <a:t>时间间隔 </a:t>
            </a:r>
            <a:r>
              <a:rPr kumimoji="0" lang="en-US" altLang="zh-CN" sz="2400" i="1">
                <a:solidFill>
                  <a:srgbClr val="0000FF"/>
                </a:solidFill>
                <a:effectLst>
                  <a:outerShdw blurRad="38100" dist="38100" dir="2700000" algn="tl">
                    <a:srgbClr val="C0C0C0"/>
                  </a:outerShdw>
                </a:effectLst>
              </a:rPr>
              <a:t>T </a:t>
            </a:r>
            <a:r>
              <a:rPr kumimoji="0" lang="zh-CN" altLang="en-US" sz="2400">
                <a:effectLst>
                  <a:outerShdw blurRad="38100" dist="38100" dir="2700000" algn="tl">
                    <a:srgbClr val="C0C0C0"/>
                  </a:outerShdw>
                </a:effectLst>
              </a:rPr>
              <a:t>来决定。 </a:t>
            </a:r>
          </a:p>
        </p:txBody>
      </p:sp>
      <p:sp>
        <p:nvSpPr>
          <p:cNvPr id="53289" name="Text Box 41"/>
          <p:cNvSpPr txBox="1">
            <a:spLocks noChangeArrowheads="1"/>
          </p:cNvSpPr>
          <p:nvPr/>
        </p:nvSpPr>
        <p:spPr bwMode="auto">
          <a:xfrm>
            <a:off x="1423988" y="4962525"/>
            <a:ext cx="1209675" cy="406400"/>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数字信号</a:t>
            </a:r>
          </a:p>
        </p:txBody>
      </p:sp>
      <p:sp>
        <p:nvSpPr>
          <p:cNvPr id="53290" name="Line 42"/>
          <p:cNvSpPr>
            <a:spLocks noChangeShapeType="1"/>
          </p:cNvSpPr>
          <p:nvPr/>
        </p:nvSpPr>
        <p:spPr bwMode="auto">
          <a:xfrm>
            <a:off x="2647950" y="5178425"/>
            <a:ext cx="936625" cy="0"/>
          </a:xfrm>
          <a:prstGeom prst="line">
            <a:avLst/>
          </a:prstGeom>
          <a:noFill/>
          <a:ln w="9525">
            <a:solidFill>
              <a:schemeClr val="accent2"/>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3291" name="Text Box 43"/>
          <p:cNvSpPr txBox="1">
            <a:spLocks noChangeArrowheads="1"/>
          </p:cNvSpPr>
          <p:nvPr/>
        </p:nvSpPr>
        <p:spPr bwMode="auto">
          <a:xfrm>
            <a:off x="3563938" y="4941888"/>
            <a:ext cx="1717675" cy="406400"/>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离散模拟信号</a:t>
            </a:r>
          </a:p>
        </p:txBody>
      </p:sp>
      <p:sp>
        <p:nvSpPr>
          <p:cNvPr id="53292" name="Line 44"/>
          <p:cNvSpPr>
            <a:spLocks noChangeShapeType="1"/>
          </p:cNvSpPr>
          <p:nvPr/>
        </p:nvSpPr>
        <p:spPr bwMode="auto">
          <a:xfrm>
            <a:off x="5265738" y="5157788"/>
            <a:ext cx="1296987" cy="0"/>
          </a:xfrm>
          <a:prstGeom prst="line">
            <a:avLst/>
          </a:prstGeom>
          <a:noFill/>
          <a:ln w="9525">
            <a:solidFill>
              <a:schemeClr val="accent2"/>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3293" name="Text Box 45"/>
          <p:cNvSpPr txBox="1">
            <a:spLocks noChangeArrowheads="1"/>
          </p:cNvSpPr>
          <p:nvPr/>
        </p:nvSpPr>
        <p:spPr bwMode="auto">
          <a:xfrm>
            <a:off x="6553200" y="4962525"/>
            <a:ext cx="1209675" cy="406400"/>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连续信号</a:t>
            </a:r>
          </a:p>
        </p:txBody>
      </p:sp>
      <p:sp>
        <p:nvSpPr>
          <p:cNvPr id="53294" name="Line 46"/>
          <p:cNvSpPr>
            <a:spLocks noChangeShapeType="1"/>
          </p:cNvSpPr>
          <p:nvPr/>
        </p:nvSpPr>
        <p:spPr bwMode="auto">
          <a:xfrm>
            <a:off x="2916238" y="3284538"/>
            <a:ext cx="142875" cy="1873250"/>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3295" name="Line 47"/>
          <p:cNvSpPr>
            <a:spLocks noChangeShapeType="1"/>
          </p:cNvSpPr>
          <p:nvPr/>
        </p:nvSpPr>
        <p:spPr bwMode="auto">
          <a:xfrm>
            <a:off x="4716463" y="3213100"/>
            <a:ext cx="1223962" cy="1944688"/>
          </a:xfrm>
          <a:prstGeom prst="line">
            <a:avLst/>
          </a:prstGeom>
          <a:noFill/>
          <a:ln w="9525">
            <a:solidFill>
              <a:srgbClr val="FF00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Tree>
  </p:cSld>
  <p:clrMapOvr>
    <a:masterClrMapping/>
  </p:clrMapOvr>
  <p:transition>
    <p:cover dir="l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ChangeArrowheads="1"/>
          </p:cNvSpPr>
          <p:nvPr/>
        </p:nvSpPr>
        <p:spPr bwMode="auto">
          <a:xfrm>
            <a:off x="468313" y="908050"/>
            <a:ext cx="8001000" cy="676275"/>
          </a:xfrm>
          <a:prstGeom prst="rect">
            <a:avLst/>
          </a:prstGeom>
          <a:noFill/>
          <a:ln w="9525">
            <a:noFill/>
            <a:miter lim="800000"/>
            <a:headEnd/>
            <a:tailEnd/>
          </a:ln>
          <a:effectLst/>
        </p:spPr>
        <p:txBody>
          <a:bodyPr anchor="b"/>
          <a:lstStyle/>
          <a:p>
            <a:pPr>
              <a:defRPr/>
            </a:pPr>
            <a:r>
              <a:rPr kumimoji="0" lang="en-US" altLang="zh-CN" sz="2800">
                <a:solidFill>
                  <a:srgbClr val="0000FF"/>
                </a:solidFill>
                <a:effectLst>
                  <a:outerShdw blurRad="38100" dist="38100" dir="2700000" algn="tl">
                    <a:srgbClr val="C0C0C0"/>
                  </a:outerShdw>
                </a:effectLst>
              </a:rPr>
              <a:t>1.4.2 A/D</a:t>
            </a:r>
            <a:r>
              <a:rPr kumimoji="0" lang="zh-CN" altLang="en-US" sz="2800">
                <a:solidFill>
                  <a:srgbClr val="0000FF"/>
                </a:solidFill>
                <a:effectLst>
                  <a:outerShdw blurRad="38100" dist="38100" dir="2700000" algn="tl">
                    <a:srgbClr val="C0C0C0"/>
                  </a:outerShdw>
                </a:effectLst>
                <a:latin typeface="宋体" pitchFamily="2" charset="-122"/>
              </a:rPr>
              <a:t>转换及其误差</a:t>
            </a:r>
            <a:r>
              <a:rPr kumimoji="0" lang="zh-CN" altLang="en-US" sz="1800" b="0">
                <a:latin typeface="宋体" pitchFamily="2" charset="-122"/>
              </a:rPr>
              <a:t> </a:t>
            </a:r>
          </a:p>
        </p:txBody>
      </p:sp>
      <p:sp>
        <p:nvSpPr>
          <p:cNvPr id="64515" name="Text Box 4">
            <a:hlinkClick r:id="rId2" action="ppaction://hlinksldjump"/>
          </p:cNvPr>
          <p:cNvSpPr txBox="1">
            <a:spLocks noChangeArrowheads="1"/>
          </p:cNvSpPr>
          <p:nvPr/>
        </p:nvSpPr>
        <p:spPr bwMode="auto">
          <a:xfrm>
            <a:off x="7696200" y="5949950"/>
            <a:ext cx="1143000" cy="519113"/>
          </a:xfrm>
          <a:prstGeom prst="rect">
            <a:avLst/>
          </a:prstGeom>
          <a:noFill/>
          <a:ln w="9525">
            <a:noFill/>
            <a:miter lim="800000"/>
            <a:headEnd/>
            <a:tailEnd/>
          </a:ln>
        </p:spPr>
        <p:txBody>
          <a:bodyPr>
            <a:spAutoFit/>
          </a:bodyPr>
          <a:lstStyle/>
          <a:p>
            <a:pPr>
              <a:spcBef>
                <a:spcPct val="50000"/>
              </a:spcBef>
            </a:pPr>
            <a:r>
              <a:rPr lang="zh-CN" altLang="en-US" sz="2800" b="0">
                <a:solidFill>
                  <a:srgbClr val="CCECFF"/>
                </a:solidFill>
                <a:ea typeface="隶书" pitchFamily="49" charset="-122"/>
              </a:rPr>
              <a:t>返回</a:t>
            </a:r>
          </a:p>
        </p:txBody>
      </p:sp>
      <p:sp>
        <p:nvSpPr>
          <p:cNvPr id="220165" name="Rectangle 5"/>
          <p:cNvSpPr>
            <a:spLocks noChangeArrowheads="1"/>
          </p:cNvSpPr>
          <p:nvPr/>
        </p:nvSpPr>
        <p:spPr bwMode="auto">
          <a:xfrm>
            <a:off x="755650" y="1844675"/>
            <a:ext cx="7343775" cy="1844675"/>
          </a:xfrm>
          <a:prstGeom prst="rect">
            <a:avLst/>
          </a:prstGeom>
          <a:noFill/>
          <a:ln w="9525">
            <a:noFill/>
            <a:miter lim="800000"/>
            <a:headEnd/>
            <a:tailEnd/>
          </a:ln>
          <a:effectLst/>
        </p:spPr>
        <p:txBody>
          <a:bodyPr>
            <a:spAutoFit/>
          </a:bodyPr>
          <a:lstStyle/>
          <a:p>
            <a:pPr>
              <a:lnSpc>
                <a:spcPct val="120000"/>
              </a:lnSpc>
              <a:spcBef>
                <a:spcPct val="50000"/>
              </a:spcBef>
              <a:buSzPct val="85000"/>
              <a:defRPr/>
            </a:pPr>
            <a:r>
              <a:rPr lang="en-US" altLang="zh-CN" sz="2400">
                <a:effectLst>
                  <a:outerShdw blurRad="38100" dist="38100" dir="2700000" algn="tl">
                    <a:srgbClr val="C0C0C0"/>
                  </a:outerShdw>
                </a:effectLst>
                <a:latin typeface="宋体" pitchFamily="2" charset="-122"/>
              </a:rPr>
              <a:t>  </a:t>
            </a:r>
            <a:r>
              <a:rPr lang="zh-CN" altLang="en-US" sz="2400">
                <a:effectLst>
                  <a:outerShdw blurRad="38100" dist="38100" dir="2700000" algn="tl">
                    <a:srgbClr val="C0C0C0"/>
                  </a:outerShdw>
                </a:effectLst>
                <a:latin typeface="宋体" pitchFamily="2" charset="-122"/>
              </a:rPr>
              <a:t>在数据采集和过程控制中，被采集对象往往是连续变化的物理量（如温度、压力、声波等），由于计算机只能处理离散的数字量，需要对连续变化的物理转换为数字量，这一操作过程</a:t>
            </a:r>
            <a:r>
              <a:rPr lang="zh-CN" altLang="en-US" sz="2400">
                <a:effectLst>
                  <a:outerShdw blurRad="38100" dist="38100" dir="2700000" algn="tl">
                    <a:srgbClr val="C0C0C0"/>
                  </a:outerShdw>
                </a:effectLst>
              </a:rPr>
              <a:t>就是</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latin typeface="宋体" pitchFamily="2" charset="-122"/>
              </a:rPr>
              <a:t>转换。</a:t>
            </a:r>
          </a:p>
        </p:txBody>
      </p:sp>
      <p:grpSp>
        <p:nvGrpSpPr>
          <p:cNvPr id="64517" name="Group 6"/>
          <p:cNvGrpSpPr>
            <a:grpSpLocks/>
          </p:cNvGrpSpPr>
          <p:nvPr/>
        </p:nvGrpSpPr>
        <p:grpSpPr bwMode="auto">
          <a:xfrm>
            <a:off x="1690688" y="3908425"/>
            <a:ext cx="5473700" cy="2133600"/>
            <a:chOff x="1065" y="2659"/>
            <a:chExt cx="3448" cy="1344"/>
          </a:xfrm>
        </p:grpSpPr>
        <p:grpSp>
          <p:nvGrpSpPr>
            <p:cNvPr id="64518" name="Group 7"/>
            <p:cNvGrpSpPr>
              <a:grpSpLocks/>
            </p:cNvGrpSpPr>
            <p:nvPr/>
          </p:nvGrpSpPr>
          <p:grpSpPr bwMode="auto">
            <a:xfrm>
              <a:off x="1065" y="2659"/>
              <a:ext cx="3312" cy="1344"/>
              <a:chOff x="768" y="2659"/>
              <a:chExt cx="3312" cy="1344"/>
            </a:xfrm>
          </p:grpSpPr>
          <p:sp>
            <p:nvSpPr>
              <p:cNvPr id="220168" name="Rectangle 8"/>
              <p:cNvSpPr>
                <a:spLocks noChangeArrowheads="1"/>
              </p:cNvSpPr>
              <p:nvPr/>
            </p:nvSpPr>
            <p:spPr bwMode="auto">
              <a:xfrm>
                <a:off x="2016" y="2659"/>
                <a:ext cx="816" cy="1344"/>
              </a:xfrm>
              <a:prstGeom prst="rect">
                <a:avLst/>
              </a:prstGeom>
              <a:solidFill>
                <a:schemeClr val="accent1"/>
              </a:solidFill>
              <a:ln w="12700" cap="sq">
                <a:solidFill>
                  <a:schemeClr val="tx1"/>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0169" name="AutoShape 9"/>
              <p:cNvSpPr>
                <a:spLocks noChangeArrowheads="1"/>
              </p:cNvSpPr>
              <p:nvPr/>
            </p:nvSpPr>
            <p:spPr bwMode="auto">
              <a:xfrm>
                <a:off x="1248" y="3235"/>
                <a:ext cx="768" cy="144"/>
              </a:xfrm>
              <a:prstGeom prst="leftArrow">
                <a:avLst>
                  <a:gd name="adj1" fmla="val 50000"/>
                  <a:gd name="adj2" fmla="val 133333"/>
                </a:avLst>
              </a:prstGeom>
              <a:solidFill>
                <a:schemeClr val="accent1"/>
              </a:solidFill>
              <a:ln w="12700" cap="sq">
                <a:solidFill>
                  <a:schemeClr val="tx1"/>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0170" name="AutoShape 10"/>
              <p:cNvSpPr>
                <a:spLocks noChangeArrowheads="1"/>
              </p:cNvSpPr>
              <p:nvPr/>
            </p:nvSpPr>
            <p:spPr bwMode="auto">
              <a:xfrm>
                <a:off x="2832" y="3283"/>
                <a:ext cx="720" cy="96"/>
              </a:xfrm>
              <a:prstGeom prst="leftArrow">
                <a:avLst>
                  <a:gd name="adj1" fmla="val 50000"/>
                  <a:gd name="adj2" fmla="val 187500"/>
                </a:avLst>
              </a:prstGeom>
              <a:solidFill>
                <a:schemeClr val="accent1"/>
              </a:solidFill>
              <a:ln w="12700" cap="sq">
                <a:solidFill>
                  <a:schemeClr val="tx1"/>
                </a:solidFill>
                <a:miter lim="800000"/>
                <a:headEnd type="none" w="sm" len="sm"/>
                <a:tailEnd type="none" w="sm" len="sm"/>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4523" name="Text Box 11"/>
              <p:cNvSpPr txBox="1">
                <a:spLocks noChangeArrowheads="1"/>
              </p:cNvSpPr>
              <p:nvPr/>
            </p:nvSpPr>
            <p:spPr bwMode="auto">
              <a:xfrm>
                <a:off x="3072" y="2995"/>
                <a:ext cx="1008" cy="288"/>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b="0">
                    <a:solidFill>
                      <a:schemeClr val="tx2"/>
                    </a:solidFill>
                  </a:rPr>
                  <a:t>Analogy</a:t>
                </a:r>
              </a:p>
            </p:txBody>
          </p:sp>
          <p:sp>
            <p:nvSpPr>
              <p:cNvPr id="64524" name="Text Box 12"/>
              <p:cNvSpPr txBox="1">
                <a:spLocks noChangeArrowheads="1"/>
              </p:cNvSpPr>
              <p:nvPr/>
            </p:nvSpPr>
            <p:spPr bwMode="auto">
              <a:xfrm>
                <a:off x="1392" y="3038"/>
                <a:ext cx="528" cy="231"/>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1800" b="0">
                    <a:solidFill>
                      <a:schemeClr val="tx2"/>
                    </a:solidFill>
                  </a:rPr>
                  <a:t>DATA</a:t>
                </a:r>
              </a:p>
            </p:txBody>
          </p:sp>
          <p:sp>
            <p:nvSpPr>
              <p:cNvPr id="64525" name="Text Box 13"/>
              <p:cNvSpPr txBox="1">
                <a:spLocks noChangeArrowheads="1"/>
              </p:cNvSpPr>
              <p:nvPr/>
            </p:nvSpPr>
            <p:spPr bwMode="auto">
              <a:xfrm>
                <a:off x="2205" y="3160"/>
                <a:ext cx="720" cy="288"/>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b="0">
                    <a:solidFill>
                      <a:schemeClr val="tx2"/>
                    </a:solidFill>
                  </a:rPr>
                  <a:t>A/D</a:t>
                </a:r>
              </a:p>
            </p:txBody>
          </p:sp>
          <p:sp>
            <p:nvSpPr>
              <p:cNvPr id="64526" name="Text Box 14"/>
              <p:cNvSpPr txBox="1">
                <a:spLocks noChangeArrowheads="1"/>
              </p:cNvSpPr>
              <p:nvPr/>
            </p:nvSpPr>
            <p:spPr bwMode="auto">
              <a:xfrm>
                <a:off x="768" y="3139"/>
                <a:ext cx="912" cy="288"/>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solidFill>
                      <a:schemeClr val="tx2"/>
                    </a:solidFill>
                  </a:rPr>
                  <a:t>CPU</a:t>
                </a:r>
              </a:p>
            </p:txBody>
          </p:sp>
        </p:grpSp>
        <p:sp>
          <p:nvSpPr>
            <p:cNvPr id="64519" name="Text Box 15"/>
            <p:cNvSpPr txBox="1">
              <a:spLocks noChangeArrowheads="1"/>
            </p:cNvSpPr>
            <p:nvPr/>
          </p:nvSpPr>
          <p:spPr bwMode="auto">
            <a:xfrm>
              <a:off x="3745" y="3324"/>
              <a:ext cx="768" cy="288"/>
            </a:xfrm>
            <a:prstGeom prst="rect">
              <a:avLst/>
            </a:prstGeom>
            <a:noFill/>
            <a:ln w="12700" cap="sq">
              <a:noFill/>
              <a:miter lim="800000"/>
              <a:headEnd type="none" w="sm" len="sm"/>
              <a:tailEnd type="none" w="sm" len="sm"/>
            </a:ln>
          </p:spPr>
          <p:txBody>
            <a:bodyPr>
              <a:spAutoFit/>
            </a:bodyPr>
            <a:lstStyle/>
            <a:p>
              <a:pPr>
                <a:spcBef>
                  <a:spcPct val="50000"/>
                </a:spcBef>
              </a:pPr>
              <a:r>
                <a:rPr lang="en-US" altLang="zh-CN" sz="2400">
                  <a:solidFill>
                    <a:schemeClr val="tx2"/>
                  </a:solidFill>
                </a:rPr>
                <a:t>I/O</a:t>
              </a:r>
            </a:p>
          </p:txBody>
        </p:sp>
      </p:grpSp>
    </p:spTree>
  </p:cSld>
  <p:clrMapOvr>
    <a:masterClrMapping/>
  </p:clrMapOvr>
  <p:transition>
    <p:cover dir="l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32"/>
          <p:cNvSpPr txBox="1">
            <a:spLocks noChangeArrowheads="1"/>
          </p:cNvSpPr>
          <p:nvPr/>
        </p:nvSpPr>
        <p:spPr bwMode="auto">
          <a:xfrm>
            <a:off x="1709738" y="212725"/>
            <a:ext cx="184150" cy="457200"/>
          </a:xfrm>
          <a:prstGeom prst="rect">
            <a:avLst/>
          </a:prstGeom>
          <a:noFill/>
          <a:ln w="31750" algn="ctr">
            <a:noFill/>
            <a:miter lim="800000"/>
            <a:headEnd/>
            <a:tailEnd/>
          </a:ln>
        </p:spPr>
        <p:txBody>
          <a:bodyPr wrap="none">
            <a:spAutoFit/>
          </a:bodyPr>
          <a:lstStyle/>
          <a:p>
            <a:pPr algn="ctr"/>
            <a:endParaRPr lang="zh-CN" altLang="zh-CN" sz="2400"/>
          </a:p>
        </p:txBody>
      </p:sp>
      <p:sp>
        <p:nvSpPr>
          <p:cNvPr id="54305" name="Rectangle 33"/>
          <p:cNvSpPr>
            <a:spLocks noChangeArrowheads="1"/>
          </p:cNvSpPr>
          <p:nvPr/>
        </p:nvSpPr>
        <p:spPr bwMode="auto">
          <a:xfrm>
            <a:off x="1331913" y="1412875"/>
            <a:ext cx="6335712" cy="968375"/>
          </a:xfrm>
          <a:prstGeom prst="rect">
            <a:avLst/>
          </a:prstGeom>
          <a:noFill/>
          <a:ln w="31750" algn="ctr">
            <a:noFill/>
            <a:miter lim="800000"/>
            <a:headEnd/>
            <a:tailEnd/>
          </a:ln>
          <a:effectLst/>
        </p:spPr>
        <p:txBody>
          <a:bodyPr>
            <a:spAutoFit/>
          </a:bodyPr>
          <a:lstStyle/>
          <a:p>
            <a:pPr>
              <a:lnSpc>
                <a:spcPct val="120000"/>
              </a:lnSpc>
              <a:defRPr/>
            </a:pPr>
            <a:r>
              <a:rPr lang="en-US" altLang="zh-CN" sz="2400">
                <a:effectLst>
                  <a:outerShdw blurRad="38100" dist="38100" dir="2700000" algn="tl">
                    <a:srgbClr val="C0C0C0"/>
                  </a:outerShdw>
                </a:effectLst>
              </a:rPr>
              <a:t>A/D </a:t>
            </a:r>
            <a:r>
              <a:rPr lang="zh-CN" altLang="en-US" sz="2400">
                <a:effectLst>
                  <a:outerShdw blurRad="38100" dist="38100" dir="2700000" algn="tl">
                    <a:srgbClr val="C0C0C0"/>
                  </a:outerShdw>
                </a:effectLst>
                <a:latin typeface="宋体" pitchFamily="2" charset="-122"/>
              </a:rPr>
              <a:t>转换器的作用是将输入的模拟量数字化。主要分为两大类：</a:t>
            </a:r>
          </a:p>
        </p:txBody>
      </p:sp>
      <p:sp>
        <p:nvSpPr>
          <p:cNvPr id="54306" name="Text Box 34"/>
          <p:cNvSpPr txBox="1">
            <a:spLocks noChangeArrowheads="1"/>
          </p:cNvSpPr>
          <p:nvPr/>
        </p:nvSpPr>
        <p:spPr bwMode="auto">
          <a:xfrm>
            <a:off x="1331913" y="2636838"/>
            <a:ext cx="7007225" cy="457200"/>
          </a:xfrm>
          <a:prstGeom prst="rect">
            <a:avLst/>
          </a:prstGeom>
          <a:noFill/>
          <a:ln w="31750" algn="ctr">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ea typeface="幼圆" pitchFamily="49" charset="-122"/>
              </a:rPr>
              <a:t>直接转换器：</a:t>
            </a:r>
            <a:r>
              <a:rPr lang="zh-CN" altLang="en-US" sz="2400">
                <a:effectLst>
                  <a:outerShdw blurRad="38100" dist="38100" dir="2700000" algn="tl">
                    <a:srgbClr val="C0C0C0"/>
                  </a:outerShdw>
                </a:effectLst>
              </a:rPr>
              <a:t>逐次逼近型、并联比较型等</a:t>
            </a:r>
            <a:endParaRPr lang="zh-CN" altLang="en-US" sz="2400">
              <a:effectLst>
                <a:outerShdw blurRad="38100" dist="38100" dir="2700000" algn="tl">
                  <a:srgbClr val="C0C0C0"/>
                </a:outerShdw>
              </a:effectLst>
              <a:ea typeface="幼圆" pitchFamily="49" charset="-122"/>
            </a:endParaRPr>
          </a:p>
        </p:txBody>
      </p:sp>
      <p:sp>
        <p:nvSpPr>
          <p:cNvPr id="54310" name="Rectangle 38"/>
          <p:cNvSpPr>
            <a:spLocks noChangeArrowheads="1"/>
          </p:cNvSpPr>
          <p:nvPr/>
        </p:nvSpPr>
        <p:spPr bwMode="auto">
          <a:xfrm>
            <a:off x="1331913" y="3500438"/>
            <a:ext cx="6599237" cy="457200"/>
          </a:xfrm>
          <a:prstGeom prst="rect">
            <a:avLst/>
          </a:prstGeom>
          <a:noFill/>
          <a:ln w="31750" algn="ctr">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latin typeface="幼圆" pitchFamily="49" charset="-122"/>
              </a:rPr>
              <a:t>间接转换器：</a:t>
            </a:r>
            <a:r>
              <a:rPr lang="zh-CN" altLang="en-US" sz="2400">
                <a:effectLst>
                  <a:outerShdw blurRad="38100" dist="38100" dir="2700000" algn="tl">
                    <a:srgbClr val="C0C0C0"/>
                  </a:outerShdw>
                </a:effectLst>
              </a:rPr>
              <a:t>单积分型、双积分型等</a:t>
            </a:r>
            <a:endParaRPr lang="zh-CN" altLang="en-US" sz="2400">
              <a:effectLst>
                <a:outerShdw blurRad="38100" dist="38100" dir="2700000" algn="tl">
                  <a:srgbClr val="C0C0C0"/>
                </a:outerShdw>
              </a:effectLst>
              <a:latin typeface="幼圆" pitchFamily="49" charset="-122"/>
            </a:endParaRPr>
          </a:p>
        </p:txBody>
      </p:sp>
      <p:sp>
        <p:nvSpPr>
          <p:cNvPr id="54315" name="Text Box 43"/>
          <p:cNvSpPr txBox="1">
            <a:spLocks noChangeArrowheads="1"/>
          </p:cNvSpPr>
          <p:nvPr/>
        </p:nvSpPr>
        <p:spPr bwMode="auto">
          <a:xfrm>
            <a:off x="1258888" y="4508500"/>
            <a:ext cx="7559675" cy="457200"/>
          </a:xfrm>
          <a:prstGeom prst="rect">
            <a:avLst/>
          </a:prstGeom>
          <a:noFill/>
          <a:ln w="9525">
            <a:noFill/>
            <a:miter lim="800000"/>
            <a:headEnd/>
            <a:tailEnd/>
          </a:ln>
          <a:effectLst/>
        </p:spPr>
        <p:txBody>
          <a:bodyPr>
            <a:spAutoFit/>
          </a:bodyPr>
          <a:lstStyle/>
          <a:p>
            <a:pPr>
              <a:defRPr/>
            </a:pPr>
            <a:r>
              <a:rPr lang="zh-CN" altLang="en-US" sz="2400">
                <a:effectLst>
                  <a:outerShdw blurRad="38100" dist="38100" dir="2700000" algn="tl">
                    <a:srgbClr val="C0C0C0"/>
                  </a:outerShdw>
                </a:effectLst>
              </a:rPr>
              <a:t>典型芯片：</a:t>
            </a:r>
            <a:r>
              <a:rPr lang="en-US" altLang="zh-CN" sz="2400">
                <a:solidFill>
                  <a:srgbClr val="FF0000"/>
                </a:solidFill>
                <a:effectLst>
                  <a:outerShdw blurRad="38100" dist="38100" dir="2700000" algn="tl">
                    <a:srgbClr val="C0C0C0"/>
                  </a:outerShdw>
                </a:effectLst>
              </a:rPr>
              <a:t>ADC0809</a:t>
            </a:r>
            <a:r>
              <a:rPr lang="en-US" altLang="zh-CN" sz="2400">
                <a:effectLst>
                  <a:outerShdw blurRad="38100" dist="38100" dir="2700000" algn="tl">
                    <a:srgbClr val="C0C0C0"/>
                  </a:outerShdw>
                </a:effectLst>
              </a:rPr>
              <a:t>—8</a:t>
            </a:r>
            <a:r>
              <a:rPr lang="zh-CN" altLang="en-US" sz="2400">
                <a:effectLst>
                  <a:outerShdw blurRad="38100" dist="38100" dir="2700000" algn="tl">
                    <a:srgbClr val="C0C0C0"/>
                  </a:outerShdw>
                </a:effectLst>
              </a:rPr>
              <a:t>位逐次逼近型，并行接口                    </a:t>
            </a:r>
          </a:p>
        </p:txBody>
      </p:sp>
    </p:spTree>
  </p:cSld>
  <p:clrMapOvr>
    <a:masterClrMapping/>
  </p:clrMapOvr>
  <p:transition>
    <p:cover dir="l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375" name="Group 79"/>
          <p:cNvGraphicFramePr>
            <a:graphicFrameLocks noGrp="1"/>
          </p:cNvGraphicFramePr>
          <p:nvPr/>
        </p:nvGraphicFramePr>
        <p:xfrm>
          <a:off x="1187450" y="2852738"/>
          <a:ext cx="7075488" cy="2856549"/>
        </p:xfrm>
        <a:graphic>
          <a:graphicData uri="http://schemas.openxmlformats.org/drawingml/2006/table">
            <a:tbl>
              <a:tblPr/>
              <a:tblGrid>
                <a:gridCol w="763588">
                  <a:extLst>
                    <a:ext uri="{9D8B030D-6E8A-4147-A177-3AD203B41FA5}">
                      <a16:colId xmlns:a16="http://schemas.microsoft.com/office/drawing/2014/main" val="20000"/>
                    </a:ext>
                  </a:extLst>
                </a:gridCol>
                <a:gridCol w="1585912">
                  <a:extLst>
                    <a:ext uri="{9D8B030D-6E8A-4147-A177-3AD203B41FA5}">
                      <a16:colId xmlns:a16="http://schemas.microsoft.com/office/drawing/2014/main" val="20001"/>
                    </a:ext>
                  </a:extLst>
                </a:gridCol>
                <a:gridCol w="1685925">
                  <a:extLst>
                    <a:ext uri="{9D8B030D-6E8A-4147-A177-3AD203B41FA5}">
                      <a16:colId xmlns:a16="http://schemas.microsoft.com/office/drawing/2014/main" val="20002"/>
                    </a:ext>
                  </a:extLst>
                </a:gridCol>
                <a:gridCol w="1493838">
                  <a:extLst>
                    <a:ext uri="{9D8B030D-6E8A-4147-A177-3AD203B41FA5}">
                      <a16:colId xmlns:a16="http://schemas.microsoft.com/office/drawing/2014/main" val="20003"/>
                    </a:ext>
                  </a:extLst>
                </a:gridCol>
                <a:gridCol w="1546225">
                  <a:extLst>
                    <a:ext uri="{9D8B030D-6E8A-4147-A177-3AD203B41FA5}">
                      <a16:colId xmlns:a16="http://schemas.microsoft.com/office/drawing/2014/main" val="20004"/>
                    </a:ext>
                  </a:extLst>
                </a:gridCol>
              </a:tblGrid>
              <a:tr h="636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rgbClr val="996600"/>
                          </a:solidFill>
                          <a:effectLst/>
                          <a:latin typeface="隶书" pitchFamily="49" charset="-122"/>
                          <a:ea typeface="隶书" pitchFamily="49" charset="-122"/>
                        </a:rPr>
                        <a:t>顺序</a:t>
                      </a: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rgbClr val="996600"/>
                          </a:solidFill>
                          <a:effectLst/>
                          <a:latin typeface="隶书" pitchFamily="49" charset="-122"/>
                          <a:ea typeface="隶书" pitchFamily="49" charset="-122"/>
                        </a:rPr>
                        <a:t>砝码重量</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400" b="0" i="0" u="none" strike="noStrike" cap="none" normalizeH="0" baseline="0">
                          <a:ln>
                            <a:noFill/>
                          </a:ln>
                          <a:solidFill>
                            <a:srgbClr val="996600"/>
                          </a:solidFill>
                          <a:effectLst/>
                          <a:latin typeface="隶书" pitchFamily="49" charset="-122"/>
                          <a:ea typeface="隶书" pitchFamily="49" charset="-122"/>
                        </a:rPr>
                        <a:t> </a:t>
                      </a:r>
                      <a:r>
                        <a:rPr kumimoji="1" lang="zh-CN" altLang="en-US" sz="2400" b="1" i="0" u="none" strike="noStrike" cap="none" normalizeH="0" baseline="0">
                          <a:ln>
                            <a:noFill/>
                          </a:ln>
                          <a:solidFill>
                            <a:srgbClr val="996600"/>
                          </a:solidFill>
                          <a:effectLst/>
                          <a:latin typeface="隶书" pitchFamily="49" charset="-122"/>
                          <a:ea typeface="隶书" pitchFamily="49" charset="-122"/>
                        </a:rPr>
                        <a:t>比较判断</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400" b="1" i="0" u="none" strike="noStrike" cap="none" normalizeH="0" baseline="0">
                          <a:ln>
                            <a:noFill/>
                          </a:ln>
                          <a:solidFill>
                            <a:srgbClr val="996600"/>
                          </a:solidFill>
                          <a:effectLst/>
                          <a:latin typeface="隶书" pitchFamily="49" charset="-122"/>
                          <a:ea typeface="隶书" pitchFamily="49" charset="-122"/>
                        </a:rPr>
                        <a:t>砝码去留</a:t>
                      </a:r>
                    </a:p>
                  </a:txBody>
                  <a:tcPr anchor="ct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zh-CN" altLang="zh-CN" sz="2400" b="1" i="0" u="none" strike="noStrike" cap="none" normalizeH="0" baseline="0">
                        <a:ln>
                          <a:noFill/>
                        </a:ln>
                        <a:solidFill>
                          <a:srgbClr val="996600"/>
                        </a:solidFill>
                        <a:effectLst/>
                        <a:latin typeface="隶书" pitchFamily="49" charset="-122"/>
                        <a:ea typeface="隶书" pitchFamily="49" charset="-122"/>
                      </a:endParaRPr>
                    </a:p>
                  </a:txBody>
                  <a:tcPr horzOverflow="overflow">
                    <a:lnL w="1905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extLst>
                  <a:ext uri="{0D108BD9-81ED-4DB2-BD59-A6C34878D82A}">
                    <a16:rowId xmlns:a16="http://schemas.microsoft.com/office/drawing/2014/main" val="10000"/>
                  </a:ext>
                </a:extLst>
              </a:tr>
              <a:tr h="5080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996600"/>
                          </a:solidFill>
                          <a:effectLst/>
                          <a:latin typeface="Times New Roman" pitchFamily="18" charset="0"/>
                          <a:ea typeface="宋体" pitchFamily="2" charset="-122"/>
                        </a:rPr>
                        <a:t>1</a:t>
                      </a:r>
                    </a:p>
                  </a:txBody>
                  <a:tcPr horzOverflow="overflow">
                    <a:lnL w="1905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8g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8g&lt;13g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zh-CN" altLang="en-US" sz="2000" b="1" i="0" u="none" strike="noStrike" cap="none" normalizeH="0" baseline="0">
                          <a:ln>
                            <a:noFill/>
                          </a:ln>
                          <a:solidFill>
                            <a:srgbClr val="663300"/>
                          </a:solidFill>
                          <a:effectLst/>
                          <a:latin typeface="Times New Roman" pitchFamily="18" charset="0"/>
                          <a:ea typeface="幼圆" pitchFamily="49" charset="-122"/>
                        </a:rPr>
                        <a:t>留</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en-US" altLang="zh-CN" sz="2000" b="1" i="0" u="none" strike="noStrike" cap="none" normalizeH="0" baseline="0">
                          <a:ln>
                            <a:noFill/>
                          </a:ln>
                          <a:solidFill>
                            <a:srgbClr val="663300"/>
                          </a:solidFill>
                          <a:effectLst/>
                          <a:latin typeface="黑体" pitchFamily="2" charset="-122"/>
                          <a:ea typeface="黑体" pitchFamily="2" charset="-122"/>
                        </a:rPr>
                        <a:t>1</a:t>
                      </a:r>
                    </a:p>
                  </a:txBody>
                  <a:tcPr horzOverflow="overflow">
                    <a:lnL w="1270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905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extLst>
                  <a:ext uri="{0D108BD9-81ED-4DB2-BD59-A6C34878D82A}">
                    <a16:rowId xmlns:a16="http://schemas.microsoft.com/office/drawing/2014/main" val="10001"/>
                  </a:ext>
                </a:extLst>
              </a:tr>
              <a:tr h="5095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996600"/>
                          </a:solidFill>
                          <a:effectLst/>
                          <a:latin typeface="Times New Roman" pitchFamily="18" charset="0"/>
                          <a:ea typeface="宋体" pitchFamily="2" charset="-122"/>
                        </a:rPr>
                        <a:t>2</a:t>
                      </a:r>
                    </a:p>
                  </a:txBody>
                  <a:tcPr horzOverflow="overflow">
                    <a:lnL w="1905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8g+4g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12g&lt;13g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zh-CN" altLang="en-US" sz="2000" b="1" i="0" u="none" strike="noStrike" cap="none" normalizeH="0" baseline="0">
                          <a:ln>
                            <a:noFill/>
                          </a:ln>
                          <a:solidFill>
                            <a:srgbClr val="663300"/>
                          </a:solidFill>
                          <a:effectLst/>
                          <a:latin typeface="Times New Roman" pitchFamily="18" charset="0"/>
                          <a:ea typeface="幼圆" pitchFamily="49" charset="-122"/>
                        </a:rPr>
                        <a:t>留</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en-US" altLang="zh-CN" sz="2000" b="1" i="0" u="none" strike="noStrike" cap="none" normalizeH="0" baseline="0">
                          <a:ln>
                            <a:noFill/>
                          </a:ln>
                          <a:solidFill>
                            <a:srgbClr val="663300"/>
                          </a:solidFill>
                          <a:effectLst/>
                          <a:latin typeface="黑体" pitchFamily="2" charset="-122"/>
                          <a:ea typeface="黑体" pitchFamily="2" charset="-122"/>
                        </a:rPr>
                        <a:t>1</a:t>
                      </a: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p>
                  </a:txBody>
                  <a:tcPr horzOverflow="overflow">
                    <a:lnL w="1270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extLst>
                  <a:ext uri="{0D108BD9-81ED-4DB2-BD59-A6C34878D82A}">
                    <a16:rowId xmlns:a16="http://schemas.microsoft.com/office/drawing/2014/main" val="10002"/>
                  </a:ext>
                </a:extLst>
              </a:tr>
              <a:tr h="54133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996600"/>
                          </a:solidFill>
                          <a:effectLst/>
                          <a:latin typeface="Times New Roman" pitchFamily="18" charset="0"/>
                          <a:ea typeface="宋体" pitchFamily="2" charset="-122"/>
                        </a:rPr>
                        <a:t>3</a:t>
                      </a:r>
                    </a:p>
                  </a:txBody>
                  <a:tcPr horzOverflow="overflow">
                    <a:lnL w="1905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8g+4g+2g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14g&gt;13g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zh-CN" altLang="en-US" sz="2000" b="1" i="0" u="none" strike="noStrike" cap="none" normalizeH="0" baseline="0">
                          <a:ln>
                            <a:noFill/>
                          </a:ln>
                          <a:solidFill>
                            <a:srgbClr val="663300"/>
                          </a:solidFill>
                          <a:effectLst/>
                          <a:latin typeface="Times New Roman" pitchFamily="18" charset="0"/>
                          <a:ea typeface="幼圆" pitchFamily="49" charset="-122"/>
                        </a:rPr>
                        <a:t>去</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en-US" altLang="zh-CN" sz="2000" b="1" i="0" u="none" strike="noStrike" cap="none" normalizeH="0" baseline="0">
                          <a:ln>
                            <a:noFill/>
                          </a:ln>
                          <a:solidFill>
                            <a:srgbClr val="663300"/>
                          </a:solidFill>
                          <a:effectLst/>
                          <a:latin typeface="黑体" pitchFamily="2" charset="-122"/>
                          <a:ea typeface="黑体" pitchFamily="2" charset="-122"/>
                        </a:rPr>
                        <a:t>0</a:t>
                      </a:r>
                    </a:p>
                  </a:txBody>
                  <a:tcPr horzOverflow="overflow">
                    <a:lnL w="1270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270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extLst>
                  <a:ext uri="{0D108BD9-81ED-4DB2-BD59-A6C34878D82A}">
                    <a16:rowId xmlns:a16="http://schemas.microsoft.com/office/drawing/2014/main" val="10003"/>
                  </a:ext>
                </a:extLst>
              </a:tr>
              <a:tr h="47466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996600"/>
                          </a:solidFill>
                          <a:effectLst/>
                          <a:latin typeface="Times New Roman" pitchFamily="18" charset="0"/>
                          <a:ea typeface="宋体" pitchFamily="2" charset="-122"/>
                        </a:rPr>
                        <a:t>4</a:t>
                      </a:r>
                    </a:p>
                  </a:txBody>
                  <a:tcPr horzOverflow="overflow">
                    <a:lnL w="1905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8g+4g+1g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13g=13g</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zh-CN" altLang="en-US" sz="2000" b="1" i="0" u="none" strike="noStrike" cap="none" normalizeH="0" baseline="0">
                          <a:ln>
                            <a:noFill/>
                          </a:ln>
                          <a:solidFill>
                            <a:srgbClr val="663300"/>
                          </a:solidFill>
                          <a:effectLst/>
                          <a:latin typeface="Times New Roman" pitchFamily="18" charset="0"/>
                          <a:ea typeface="幼圆" pitchFamily="49" charset="-122"/>
                        </a:rPr>
                        <a:t>留</a:t>
                      </a:r>
                    </a:p>
                  </a:txBody>
                  <a:tcPr horzOverflow="overflow">
                    <a:lnL w="12700" cap="flat" cmpd="sng" algn="ctr">
                      <a:solidFill>
                        <a:schemeClr val="hlink"/>
                      </a:solidFill>
                      <a:prstDash val="solid"/>
                      <a:round/>
                      <a:headEnd type="none" w="med" len="med"/>
                      <a:tailEnd type="none" w="med" len="med"/>
                    </a:lnL>
                    <a:lnR w="1270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rgbClr val="663300"/>
                          </a:solidFill>
                          <a:effectLst/>
                          <a:latin typeface="Times New Roman" pitchFamily="18" charset="0"/>
                          <a:ea typeface="宋体" pitchFamily="2" charset="-122"/>
                        </a:rPr>
                        <a:t>       </a:t>
                      </a:r>
                      <a:r>
                        <a:rPr kumimoji="1" lang="en-US" altLang="zh-CN" sz="2000" b="1" i="0" u="none" strike="noStrike" cap="none" normalizeH="0" baseline="0">
                          <a:ln>
                            <a:noFill/>
                          </a:ln>
                          <a:solidFill>
                            <a:srgbClr val="663300"/>
                          </a:solidFill>
                          <a:effectLst/>
                          <a:latin typeface="黑体" pitchFamily="2" charset="-122"/>
                          <a:ea typeface="黑体" pitchFamily="2" charset="-122"/>
                        </a:rPr>
                        <a:t>1</a:t>
                      </a:r>
                    </a:p>
                  </a:txBody>
                  <a:tcPr horzOverflow="overflow">
                    <a:lnL w="12700" cap="flat" cmpd="sng" algn="ctr">
                      <a:solidFill>
                        <a:schemeClr val="hlink"/>
                      </a:solidFill>
                      <a:prstDash val="solid"/>
                      <a:round/>
                      <a:headEnd type="none" w="med" len="med"/>
                      <a:tailEnd type="none" w="med" len="med"/>
                    </a:lnL>
                    <a:lnR w="19050" cap="flat" cmpd="sng" algn="ctr">
                      <a:solidFill>
                        <a:schemeClr val="hlink"/>
                      </a:solidFill>
                      <a:prstDash val="solid"/>
                      <a:round/>
                      <a:headEnd type="none" w="med" len="med"/>
                      <a:tailEnd type="none" w="med" len="med"/>
                    </a:lnR>
                    <a:lnT w="12700" cap="flat" cmpd="sng" algn="ctr">
                      <a:solidFill>
                        <a:schemeClr val="hlink"/>
                      </a:solidFill>
                      <a:prstDash val="solid"/>
                      <a:round/>
                      <a:headEnd type="none" w="med" len="med"/>
                      <a:tailEnd type="none" w="med" len="med"/>
                    </a:lnT>
                    <a:lnB w="19050" cap="flat" cmpd="sng" algn="ctr">
                      <a:solidFill>
                        <a:schemeClr val="hlink"/>
                      </a:solidFill>
                      <a:prstDash val="solid"/>
                      <a:round/>
                      <a:headEnd type="none" w="med" len="med"/>
                      <a:tailEnd type="none" w="med" len="med"/>
                    </a:lnB>
                    <a:lnTlToBr>
                      <a:noFill/>
                    </a:lnTlToBr>
                    <a:lnBlToTr>
                      <a:noFill/>
                    </a:lnBlToTr>
                    <a:gradFill rotWithShape="1">
                      <a:gsLst>
                        <a:gs pos="0">
                          <a:schemeClr val="accent1"/>
                        </a:gs>
                        <a:gs pos="100000">
                          <a:srgbClr val="FFFFCC"/>
                        </a:gs>
                      </a:gsLst>
                      <a:path path="rect">
                        <a:fillToRect l="100000" t="100000"/>
                      </a:path>
                    </a:gradFill>
                  </a:tcPr>
                </a:tc>
                <a:extLst>
                  <a:ext uri="{0D108BD9-81ED-4DB2-BD59-A6C34878D82A}">
                    <a16:rowId xmlns:a16="http://schemas.microsoft.com/office/drawing/2014/main" val="10004"/>
                  </a:ext>
                </a:extLst>
              </a:tr>
            </a:tbl>
          </a:graphicData>
        </a:graphic>
      </p:graphicFrame>
      <p:sp>
        <p:nvSpPr>
          <p:cNvPr id="55372" name="Text Box 76"/>
          <p:cNvSpPr txBox="1">
            <a:spLocks noChangeArrowheads="1"/>
          </p:cNvSpPr>
          <p:nvPr/>
        </p:nvSpPr>
        <p:spPr bwMode="auto">
          <a:xfrm>
            <a:off x="1042988" y="1989138"/>
            <a:ext cx="6985000" cy="519112"/>
          </a:xfrm>
          <a:prstGeom prst="rect">
            <a:avLst/>
          </a:prstGeom>
          <a:noFill/>
          <a:ln w="9525">
            <a:noFill/>
            <a:miter lim="800000"/>
            <a:headEnd/>
            <a:tailEnd/>
          </a:ln>
          <a:effectLst/>
        </p:spPr>
        <p:txBody>
          <a:bodyPr>
            <a:spAutoFit/>
          </a:bodyPr>
          <a:lstStyle/>
          <a:p>
            <a:pPr>
              <a:defRPr/>
            </a:pPr>
            <a:r>
              <a:rPr lang="zh-CN" altLang="en-US" sz="2800">
                <a:effectLst>
                  <a:outerShdw blurRad="38100" dist="38100" dir="2700000" algn="tl">
                    <a:srgbClr val="C0C0C0"/>
                  </a:outerShdw>
                </a:effectLst>
                <a:ea typeface="幼圆" pitchFamily="49" charset="-122"/>
              </a:rPr>
              <a:t>逐次逼近的基本思想：类似于用天平称物</a:t>
            </a:r>
          </a:p>
        </p:txBody>
      </p:sp>
      <p:sp>
        <p:nvSpPr>
          <p:cNvPr id="66605" name="Text Box 77"/>
          <p:cNvSpPr txBox="1">
            <a:spLocks noChangeArrowheads="1"/>
          </p:cNvSpPr>
          <p:nvPr/>
        </p:nvSpPr>
        <p:spPr bwMode="auto">
          <a:xfrm>
            <a:off x="6756400" y="3043238"/>
            <a:ext cx="1473200" cy="457200"/>
          </a:xfrm>
          <a:prstGeom prst="rect">
            <a:avLst/>
          </a:prstGeom>
          <a:noFill/>
          <a:ln w="31750" algn="ctr">
            <a:noFill/>
            <a:miter lim="800000"/>
            <a:headEnd/>
            <a:tailEnd/>
          </a:ln>
        </p:spPr>
        <p:txBody>
          <a:bodyPr wrap="none">
            <a:spAutoFit/>
          </a:bodyPr>
          <a:lstStyle/>
          <a:p>
            <a:pPr algn="ctr"/>
            <a:r>
              <a:rPr lang="en-US" altLang="zh-CN">
                <a:solidFill>
                  <a:schemeClr val="bg1"/>
                </a:solidFill>
              </a:rPr>
              <a:t> </a:t>
            </a:r>
            <a:r>
              <a:rPr lang="zh-CN" altLang="en-US" sz="2400">
                <a:solidFill>
                  <a:srgbClr val="996600"/>
                </a:solidFill>
                <a:ea typeface="隶书" pitchFamily="49" charset="-122"/>
              </a:rPr>
              <a:t>结果表示</a:t>
            </a:r>
          </a:p>
        </p:txBody>
      </p:sp>
      <p:sp>
        <p:nvSpPr>
          <p:cNvPr id="55374" name="Text Box 78"/>
          <p:cNvSpPr txBox="1">
            <a:spLocks noChangeArrowheads="1"/>
          </p:cNvSpPr>
          <p:nvPr/>
        </p:nvSpPr>
        <p:spPr bwMode="auto">
          <a:xfrm>
            <a:off x="1095375" y="1190625"/>
            <a:ext cx="5564188" cy="579438"/>
          </a:xfrm>
          <a:prstGeom prst="rect">
            <a:avLst/>
          </a:prstGeom>
          <a:noFill/>
          <a:ln w="9525">
            <a:noFill/>
            <a:miter lim="800000"/>
            <a:headEnd/>
            <a:tailEnd/>
          </a:ln>
          <a:effectLst/>
        </p:spPr>
        <p:txBody>
          <a:bodyPr>
            <a:spAutoFit/>
          </a:bodyPr>
          <a:lstStyle/>
          <a:p>
            <a:pPr>
              <a:defRPr/>
            </a:pPr>
            <a:r>
              <a:rPr lang="zh-CN" altLang="en-US" sz="3200">
                <a:solidFill>
                  <a:srgbClr val="FF0000"/>
                </a:solidFill>
                <a:effectLst>
                  <a:outerShdw blurRad="38100" dist="38100" dir="2700000" algn="tl">
                    <a:srgbClr val="C0C0C0"/>
                  </a:outerShdw>
                </a:effectLst>
              </a:rPr>
              <a:t>（</a:t>
            </a:r>
            <a:r>
              <a:rPr lang="en-US" altLang="zh-CN" sz="3200">
                <a:solidFill>
                  <a:srgbClr val="FF0000"/>
                </a:solidFill>
                <a:effectLst>
                  <a:outerShdw blurRad="38100" dist="38100" dir="2700000" algn="tl">
                    <a:srgbClr val="C0C0C0"/>
                  </a:outerShdw>
                </a:effectLst>
              </a:rPr>
              <a:t>1</a:t>
            </a:r>
            <a:r>
              <a:rPr lang="zh-CN" altLang="en-US" sz="3200">
                <a:solidFill>
                  <a:srgbClr val="FF0000"/>
                </a:solidFill>
                <a:effectLst>
                  <a:outerShdw blurRad="38100" dist="38100" dir="2700000" algn="tl">
                    <a:srgbClr val="C0C0C0"/>
                  </a:outerShdw>
                </a:effectLst>
              </a:rPr>
              <a:t>）逐次逼近型</a:t>
            </a:r>
            <a:r>
              <a:rPr lang="en-US" altLang="zh-CN" sz="3200">
                <a:solidFill>
                  <a:srgbClr val="FF0000"/>
                </a:solidFill>
                <a:effectLst>
                  <a:outerShdw blurRad="38100" dist="38100" dir="2700000" algn="tl">
                    <a:srgbClr val="C0C0C0"/>
                  </a:outerShdw>
                </a:effectLst>
              </a:rPr>
              <a:t>A/D</a:t>
            </a:r>
            <a:r>
              <a:rPr lang="zh-CN" altLang="en-US" sz="3200">
                <a:solidFill>
                  <a:srgbClr val="FF0000"/>
                </a:solidFill>
                <a:effectLst>
                  <a:outerShdw blurRad="38100" dist="38100" dir="2700000" algn="tl">
                    <a:srgbClr val="C0C0C0"/>
                  </a:outerShdw>
                </a:effectLst>
              </a:rPr>
              <a:t>转换器</a:t>
            </a:r>
          </a:p>
        </p:txBody>
      </p:sp>
    </p:spTree>
  </p:cSld>
  <p:clrMapOvr>
    <a:masterClrMapping/>
  </p:clrMapOvr>
  <p:transition>
    <p:cover dir="l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76" name="Rectangle 56"/>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7587" name="Text Box 19"/>
          <p:cNvSpPr txBox="1">
            <a:spLocks noChangeArrowheads="1"/>
          </p:cNvSpPr>
          <p:nvPr/>
        </p:nvSpPr>
        <p:spPr bwMode="auto">
          <a:xfrm>
            <a:off x="1755775" y="546100"/>
            <a:ext cx="6272213" cy="579438"/>
          </a:xfrm>
          <a:prstGeom prst="rect">
            <a:avLst/>
          </a:prstGeom>
          <a:noFill/>
          <a:ln w="9525">
            <a:noFill/>
            <a:miter lim="800000"/>
            <a:headEnd/>
            <a:tailEnd/>
          </a:ln>
        </p:spPr>
        <p:txBody>
          <a:bodyPr>
            <a:spAutoFit/>
          </a:bodyPr>
          <a:lstStyle/>
          <a:p>
            <a:r>
              <a:rPr lang="zh-CN" altLang="en-US" sz="3200">
                <a:solidFill>
                  <a:schemeClr val="bg1"/>
                </a:solidFill>
                <a:ea typeface="幼圆" pitchFamily="49" charset="-122"/>
              </a:rPr>
              <a:t>逐次逼近型</a:t>
            </a:r>
            <a:r>
              <a:rPr lang="en-US" altLang="zh-CN" sz="3200">
                <a:solidFill>
                  <a:schemeClr val="bg1"/>
                </a:solidFill>
                <a:ea typeface="黑体" pitchFamily="2" charset="-122"/>
              </a:rPr>
              <a:t>A/D</a:t>
            </a:r>
            <a:r>
              <a:rPr lang="zh-CN" altLang="en-US" sz="3200">
                <a:solidFill>
                  <a:schemeClr val="bg1"/>
                </a:solidFill>
                <a:ea typeface="幼圆" pitchFamily="49" charset="-122"/>
              </a:rPr>
              <a:t>转换器原理框图</a:t>
            </a:r>
          </a:p>
        </p:txBody>
      </p:sp>
      <p:grpSp>
        <p:nvGrpSpPr>
          <p:cNvPr id="67588" name="Group 20"/>
          <p:cNvGrpSpPr>
            <a:grpSpLocks/>
          </p:cNvGrpSpPr>
          <p:nvPr/>
        </p:nvGrpSpPr>
        <p:grpSpPr bwMode="auto">
          <a:xfrm>
            <a:off x="939800" y="1397000"/>
            <a:ext cx="6989763" cy="4246563"/>
            <a:chOff x="301" y="890"/>
            <a:chExt cx="4403" cy="2675"/>
          </a:xfrm>
        </p:grpSpPr>
        <p:sp>
          <p:nvSpPr>
            <p:cNvPr id="67589" name="Rectangle 21"/>
            <p:cNvSpPr>
              <a:spLocks noChangeArrowheads="1"/>
            </p:cNvSpPr>
            <p:nvPr/>
          </p:nvSpPr>
          <p:spPr bwMode="auto">
            <a:xfrm>
              <a:off x="4120" y="1695"/>
              <a:ext cx="336" cy="1277"/>
            </a:xfrm>
            <a:prstGeom prst="rect">
              <a:avLst/>
            </a:prstGeom>
            <a:gradFill rotWithShape="1">
              <a:gsLst>
                <a:gs pos="0">
                  <a:srgbClr val="003B3B"/>
                </a:gs>
                <a:gs pos="50000">
                  <a:srgbClr val="008080"/>
                </a:gs>
                <a:gs pos="100000">
                  <a:srgbClr val="003B3B"/>
                </a:gs>
              </a:gsLst>
              <a:lin ang="0" scaled="1"/>
            </a:gradFill>
            <a:ln w="12700">
              <a:solidFill>
                <a:schemeClr val="folHlink"/>
              </a:solidFill>
              <a:miter lim="800000"/>
              <a:headEnd/>
              <a:tailEnd/>
            </a:ln>
          </p:spPr>
          <p:txBody>
            <a:bodyPr wrap="none" anchor="ctr"/>
            <a:lstStyle/>
            <a:p>
              <a:pPr algn="ctr"/>
              <a:r>
                <a:rPr lang="zh-CN" altLang="en-US">
                  <a:solidFill>
                    <a:srgbClr val="FFFF00"/>
                  </a:solidFill>
                  <a:ea typeface="幼圆" pitchFamily="49" charset="-122"/>
                </a:rPr>
                <a:t>电</a:t>
              </a:r>
            </a:p>
            <a:p>
              <a:pPr algn="ctr"/>
              <a:r>
                <a:rPr lang="zh-CN" altLang="en-US">
                  <a:solidFill>
                    <a:srgbClr val="FFFF00"/>
                  </a:solidFill>
                  <a:ea typeface="幼圆" pitchFamily="49" charset="-122"/>
                </a:rPr>
                <a:t>压</a:t>
              </a:r>
            </a:p>
            <a:p>
              <a:pPr algn="ctr"/>
              <a:r>
                <a:rPr lang="zh-CN" altLang="en-US">
                  <a:solidFill>
                    <a:srgbClr val="FFFF00"/>
                  </a:solidFill>
                  <a:ea typeface="幼圆" pitchFamily="49" charset="-122"/>
                </a:rPr>
                <a:t>比</a:t>
              </a:r>
            </a:p>
            <a:p>
              <a:pPr algn="ctr"/>
              <a:r>
                <a:rPr lang="zh-CN" altLang="en-US">
                  <a:solidFill>
                    <a:srgbClr val="FFFF00"/>
                  </a:solidFill>
                  <a:ea typeface="幼圆" pitchFamily="49" charset="-122"/>
                </a:rPr>
                <a:t>较</a:t>
              </a:r>
            </a:p>
            <a:p>
              <a:pPr algn="ctr"/>
              <a:r>
                <a:rPr lang="zh-CN" altLang="en-US">
                  <a:solidFill>
                    <a:srgbClr val="FFFF00"/>
                  </a:solidFill>
                  <a:ea typeface="幼圆" pitchFamily="49" charset="-122"/>
                </a:rPr>
                <a:t>器</a:t>
              </a:r>
            </a:p>
          </p:txBody>
        </p:sp>
        <p:sp>
          <p:nvSpPr>
            <p:cNvPr id="56342" name="Line 22"/>
            <p:cNvSpPr>
              <a:spLocks noChangeShapeType="1"/>
            </p:cNvSpPr>
            <p:nvPr/>
          </p:nvSpPr>
          <p:spPr bwMode="auto">
            <a:xfrm>
              <a:off x="3599" y="2459"/>
              <a:ext cx="521" cy="0"/>
            </a:xfrm>
            <a:prstGeom prst="line">
              <a:avLst/>
            </a:prstGeom>
            <a:noFill/>
            <a:ln w="28575">
              <a:solidFill>
                <a:srgbClr val="FFCC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43" name="Line 23"/>
            <p:cNvSpPr>
              <a:spLocks noChangeShapeType="1"/>
            </p:cNvSpPr>
            <p:nvPr/>
          </p:nvSpPr>
          <p:spPr bwMode="auto">
            <a:xfrm>
              <a:off x="3752" y="2104"/>
              <a:ext cx="361" cy="0"/>
            </a:xfrm>
            <a:prstGeom prst="line">
              <a:avLst/>
            </a:prstGeom>
            <a:noFill/>
            <a:ln w="28575">
              <a:solidFill>
                <a:srgbClr val="FFCC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44" name="Line 24"/>
            <p:cNvSpPr>
              <a:spLocks noChangeShapeType="1"/>
            </p:cNvSpPr>
            <p:nvPr/>
          </p:nvSpPr>
          <p:spPr bwMode="auto">
            <a:xfrm flipV="1">
              <a:off x="3165" y="2722"/>
              <a:ext cx="0" cy="504"/>
            </a:xfrm>
            <a:prstGeom prst="line">
              <a:avLst/>
            </a:prstGeom>
            <a:noFill/>
            <a:ln w="28575">
              <a:solidFill>
                <a:srgbClr val="FFCC00"/>
              </a:solidFill>
              <a:round/>
              <a:headEnd/>
              <a:tailEnd type="stealth"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45" name="Line 25"/>
            <p:cNvSpPr>
              <a:spLocks noChangeShapeType="1"/>
            </p:cNvSpPr>
            <p:nvPr/>
          </p:nvSpPr>
          <p:spPr bwMode="auto">
            <a:xfrm>
              <a:off x="3752" y="1768"/>
              <a:ext cx="0" cy="336"/>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7594" name="Text Box 26"/>
            <p:cNvSpPr txBox="1">
              <a:spLocks noChangeArrowheads="1"/>
            </p:cNvSpPr>
            <p:nvPr/>
          </p:nvSpPr>
          <p:spPr bwMode="auto">
            <a:xfrm>
              <a:off x="1618" y="890"/>
              <a:ext cx="921" cy="250"/>
            </a:xfrm>
            <a:prstGeom prst="rect">
              <a:avLst/>
            </a:prstGeom>
            <a:noFill/>
            <a:ln w="9525">
              <a:noFill/>
              <a:miter lim="800000"/>
              <a:headEnd/>
              <a:tailEnd/>
            </a:ln>
          </p:spPr>
          <p:txBody>
            <a:bodyPr wrap="none">
              <a:spAutoFit/>
            </a:bodyPr>
            <a:lstStyle/>
            <a:p>
              <a:r>
                <a:rPr lang="zh-CN" altLang="en-US">
                  <a:solidFill>
                    <a:schemeClr val="bg1"/>
                  </a:solidFill>
                  <a:ea typeface="幼圆" pitchFamily="49" charset="-122"/>
                </a:rPr>
                <a:t>输出数字量</a:t>
              </a:r>
            </a:p>
          </p:txBody>
        </p:sp>
        <p:sp>
          <p:nvSpPr>
            <p:cNvPr id="67595" name="Text Box 27"/>
            <p:cNvSpPr txBox="1">
              <a:spLocks noChangeArrowheads="1"/>
            </p:cNvSpPr>
            <p:nvPr/>
          </p:nvSpPr>
          <p:spPr bwMode="auto">
            <a:xfrm>
              <a:off x="3031" y="1445"/>
              <a:ext cx="1082" cy="250"/>
            </a:xfrm>
            <a:prstGeom prst="rect">
              <a:avLst/>
            </a:prstGeom>
            <a:noFill/>
            <a:ln w="9525">
              <a:noFill/>
              <a:miter lim="800000"/>
              <a:headEnd/>
              <a:tailEnd/>
            </a:ln>
          </p:spPr>
          <p:txBody>
            <a:bodyPr wrap="none">
              <a:spAutoFit/>
            </a:bodyPr>
            <a:lstStyle/>
            <a:p>
              <a:r>
                <a:rPr lang="zh-CN" altLang="en-US">
                  <a:solidFill>
                    <a:schemeClr val="bg1"/>
                  </a:solidFill>
                  <a:ea typeface="幼圆" pitchFamily="49" charset="-122"/>
                </a:rPr>
                <a:t>模拟信号输入</a:t>
              </a:r>
            </a:p>
          </p:txBody>
        </p:sp>
        <p:sp>
          <p:nvSpPr>
            <p:cNvPr id="56348" name="AutoShape 28"/>
            <p:cNvSpPr>
              <a:spLocks noChangeArrowheads="1"/>
            </p:cNvSpPr>
            <p:nvPr/>
          </p:nvSpPr>
          <p:spPr bwMode="auto">
            <a:xfrm>
              <a:off x="1251" y="2410"/>
              <a:ext cx="367" cy="96"/>
            </a:xfrm>
            <a:prstGeom prst="rightArrow">
              <a:avLst>
                <a:gd name="adj1" fmla="val 50000"/>
                <a:gd name="adj2" fmla="val 95573"/>
              </a:avLst>
            </a:prstGeom>
            <a:noFill/>
            <a:ln w="12700" algn="ctr">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349" name="AutoShape 29"/>
            <p:cNvSpPr>
              <a:spLocks noChangeArrowheads="1"/>
            </p:cNvSpPr>
            <p:nvPr/>
          </p:nvSpPr>
          <p:spPr bwMode="auto">
            <a:xfrm>
              <a:off x="2425" y="2432"/>
              <a:ext cx="367" cy="96"/>
            </a:xfrm>
            <a:prstGeom prst="rightArrow">
              <a:avLst>
                <a:gd name="adj1" fmla="val 50000"/>
                <a:gd name="adj2" fmla="val 95573"/>
              </a:avLst>
            </a:prstGeom>
            <a:noFill/>
            <a:ln w="12700" algn="ctr">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7598" name="Group 30"/>
            <p:cNvGrpSpPr>
              <a:grpSpLocks/>
            </p:cNvGrpSpPr>
            <p:nvPr/>
          </p:nvGrpSpPr>
          <p:grpSpPr bwMode="auto">
            <a:xfrm>
              <a:off x="2813" y="3004"/>
              <a:ext cx="767" cy="444"/>
              <a:chOff x="2792" y="3118"/>
              <a:chExt cx="767" cy="444"/>
            </a:xfrm>
          </p:grpSpPr>
          <p:sp>
            <p:nvSpPr>
              <p:cNvPr id="67622" name="Rectangle 31"/>
              <p:cNvSpPr>
                <a:spLocks noChangeArrowheads="1"/>
              </p:cNvSpPr>
              <p:nvPr/>
            </p:nvSpPr>
            <p:spPr bwMode="auto">
              <a:xfrm>
                <a:off x="2792" y="3118"/>
                <a:ext cx="767" cy="444"/>
              </a:xfrm>
              <a:prstGeom prst="rect">
                <a:avLst/>
              </a:prstGeom>
              <a:gradFill rotWithShape="1">
                <a:gsLst>
                  <a:gs pos="0">
                    <a:srgbClr val="003B3B"/>
                  </a:gs>
                  <a:gs pos="50000">
                    <a:srgbClr val="008080"/>
                  </a:gs>
                  <a:gs pos="100000">
                    <a:srgbClr val="003B3B"/>
                  </a:gs>
                </a:gsLst>
                <a:lin ang="2700000" scaled="1"/>
              </a:gradFill>
              <a:ln w="12700">
                <a:solidFill>
                  <a:schemeClr val="folHlink"/>
                </a:solidFill>
                <a:miter lim="800000"/>
                <a:headEnd/>
                <a:tailEnd/>
              </a:ln>
            </p:spPr>
            <p:txBody>
              <a:bodyPr wrap="none" anchor="ctr"/>
              <a:lstStyle/>
              <a:p>
                <a:pPr algn="ctr"/>
                <a:endParaRPr lang="zh-CN" altLang="zh-CN">
                  <a:solidFill>
                    <a:srgbClr val="FFFF00"/>
                  </a:solidFill>
                  <a:ea typeface="幼圆" pitchFamily="49" charset="-122"/>
                </a:endParaRPr>
              </a:p>
            </p:txBody>
          </p:sp>
          <p:sp>
            <p:nvSpPr>
              <p:cNvPr id="67623" name="Rectangle 32"/>
              <p:cNvSpPr>
                <a:spLocks noChangeArrowheads="1"/>
              </p:cNvSpPr>
              <p:nvPr/>
            </p:nvSpPr>
            <p:spPr bwMode="auto">
              <a:xfrm>
                <a:off x="2808" y="3230"/>
                <a:ext cx="696" cy="231"/>
              </a:xfrm>
              <a:prstGeom prst="rect">
                <a:avLst/>
              </a:prstGeom>
              <a:noFill/>
              <a:ln w="38100" algn="ctr">
                <a:noFill/>
                <a:miter lim="800000"/>
                <a:headEnd/>
                <a:tailEnd/>
              </a:ln>
            </p:spPr>
            <p:txBody>
              <a:bodyPr wrap="none">
                <a:spAutoFit/>
              </a:bodyPr>
              <a:lstStyle/>
              <a:p>
                <a:pPr algn="ctr"/>
                <a:r>
                  <a:rPr lang="zh-CN" altLang="en-US" sz="1800">
                    <a:solidFill>
                      <a:srgbClr val="FFFF00"/>
                    </a:solidFill>
                    <a:ea typeface="幼圆" pitchFamily="49" charset="-122"/>
                  </a:rPr>
                  <a:t>参考电压</a:t>
                </a:r>
              </a:p>
            </p:txBody>
          </p:sp>
        </p:grpSp>
        <p:grpSp>
          <p:nvGrpSpPr>
            <p:cNvPr id="67599" name="Group 33"/>
            <p:cNvGrpSpPr>
              <a:grpSpLocks/>
            </p:cNvGrpSpPr>
            <p:nvPr/>
          </p:nvGrpSpPr>
          <p:grpSpPr bwMode="auto">
            <a:xfrm>
              <a:off x="1618" y="2202"/>
              <a:ext cx="824" cy="520"/>
              <a:chOff x="427" y="3214"/>
              <a:chExt cx="824" cy="520"/>
            </a:xfrm>
          </p:grpSpPr>
          <p:sp>
            <p:nvSpPr>
              <p:cNvPr id="67620" name="Rectangle 34"/>
              <p:cNvSpPr>
                <a:spLocks noChangeArrowheads="1"/>
              </p:cNvSpPr>
              <p:nvPr/>
            </p:nvSpPr>
            <p:spPr bwMode="auto">
              <a:xfrm>
                <a:off x="427" y="3214"/>
                <a:ext cx="824" cy="520"/>
              </a:xfrm>
              <a:prstGeom prst="rect">
                <a:avLst/>
              </a:prstGeom>
              <a:gradFill rotWithShape="1">
                <a:gsLst>
                  <a:gs pos="0">
                    <a:srgbClr val="472F00"/>
                  </a:gs>
                  <a:gs pos="50000">
                    <a:srgbClr val="996600"/>
                  </a:gs>
                  <a:gs pos="100000">
                    <a:srgbClr val="472F00"/>
                  </a:gs>
                </a:gsLst>
                <a:lin ang="2700000" scaled="1"/>
              </a:gradFill>
              <a:ln w="12700">
                <a:solidFill>
                  <a:schemeClr val="folHlink"/>
                </a:solidFill>
                <a:miter lim="800000"/>
                <a:headEnd/>
                <a:tailEnd/>
              </a:ln>
            </p:spPr>
            <p:txBody>
              <a:bodyPr wrap="none" anchor="ctr"/>
              <a:lstStyle/>
              <a:p>
                <a:pPr algn="ctr"/>
                <a:endParaRPr lang="zh-CN" altLang="zh-CN">
                  <a:solidFill>
                    <a:schemeClr val="bg1"/>
                  </a:solidFill>
                </a:endParaRPr>
              </a:p>
            </p:txBody>
          </p:sp>
          <p:sp>
            <p:nvSpPr>
              <p:cNvPr id="67621" name="Rectangle 35"/>
              <p:cNvSpPr>
                <a:spLocks noChangeArrowheads="1"/>
              </p:cNvSpPr>
              <p:nvPr/>
            </p:nvSpPr>
            <p:spPr bwMode="auto">
              <a:xfrm>
                <a:off x="427" y="3245"/>
                <a:ext cx="792" cy="442"/>
              </a:xfrm>
              <a:prstGeom prst="rect">
                <a:avLst/>
              </a:prstGeom>
              <a:noFill/>
              <a:ln w="38100" algn="ctr">
                <a:noFill/>
                <a:miter lim="800000"/>
                <a:headEnd/>
                <a:tailEnd/>
              </a:ln>
            </p:spPr>
            <p:txBody>
              <a:bodyPr>
                <a:spAutoFit/>
              </a:bodyPr>
              <a:lstStyle/>
              <a:p>
                <a:pPr algn="ctr"/>
                <a:r>
                  <a:rPr lang="zh-CN" altLang="en-US">
                    <a:solidFill>
                      <a:schemeClr val="bg1"/>
                    </a:solidFill>
                    <a:ea typeface="幼圆" pitchFamily="49" charset="-122"/>
                  </a:rPr>
                  <a:t>逐次逼</a:t>
                </a:r>
              </a:p>
              <a:p>
                <a:pPr algn="ctr"/>
                <a:r>
                  <a:rPr lang="zh-CN" altLang="en-US">
                    <a:solidFill>
                      <a:schemeClr val="bg1"/>
                    </a:solidFill>
                    <a:ea typeface="幼圆" pitchFamily="49" charset="-122"/>
                  </a:rPr>
                  <a:t>近寄存器</a:t>
                </a:r>
              </a:p>
            </p:txBody>
          </p:sp>
        </p:grpSp>
        <p:grpSp>
          <p:nvGrpSpPr>
            <p:cNvPr id="67600" name="Group 36"/>
            <p:cNvGrpSpPr>
              <a:grpSpLocks/>
            </p:cNvGrpSpPr>
            <p:nvPr/>
          </p:nvGrpSpPr>
          <p:grpSpPr bwMode="auto">
            <a:xfrm>
              <a:off x="2792" y="2218"/>
              <a:ext cx="807" cy="504"/>
              <a:chOff x="1483" y="3034"/>
              <a:chExt cx="807" cy="504"/>
            </a:xfrm>
          </p:grpSpPr>
          <p:sp>
            <p:nvSpPr>
              <p:cNvPr id="67618" name="Rectangle 37"/>
              <p:cNvSpPr>
                <a:spLocks noChangeArrowheads="1"/>
              </p:cNvSpPr>
              <p:nvPr/>
            </p:nvSpPr>
            <p:spPr bwMode="auto">
              <a:xfrm>
                <a:off x="1483" y="3034"/>
                <a:ext cx="807" cy="504"/>
              </a:xfrm>
              <a:prstGeom prst="rect">
                <a:avLst/>
              </a:prstGeom>
              <a:gradFill rotWithShape="1">
                <a:gsLst>
                  <a:gs pos="0">
                    <a:srgbClr val="003B3B"/>
                  </a:gs>
                  <a:gs pos="50000">
                    <a:srgbClr val="008080"/>
                  </a:gs>
                  <a:gs pos="100000">
                    <a:srgbClr val="003B3B"/>
                  </a:gs>
                </a:gsLst>
                <a:lin ang="2700000" scaled="1"/>
              </a:gradFill>
              <a:ln w="12700">
                <a:solidFill>
                  <a:schemeClr val="folHlink"/>
                </a:solidFill>
                <a:miter lim="800000"/>
                <a:headEnd/>
                <a:tailEnd/>
              </a:ln>
            </p:spPr>
            <p:txBody>
              <a:bodyPr wrap="none" anchor="ctr"/>
              <a:lstStyle/>
              <a:p>
                <a:pPr algn="ctr"/>
                <a:endParaRPr lang="zh-CN" altLang="zh-CN">
                  <a:solidFill>
                    <a:srgbClr val="FFFF00"/>
                  </a:solidFill>
                </a:endParaRPr>
              </a:p>
            </p:txBody>
          </p:sp>
          <p:sp>
            <p:nvSpPr>
              <p:cNvPr id="67619" name="Rectangle 38"/>
              <p:cNvSpPr>
                <a:spLocks noChangeArrowheads="1"/>
              </p:cNvSpPr>
              <p:nvPr/>
            </p:nvSpPr>
            <p:spPr bwMode="auto">
              <a:xfrm>
                <a:off x="1488" y="3034"/>
                <a:ext cx="802" cy="480"/>
              </a:xfrm>
              <a:prstGeom prst="rect">
                <a:avLst/>
              </a:prstGeom>
              <a:noFill/>
              <a:ln w="38100" algn="ctr">
                <a:noFill/>
                <a:miter lim="800000"/>
                <a:headEnd/>
                <a:tailEnd/>
              </a:ln>
            </p:spPr>
            <p:txBody>
              <a:bodyPr>
                <a:spAutoFit/>
              </a:bodyPr>
              <a:lstStyle/>
              <a:p>
                <a:pPr algn="ctr"/>
                <a:r>
                  <a:rPr lang="en-US" altLang="zh-CN" sz="2400">
                    <a:solidFill>
                      <a:srgbClr val="FFFF00"/>
                    </a:solidFill>
                  </a:rPr>
                  <a:t>D/A</a:t>
                </a:r>
              </a:p>
              <a:p>
                <a:pPr algn="ctr"/>
                <a:r>
                  <a:rPr lang="en-US" altLang="zh-CN">
                    <a:solidFill>
                      <a:srgbClr val="FFFF00"/>
                    </a:solidFill>
                  </a:rPr>
                  <a:t>  </a:t>
                </a:r>
                <a:r>
                  <a:rPr lang="zh-CN" altLang="en-US">
                    <a:solidFill>
                      <a:srgbClr val="FFFF00"/>
                    </a:solidFill>
                    <a:ea typeface="幼圆" pitchFamily="49" charset="-122"/>
                  </a:rPr>
                  <a:t>转换器</a:t>
                </a:r>
              </a:p>
            </p:txBody>
          </p:sp>
        </p:grpSp>
        <p:sp>
          <p:nvSpPr>
            <p:cNvPr id="67601" name="Rectangle 39"/>
            <p:cNvSpPr>
              <a:spLocks noChangeArrowheads="1"/>
            </p:cNvSpPr>
            <p:nvPr/>
          </p:nvSpPr>
          <p:spPr bwMode="auto">
            <a:xfrm>
              <a:off x="915" y="1738"/>
              <a:ext cx="336" cy="1488"/>
            </a:xfrm>
            <a:prstGeom prst="rect">
              <a:avLst/>
            </a:prstGeom>
            <a:gradFill rotWithShape="1">
              <a:gsLst>
                <a:gs pos="0">
                  <a:srgbClr val="003B3B"/>
                </a:gs>
                <a:gs pos="50000">
                  <a:srgbClr val="008080"/>
                </a:gs>
                <a:gs pos="100000">
                  <a:srgbClr val="003B3B"/>
                </a:gs>
              </a:gsLst>
              <a:lin ang="0" scaled="1"/>
            </a:gradFill>
            <a:ln w="12700">
              <a:solidFill>
                <a:schemeClr val="folHlink"/>
              </a:solidFill>
              <a:miter lim="800000"/>
              <a:headEnd/>
              <a:tailEnd/>
            </a:ln>
          </p:spPr>
          <p:txBody>
            <a:bodyPr wrap="none" anchor="ctr"/>
            <a:lstStyle/>
            <a:p>
              <a:pPr algn="ctr"/>
              <a:r>
                <a:rPr lang="zh-CN" altLang="en-US">
                  <a:solidFill>
                    <a:srgbClr val="FFFF00"/>
                  </a:solidFill>
                  <a:ea typeface="幼圆" pitchFamily="49" charset="-122"/>
                </a:rPr>
                <a:t>节</a:t>
              </a:r>
            </a:p>
            <a:p>
              <a:pPr algn="ctr"/>
              <a:r>
                <a:rPr lang="zh-CN" altLang="en-US">
                  <a:solidFill>
                    <a:srgbClr val="FFFF00"/>
                  </a:solidFill>
                  <a:ea typeface="幼圆" pitchFamily="49" charset="-122"/>
                </a:rPr>
                <a:t>拍</a:t>
              </a:r>
            </a:p>
            <a:p>
              <a:pPr algn="ctr"/>
              <a:r>
                <a:rPr lang="zh-CN" altLang="en-US">
                  <a:solidFill>
                    <a:srgbClr val="FFFF00"/>
                  </a:solidFill>
                  <a:ea typeface="幼圆" pitchFamily="49" charset="-122"/>
                </a:rPr>
                <a:t>脉</a:t>
              </a:r>
            </a:p>
            <a:p>
              <a:pPr algn="ctr"/>
              <a:r>
                <a:rPr lang="zh-CN" altLang="en-US">
                  <a:solidFill>
                    <a:srgbClr val="FFFF00"/>
                  </a:solidFill>
                  <a:ea typeface="幼圆" pitchFamily="49" charset="-122"/>
                </a:rPr>
                <a:t>冲</a:t>
              </a:r>
            </a:p>
            <a:p>
              <a:pPr algn="ctr"/>
              <a:r>
                <a:rPr lang="zh-CN" altLang="en-US">
                  <a:solidFill>
                    <a:srgbClr val="FFFF00"/>
                  </a:solidFill>
                  <a:ea typeface="幼圆" pitchFamily="49" charset="-122"/>
                </a:rPr>
                <a:t>发</a:t>
              </a:r>
            </a:p>
            <a:p>
              <a:pPr algn="ctr"/>
              <a:r>
                <a:rPr lang="zh-CN" altLang="en-US">
                  <a:solidFill>
                    <a:srgbClr val="FFFF00"/>
                  </a:solidFill>
                  <a:ea typeface="幼圆" pitchFamily="49" charset="-122"/>
                </a:rPr>
                <a:t>生</a:t>
              </a:r>
            </a:p>
            <a:p>
              <a:pPr algn="ctr"/>
              <a:r>
                <a:rPr lang="zh-CN" altLang="en-US">
                  <a:solidFill>
                    <a:srgbClr val="FFFF00"/>
                  </a:solidFill>
                  <a:ea typeface="幼圆" pitchFamily="49" charset="-122"/>
                </a:rPr>
                <a:t>器</a:t>
              </a:r>
            </a:p>
          </p:txBody>
        </p:sp>
        <p:sp>
          <p:nvSpPr>
            <p:cNvPr id="56360" name="AutoShape 40"/>
            <p:cNvSpPr>
              <a:spLocks noChangeArrowheads="1"/>
            </p:cNvSpPr>
            <p:nvPr/>
          </p:nvSpPr>
          <p:spPr bwMode="auto">
            <a:xfrm>
              <a:off x="1942" y="1836"/>
              <a:ext cx="145" cy="366"/>
            </a:xfrm>
            <a:prstGeom prst="upArrow">
              <a:avLst>
                <a:gd name="adj1" fmla="val 50000"/>
                <a:gd name="adj2" fmla="val 63103"/>
              </a:avLst>
            </a:prstGeom>
            <a:noFill/>
            <a:ln w="12700" algn="ctr">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67603" name="Group 41"/>
            <p:cNvGrpSpPr>
              <a:grpSpLocks/>
            </p:cNvGrpSpPr>
            <p:nvPr/>
          </p:nvGrpSpPr>
          <p:grpSpPr bwMode="auto">
            <a:xfrm>
              <a:off x="1650" y="1332"/>
              <a:ext cx="807" cy="504"/>
              <a:chOff x="1635" y="1295"/>
              <a:chExt cx="807" cy="504"/>
            </a:xfrm>
          </p:grpSpPr>
          <p:sp>
            <p:nvSpPr>
              <p:cNvPr id="67616" name="Rectangle 42"/>
              <p:cNvSpPr>
                <a:spLocks noChangeArrowheads="1"/>
              </p:cNvSpPr>
              <p:nvPr/>
            </p:nvSpPr>
            <p:spPr bwMode="auto">
              <a:xfrm>
                <a:off x="1635" y="1295"/>
                <a:ext cx="774" cy="504"/>
              </a:xfrm>
              <a:prstGeom prst="rect">
                <a:avLst/>
              </a:prstGeom>
              <a:gradFill rotWithShape="1">
                <a:gsLst>
                  <a:gs pos="0">
                    <a:srgbClr val="003B3B"/>
                  </a:gs>
                  <a:gs pos="100000">
                    <a:srgbClr val="008080"/>
                  </a:gs>
                </a:gsLst>
                <a:lin ang="18900000" scaled="1"/>
              </a:gradFill>
              <a:ln w="12700">
                <a:solidFill>
                  <a:schemeClr val="folHlink"/>
                </a:solidFill>
                <a:miter lim="800000"/>
                <a:headEnd/>
                <a:tailEnd/>
              </a:ln>
            </p:spPr>
            <p:txBody>
              <a:bodyPr wrap="none" anchor="ctr"/>
              <a:lstStyle/>
              <a:p>
                <a:pPr algn="ctr"/>
                <a:endParaRPr lang="zh-CN" altLang="zh-CN">
                  <a:solidFill>
                    <a:srgbClr val="FFFF00"/>
                  </a:solidFill>
                  <a:ea typeface="幼圆" pitchFamily="49" charset="-122"/>
                </a:endParaRPr>
              </a:p>
            </p:txBody>
          </p:sp>
          <p:sp>
            <p:nvSpPr>
              <p:cNvPr id="67617" name="Rectangle 43"/>
              <p:cNvSpPr>
                <a:spLocks noChangeArrowheads="1"/>
              </p:cNvSpPr>
              <p:nvPr/>
            </p:nvSpPr>
            <p:spPr bwMode="auto">
              <a:xfrm>
                <a:off x="1635" y="1332"/>
                <a:ext cx="807" cy="442"/>
              </a:xfrm>
              <a:prstGeom prst="rect">
                <a:avLst/>
              </a:prstGeom>
              <a:noFill/>
              <a:ln w="38100" algn="ctr">
                <a:noFill/>
                <a:miter lim="800000"/>
                <a:headEnd/>
                <a:tailEnd/>
              </a:ln>
            </p:spPr>
            <p:txBody>
              <a:bodyPr>
                <a:spAutoFit/>
              </a:bodyPr>
              <a:lstStyle/>
              <a:p>
                <a:pPr algn="ctr"/>
                <a:r>
                  <a:rPr lang="zh-CN" altLang="en-US">
                    <a:solidFill>
                      <a:srgbClr val="FFFF00"/>
                    </a:solidFill>
                    <a:latin typeface="幼圆" pitchFamily="49" charset="-122"/>
                    <a:ea typeface="幼圆" pitchFamily="49" charset="-122"/>
                  </a:rPr>
                  <a:t>输 出 </a:t>
                </a:r>
              </a:p>
              <a:p>
                <a:pPr algn="ctr"/>
                <a:r>
                  <a:rPr lang="zh-CN" altLang="en-US">
                    <a:solidFill>
                      <a:srgbClr val="FFFF00"/>
                    </a:solidFill>
                    <a:latin typeface="幼圆" pitchFamily="49" charset="-122"/>
                    <a:ea typeface="幼圆" pitchFamily="49" charset="-122"/>
                  </a:rPr>
                  <a:t>寄存器</a:t>
                </a:r>
              </a:p>
            </p:txBody>
          </p:sp>
        </p:grpSp>
        <p:sp>
          <p:nvSpPr>
            <p:cNvPr id="56364" name="AutoShape 44"/>
            <p:cNvSpPr>
              <a:spLocks noChangeArrowheads="1"/>
            </p:cNvSpPr>
            <p:nvPr/>
          </p:nvSpPr>
          <p:spPr bwMode="auto">
            <a:xfrm>
              <a:off x="1942" y="1198"/>
              <a:ext cx="145" cy="125"/>
            </a:xfrm>
            <a:prstGeom prst="upArrow">
              <a:avLst>
                <a:gd name="adj1" fmla="val 50000"/>
                <a:gd name="adj2" fmla="val 25000"/>
              </a:avLst>
            </a:prstGeom>
            <a:noFill/>
            <a:ln w="12700" algn="ctr">
              <a:solidFill>
                <a:srgbClr val="FFCC00"/>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56365" name="Line 45"/>
            <p:cNvSpPr>
              <a:spLocks noChangeShapeType="1"/>
            </p:cNvSpPr>
            <p:nvPr/>
          </p:nvSpPr>
          <p:spPr bwMode="auto">
            <a:xfrm>
              <a:off x="627" y="2453"/>
              <a:ext cx="288" cy="0"/>
            </a:xfrm>
            <a:prstGeom prst="line">
              <a:avLst/>
            </a:prstGeom>
            <a:noFill/>
            <a:ln w="38100">
              <a:solidFill>
                <a:srgbClr val="FFCC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7606" name="Text Box 46"/>
            <p:cNvSpPr txBox="1">
              <a:spLocks noChangeArrowheads="1"/>
            </p:cNvSpPr>
            <p:nvPr/>
          </p:nvSpPr>
          <p:spPr bwMode="auto">
            <a:xfrm>
              <a:off x="301" y="2334"/>
              <a:ext cx="321" cy="250"/>
            </a:xfrm>
            <a:prstGeom prst="rect">
              <a:avLst/>
            </a:prstGeom>
            <a:noFill/>
            <a:ln w="38100" algn="ctr">
              <a:noFill/>
              <a:miter lim="800000"/>
              <a:headEnd/>
              <a:tailEnd/>
            </a:ln>
          </p:spPr>
          <p:txBody>
            <a:bodyPr wrap="none">
              <a:spAutoFit/>
            </a:bodyPr>
            <a:lstStyle/>
            <a:p>
              <a:pPr algn="ctr"/>
              <a:r>
                <a:rPr lang="en-US" altLang="zh-CN" i="1">
                  <a:solidFill>
                    <a:schemeClr val="bg1"/>
                  </a:solidFill>
                </a:rPr>
                <a:t>CP</a:t>
              </a:r>
            </a:p>
          </p:txBody>
        </p:sp>
        <p:grpSp>
          <p:nvGrpSpPr>
            <p:cNvPr id="67607" name="Group 47"/>
            <p:cNvGrpSpPr>
              <a:grpSpLocks/>
            </p:cNvGrpSpPr>
            <p:nvPr/>
          </p:nvGrpSpPr>
          <p:grpSpPr bwMode="auto">
            <a:xfrm>
              <a:off x="1251" y="1836"/>
              <a:ext cx="549" cy="268"/>
              <a:chOff x="1251" y="1836"/>
              <a:chExt cx="549" cy="268"/>
            </a:xfrm>
          </p:grpSpPr>
          <p:sp>
            <p:nvSpPr>
              <p:cNvPr id="56368" name="Line 48"/>
              <p:cNvSpPr>
                <a:spLocks noChangeShapeType="1"/>
              </p:cNvSpPr>
              <p:nvPr/>
            </p:nvSpPr>
            <p:spPr bwMode="auto">
              <a:xfrm>
                <a:off x="1251" y="2104"/>
                <a:ext cx="399" cy="0"/>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67613" name="Group 49"/>
              <p:cNvGrpSpPr>
                <a:grpSpLocks/>
              </p:cNvGrpSpPr>
              <p:nvPr/>
            </p:nvGrpSpPr>
            <p:grpSpPr bwMode="auto">
              <a:xfrm>
                <a:off x="1618" y="1836"/>
                <a:ext cx="182" cy="268"/>
                <a:chOff x="1618" y="1836"/>
                <a:chExt cx="182" cy="268"/>
              </a:xfrm>
            </p:grpSpPr>
            <p:sp>
              <p:nvSpPr>
                <p:cNvPr id="56370" name="Line 50"/>
                <p:cNvSpPr>
                  <a:spLocks noChangeShapeType="1"/>
                </p:cNvSpPr>
                <p:nvPr/>
              </p:nvSpPr>
              <p:spPr bwMode="auto">
                <a:xfrm flipV="1">
                  <a:off x="1800" y="1836"/>
                  <a:ext cx="0" cy="268"/>
                </a:xfrm>
                <a:prstGeom prst="line">
                  <a:avLst/>
                </a:prstGeom>
                <a:noFill/>
                <a:ln w="28575">
                  <a:solidFill>
                    <a:srgbClr val="FFCC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71" name="Line 51"/>
                <p:cNvSpPr>
                  <a:spLocks noChangeShapeType="1"/>
                </p:cNvSpPr>
                <p:nvPr/>
              </p:nvSpPr>
              <p:spPr bwMode="auto">
                <a:xfrm>
                  <a:off x="1618" y="2104"/>
                  <a:ext cx="182" cy="0"/>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grpSp>
        <p:sp>
          <p:nvSpPr>
            <p:cNvPr id="56372" name="Line 52"/>
            <p:cNvSpPr>
              <a:spLocks noChangeShapeType="1"/>
            </p:cNvSpPr>
            <p:nvPr/>
          </p:nvSpPr>
          <p:spPr bwMode="auto">
            <a:xfrm>
              <a:off x="4456" y="2334"/>
              <a:ext cx="248" cy="0"/>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73" name="Line 53"/>
            <p:cNvSpPr>
              <a:spLocks noChangeShapeType="1"/>
            </p:cNvSpPr>
            <p:nvPr/>
          </p:nvSpPr>
          <p:spPr bwMode="auto">
            <a:xfrm>
              <a:off x="4704" y="2334"/>
              <a:ext cx="0" cy="1231"/>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74" name="Line 54"/>
            <p:cNvSpPr>
              <a:spLocks noChangeShapeType="1"/>
            </p:cNvSpPr>
            <p:nvPr/>
          </p:nvSpPr>
          <p:spPr bwMode="auto">
            <a:xfrm flipH="1">
              <a:off x="2060" y="3565"/>
              <a:ext cx="2644" cy="0"/>
            </a:xfrm>
            <a:prstGeom prst="line">
              <a:avLst/>
            </a:prstGeom>
            <a:noFill/>
            <a:ln w="28575">
              <a:solidFill>
                <a:srgbClr val="FFCC00"/>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56375" name="Line 55"/>
            <p:cNvSpPr>
              <a:spLocks noChangeShapeType="1"/>
            </p:cNvSpPr>
            <p:nvPr/>
          </p:nvSpPr>
          <p:spPr bwMode="auto">
            <a:xfrm flipV="1">
              <a:off x="2060" y="2722"/>
              <a:ext cx="0" cy="843"/>
            </a:xfrm>
            <a:prstGeom prst="line">
              <a:avLst/>
            </a:prstGeom>
            <a:noFill/>
            <a:ln w="28575">
              <a:solidFill>
                <a:srgbClr val="FFCC00"/>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push dir="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224296" name="Line 40"/>
          <p:cNvSpPr>
            <a:spLocks noChangeShapeType="1"/>
          </p:cNvSpPr>
          <p:nvPr/>
        </p:nvSpPr>
        <p:spPr bwMode="auto">
          <a:xfrm flipV="1">
            <a:off x="6553200" y="2743200"/>
            <a:ext cx="0" cy="274320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2" name="Group 41"/>
          <p:cNvGrpSpPr>
            <a:grpSpLocks/>
          </p:cNvGrpSpPr>
          <p:nvPr/>
        </p:nvGrpSpPr>
        <p:grpSpPr bwMode="auto">
          <a:xfrm>
            <a:off x="228600" y="2640013"/>
            <a:ext cx="5257800" cy="2590800"/>
            <a:chOff x="144" y="1488"/>
            <a:chExt cx="3312" cy="1632"/>
          </a:xfrm>
        </p:grpSpPr>
        <p:sp>
          <p:nvSpPr>
            <p:cNvPr id="224298" name="Line 42"/>
            <p:cNvSpPr>
              <a:spLocks noChangeShapeType="1"/>
            </p:cNvSpPr>
            <p:nvPr/>
          </p:nvSpPr>
          <p:spPr bwMode="auto">
            <a:xfrm>
              <a:off x="144" y="1968"/>
              <a:ext cx="3312"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69706" name="Group 43"/>
            <p:cNvGrpSpPr>
              <a:grpSpLocks/>
            </p:cNvGrpSpPr>
            <p:nvPr/>
          </p:nvGrpSpPr>
          <p:grpSpPr bwMode="auto">
            <a:xfrm>
              <a:off x="144" y="1488"/>
              <a:ext cx="3312" cy="1632"/>
              <a:chOff x="144" y="1488"/>
              <a:chExt cx="3312" cy="1632"/>
            </a:xfrm>
          </p:grpSpPr>
          <p:sp>
            <p:nvSpPr>
              <p:cNvPr id="224300" name="Line 44"/>
              <p:cNvSpPr>
                <a:spLocks noChangeShapeType="1"/>
              </p:cNvSpPr>
              <p:nvPr/>
            </p:nvSpPr>
            <p:spPr bwMode="auto">
              <a:xfrm>
                <a:off x="528" y="1488"/>
                <a:ext cx="0" cy="1632"/>
              </a:xfrm>
              <a:prstGeom prst="line">
                <a:avLst/>
              </a:prstGeom>
              <a:noFill/>
              <a:ln w="9525">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01" name="Line 45"/>
              <p:cNvSpPr>
                <a:spLocks noChangeShapeType="1"/>
              </p:cNvSpPr>
              <p:nvPr/>
            </p:nvSpPr>
            <p:spPr bwMode="auto">
              <a:xfrm>
                <a:off x="1680" y="1488"/>
                <a:ext cx="0" cy="1632"/>
              </a:xfrm>
              <a:prstGeom prst="line">
                <a:avLst/>
              </a:prstGeom>
              <a:noFill/>
              <a:ln w="9525">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02" name="Line 46"/>
              <p:cNvSpPr>
                <a:spLocks noChangeShapeType="1"/>
              </p:cNvSpPr>
              <p:nvPr/>
            </p:nvSpPr>
            <p:spPr bwMode="auto">
              <a:xfrm>
                <a:off x="2160" y="1488"/>
                <a:ext cx="0" cy="1632"/>
              </a:xfrm>
              <a:prstGeom prst="line">
                <a:avLst/>
              </a:prstGeom>
              <a:noFill/>
              <a:ln w="9525">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03" name="Line 47"/>
              <p:cNvSpPr>
                <a:spLocks noChangeShapeType="1"/>
              </p:cNvSpPr>
              <p:nvPr/>
            </p:nvSpPr>
            <p:spPr bwMode="auto">
              <a:xfrm>
                <a:off x="2784" y="1488"/>
                <a:ext cx="0" cy="1632"/>
              </a:xfrm>
              <a:prstGeom prst="line">
                <a:avLst/>
              </a:prstGeom>
              <a:noFill/>
              <a:ln w="9525">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nvGrpSpPr>
              <p:cNvPr id="69711" name="Group 48"/>
              <p:cNvGrpSpPr>
                <a:grpSpLocks/>
              </p:cNvGrpSpPr>
              <p:nvPr/>
            </p:nvGrpSpPr>
            <p:grpSpPr bwMode="auto">
              <a:xfrm>
                <a:off x="144" y="1488"/>
                <a:ext cx="3312" cy="1632"/>
                <a:chOff x="144" y="1488"/>
                <a:chExt cx="3312" cy="1632"/>
              </a:xfrm>
            </p:grpSpPr>
            <p:sp>
              <p:nvSpPr>
                <p:cNvPr id="224305" name="Rectangle 49"/>
                <p:cNvSpPr>
                  <a:spLocks noChangeArrowheads="1"/>
                </p:cNvSpPr>
                <p:nvPr/>
              </p:nvSpPr>
              <p:spPr bwMode="auto">
                <a:xfrm>
                  <a:off x="144" y="1488"/>
                  <a:ext cx="3312" cy="1632"/>
                </a:xfrm>
                <a:prstGeom prst="rect">
                  <a:avLst/>
                </a:prstGeom>
                <a:noFill/>
                <a:ln w="38100">
                  <a:solidFill>
                    <a:schemeClr val="folHlink"/>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69713" name="Text Box 50"/>
                <p:cNvSpPr txBox="1">
                  <a:spLocks noChangeArrowheads="1"/>
                </p:cNvSpPr>
                <p:nvPr/>
              </p:nvSpPr>
              <p:spPr bwMode="auto">
                <a:xfrm>
                  <a:off x="206" y="1584"/>
                  <a:ext cx="289" cy="342"/>
                </a:xfrm>
                <a:prstGeom prst="rect">
                  <a:avLst/>
                </a:prstGeom>
                <a:noFill/>
                <a:ln w="9525">
                  <a:noFill/>
                  <a:miter lim="800000"/>
                  <a:headEnd/>
                  <a:tailEnd/>
                </a:ln>
              </p:spPr>
              <p:txBody>
                <a:bodyPr vert="eaVert" wrap="none">
                  <a:spAutoFit/>
                </a:bodyPr>
                <a:lstStyle/>
                <a:p>
                  <a:r>
                    <a:rPr lang="zh-CN" altLang="en-US" sz="1800">
                      <a:solidFill>
                        <a:srgbClr val="FFFF00"/>
                      </a:solidFill>
                      <a:ea typeface="幼圆" pitchFamily="49" charset="-122"/>
                    </a:rPr>
                    <a:t>顺序</a:t>
                  </a:r>
                </a:p>
              </p:txBody>
            </p:sp>
            <p:sp>
              <p:nvSpPr>
                <p:cNvPr id="69714" name="Text Box 51"/>
                <p:cNvSpPr txBox="1">
                  <a:spLocks noChangeArrowheads="1"/>
                </p:cNvSpPr>
                <p:nvPr/>
              </p:nvSpPr>
              <p:spPr bwMode="auto">
                <a:xfrm>
                  <a:off x="566" y="1670"/>
                  <a:ext cx="1354" cy="250"/>
                </a:xfrm>
                <a:prstGeom prst="rect">
                  <a:avLst/>
                </a:prstGeom>
                <a:noFill/>
                <a:ln w="9525">
                  <a:noFill/>
                  <a:miter lim="800000"/>
                  <a:headEnd/>
                  <a:tailEnd/>
                </a:ln>
              </p:spPr>
              <p:txBody>
                <a:bodyPr>
                  <a:spAutoFit/>
                </a:bodyPr>
                <a:lstStyle/>
                <a:p>
                  <a:r>
                    <a:rPr lang="en-US" altLang="zh-CN">
                      <a:solidFill>
                        <a:srgbClr val="FFFF00"/>
                      </a:solidFill>
                    </a:rPr>
                    <a:t>d</a:t>
                  </a:r>
                  <a:r>
                    <a:rPr lang="en-US" altLang="zh-CN" baseline="-25000">
                      <a:solidFill>
                        <a:srgbClr val="FFFF00"/>
                      </a:solidFill>
                    </a:rPr>
                    <a:t>3</a:t>
                  </a:r>
                  <a:r>
                    <a:rPr lang="en-US" altLang="zh-CN">
                      <a:solidFill>
                        <a:srgbClr val="FFFF00"/>
                      </a:solidFill>
                    </a:rPr>
                    <a:t>   d</a:t>
                  </a:r>
                  <a:r>
                    <a:rPr lang="en-US" altLang="zh-CN" baseline="-25000">
                      <a:solidFill>
                        <a:srgbClr val="FFFF00"/>
                      </a:solidFill>
                    </a:rPr>
                    <a:t>2</a:t>
                  </a:r>
                  <a:r>
                    <a:rPr lang="en-US" altLang="zh-CN">
                      <a:solidFill>
                        <a:srgbClr val="FFFF00"/>
                      </a:solidFill>
                    </a:rPr>
                    <a:t>   d</a:t>
                  </a:r>
                  <a:r>
                    <a:rPr lang="en-US" altLang="zh-CN" baseline="-25000">
                      <a:solidFill>
                        <a:srgbClr val="FFFF00"/>
                      </a:solidFill>
                    </a:rPr>
                    <a:t>1</a:t>
                  </a:r>
                  <a:r>
                    <a:rPr lang="en-US" altLang="zh-CN">
                      <a:solidFill>
                        <a:srgbClr val="FFFF00"/>
                      </a:solidFill>
                    </a:rPr>
                    <a:t>   d</a:t>
                  </a:r>
                  <a:r>
                    <a:rPr lang="en-US" altLang="zh-CN" baseline="-25000">
                      <a:solidFill>
                        <a:srgbClr val="FFFF00"/>
                      </a:solidFill>
                    </a:rPr>
                    <a:t>0</a:t>
                  </a:r>
                </a:p>
              </p:txBody>
            </p:sp>
            <p:sp>
              <p:nvSpPr>
                <p:cNvPr id="69715" name="Text Box 52"/>
                <p:cNvSpPr txBox="1">
                  <a:spLocks noChangeArrowheads="1"/>
                </p:cNvSpPr>
                <p:nvPr/>
              </p:nvSpPr>
              <p:spPr bwMode="auto">
                <a:xfrm>
                  <a:off x="1680" y="1704"/>
                  <a:ext cx="433" cy="231"/>
                </a:xfrm>
                <a:prstGeom prst="rect">
                  <a:avLst/>
                </a:prstGeom>
                <a:noFill/>
                <a:ln w="9525">
                  <a:noFill/>
                  <a:miter lim="800000"/>
                  <a:headEnd/>
                  <a:tailEnd/>
                </a:ln>
              </p:spPr>
              <p:txBody>
                <a:bodyPr wrap="none">
                  <a:spAutoFit/>
                </a:bodyPr>
                <a:lstStyle/>
                <a:p>
                  <a:r>
                    <a:rPr lang="en-US" altLang="zh-CN" sz="1800" i="1">
                      <a:solidFill>
                        <a:srgbClr val="FFFF00"/>
                      </a:solidFill>
                    </a:rPr>
                    <a:t>U</a:t>
                  </a:r>
                  <a:r>
                    <a:rPr lang="en-US" altLang="zh-CN" sz="1800" baseline="-25000">
                      <a:solidFill>
                        <a:srgbClr val="FFFF00"/>
                      </a:solidFill>
                    </a:rPr>
                    <a:t>A</a:t>
                  </a:r>
                  <a:r>
                    <a:rPr lang="en-US" altLang="zh-CN" sz="1800">
                      <a:solidFill>
                        <a:srgbClr val="FFFF00"/>
                      </a:solidFill>
                    </a:rPr>
                    <a:t>/V</a:t>
                  </a:r>
                </a:p>
              </p:txBody>
            </p:sp>
            <p:sp>
              <p:nvSpPr>
                <p:cNvPr id="69716" name="Text Box 53"/>
                <p:cNvSpPr txBox="1">
                  <a:spLocks noChangeArrowheads="1"/>
                </p:cNvSpPr>
                <p:nvPr/>
              </p:nvSpPr>
              <p:spPr bwMode="auto">
                <a:xfrm>
                  <a:off x="2246" y="1686"/>
                  <a:ext cx="406" cy="231"/>
                </a:xfrm>
                <a:prstGeom prst="rect">
                  <a:avLst/>
                </a:prstGeom>
                <a:noFill/>
                <a:ln w="9525">
                  <a:noFill/>
                  <a:miter lim="800000"/>
                  <a:headEnd/>
                  <a:tailEnd/>
                </a:ln>
              </p:spPr>
              <p:txBody>
                <a:bodyPr wrap="none">
                  <a:spAutoFit/>
                </a:bodyPr>
                <a:lstStyle/>
                <a:p>
                  <a:r>
                    <a:rPr lang="zh-CN" altLang="en-US" sz="1800">
                      <a:solidFill>
                        <a:srgbClr val="FFFF00"/>
                      </a:solidFill>
                      <a:ea typeface="幼圆" pitchFamily="49" charset="-122"/>
                    </a:rPr>
                    <a:t>比较</a:t>
                  </a:r>
                </a:p>
              </p:txBody>
            </p:sp>
            <p:sp>
              <p:nvSpPr>
                <p:cNvPr id="69717" name="Text Box 54"/>
                <p:cNvSpPr txBox="1">
                  <a:spLocks noChangeArrowheads="1"/>
                </p:cNvSpPr>
                <p:nvPr/>
              </p:nvSpPr>
              <p:spPr bwMode="auto">
                <a:xfrm>
                  <a:off x="2784" y="1531"/>
                  <a:ext cx="551" cy="404"/>
                </a:xfrm>
                <a:prstGeom prst="rect">
                  <a:avLst/>
                </a:prstGeom>
                <a:noFill/>
                <a:ln w="9525">
                  <a:noFill/>
                  <a:miter lim="800000"/>
                  <a:headEnd/>
                  <a:tailEnd/>
                </a:ln>
              </p:spPr>
              <p:txBody>
                <a:bodyPr wrap="none">
                  <a:spAutoFit/>
                </a:bodyPr>
                <a:lstStyle/>
                <a:p>
                  <a:r>
                    <a:rPr lang="zh-CN" altLang="en-US" sz="1800">
                      <a:solidFill>
                        <a:srgbClr val="FFFF00"/>
                      </a:solidFill>
                      <a:latin typeface="幼圆" pitchFamily="49" charset="-122"/>
                      <a:ea typeface="幼圆" pitchFamily="49" charset="-122"/>
                    </a:rPr>
                    <a:t>该位</a:t>
                  </a:r>
                  <a:r>
                    <a:rPr lang="en-US" altLang="zh-CN" sz="1800">
                      <a:solidFill>
                        <a:srgbClr val="FFFF00"/>
                      </a:solidFill>
                      <a:latin typeface="黑体" pitchFamily="2" charset="-122"/>
                      <a:ea typeface="黑体" pitchFamily="2" charset="-122"/>
                    </a:rPr>
                    <a:t>1</a:t>
                  </a:r>
                </a:p>
                <a:p>
                  <a:r>
                    <a:rPr lang="zh-CN" altLang="en-US" sz="1800">
                      <a:solidFill>
                        <a:srgbClr val="FFFF00"/>
                      </a:solidFill>
                      <a:latin typeface="幼圆" pitchFamily="49" charset="-122"/>
                      <a:ea typeface="幼圆" pitchFamily="49" charset="-122"/>
                    </a:rPr>
                    <a:t>的去留</a:t>
                  </a:r>
                </a:p>
              </p:txBody>
            </p:sp>
          </p:grpSp>
        </p:grpSp>
      </p:grpSp>
      <p:sp>
        <p:nvSpPr>
          <p:cNvPr id="224311" name="Line 55"/>
          <p:cNvSpPr>
            <a:spLocks noChangeShapeType="1"/>
          </p:cNvSpPr>
          <p:nvPr/>
        </p:nvSpPr>
        <p:spPr bwMode="auto">
          <a:xfrm>
            <a:off x="228600" y="3881438"/>
            <a:ext cx="5257800" cy="0"/>
          </a:xfrm>
          <a:prstGeom prst="line">
            <a:avLst/>
          </a:prstGeom>
          <a:noFill/>
          <a:ln w="19050">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12" name="Line 56"/>
          <p:cNvSpPr>
            <a:spLocks noChangeShapeType="1"/>
          </p:cNvSpPr>
          <p:nvPr/>
        </p:nvSpPr>
        <p:spPr bwMode="auto">
          <a:xfrm>
            <a:off x="228600" y="4338638"/>
            <a:ext cx="5257800" cy="0"/>
          </a:xfrm>
          <a:prstGeom prst="line">
            <a:avLst/>
          </a:prstGeom>
          <a:noFill/>
          <a:ln w="19050">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13" name="Line 57"/>
          <p:cNvSpPr>
            <a:spLocks noChangeShapeType="1"/>
          </p:cNvSpPr>
          <p:nvPr/>
        </p:nvSpPr>
        <p:spPr bwMode="auto">
          <a:xfrm>
            <a:off x="228600" y="4795838"/>
            <a:ext cx="5257800" cy="0"/>
          </a:xfrm>
          <a:prstGeom prst="line">
            <a:avLst/>
          </a:prstGeom>
          <a:noFill/>
          <a:ln w="19050">
            <a:solidFill>
              <a:schemeClr va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14" name="Text Box 58"/>
          <p:cNvSpPr txBox="1">
            <a:spLocks noChangeArrowheads="1"/>
          </p:cNvSpPr>
          <p:nvPr/>
        </p:nvSpPr>
        <p:spPr bwMode="auto">
          <a:xfrm>
            <a:off x="381000" y="3484563"/>
            <a:ext cx="311150" cy="396875"/>
          </a:xfrm>
          <a:prstGeom prst="rect">
            <a:avLst/>
          </a:prstGeom>
          <a:noFill/>
          <a:ln w="9525">
            <a:noFill/>
            <a:miter lim="800000"/>
            <a:headEnd/>
            <a:tailEnd/>
          </a:ln>
        </p:spPr>
        <p:txBody>
          <a:bodyPr wrap="none">
            <a:spAutoFit/>
          </a:bodyPr>
          <a:lstStyle/>
          <a:p>
            <a:r>
              <a:rPr lang="en-US" altLang="zh-CN">
                <a:solidFill>
                  <a:srgbClr val="FFFF00"/>
                </a:solidFill>
              </a:rPr>
              <a:t>1</a:t>
            </a:r>
          </a:p>
        </p:txBody>
      </p:sp>
      <p:sp>
        <p:nvSpPr>
          <p:cNvPr id="224315" name="Text Box 59"/>
          <p:cNvSpPr txBox="1">
            <a:spLocks noChangeArrowheads="1"/>
          </p:cNvSpPr>
          <p:nvPr/>
        </p:nvSpPr>
        <p:spPr bwMode="auto">
          <a:xfrm>
            <a:off x="898525" y="3484563"/>
            <a:ext cx="1587500" cy="396875"/>
          </a:xfrm>
          <a:prstGeom prst="rect">
            <a:avLst/>
          </a:prstGeom>
          <a:noFill/>
          <a:ln w="9525">
            <a:noFill/>
            <a:miter lim="800000"/>
            <a:headEnd/>
            <a:tailEnd/>
          </a:ln>
        </p:spPr>
        <p:txBody>
          <a:bodyPr wrap="none">
            <a:spAutoFit/>
          </a:bodyPr>
          <a:lstStyle/>
          <a:p>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0</a:t>
            </a:r>
            <a:r>
              <a:rPr lang="en-US" altLang="zh-CN">
                <a:solidFill>
                  <a:srgbClr val="FFCC00"/>
                </a:solidFill>
              </a:rPr>
              <a:t>    </a:t>
            </a:r>
            <a:r>
              <a:rPr lang="en-US" altLang="zh-CN">
                <a:solidFill>
                  <a:srgbClr val="FFCC00"/>
                </a:solidFill>
                <a:latin typeface="黑体" pitchFamily="2" charset="-122"/>
                <a:ea typeface="黑体" pitchFamily="2" charset="-122"/>
              </a:rPr>
              <a:t>0</a:t>
            </a:r>
            <a:r>
              <a:rPr lang="en-US" altLang="zh-CN">
                <a:solidFill>
                  <a:srgbClr val="FFCC00"/>
                </a:solidFill>
              </a:rPr>
              <a:t>     </a:t>
            </a:r>
            <a:r>
              <a:rPr lang="en-US" altLang="zh-CN">
                <a:solidFill>
                  <a:srgbClr val="FFCC00"/>
                </a:solidFill>
                <a:latin typeface="黑体" pitchFamily="2" charset="-122"/>
                <a:ea typeface="黑体" pitchFamily="2" charset="-122"/>
              </a:rPr>
              <a:t>0</a:t>
            </a:r>
          </a:p>
        </p:txBody>
      </p:sp>
      <p:sp>
        <p:nvSpPr>
          <p:cNvPr id="224316" name="Text Box 60"/>
          <p:cNvSpPr txBox="1">
            <a:spLocks noChangeArrowheads="1"/>
          </p:cNvSpPr>
          <p:nvPr/>
        </p:nvSpPr>
        <p:spPr bwMode="auto">
          <a:xfrm>
            <a:off x="2813050" y="3484563"/>
            <a:ext cx="311150" cy="396875"/>
          </a:xfrm>
          <a:prstGeom prst="rect">
            <a:avLst/>
          </a:prstGeom>
          <a:noFill/>
          <a:ln w="9525">
            <a:noFill/>
            <a:miter lim="800000"/>
            <a:headEnd/>
            <a:tailEnd/>
          </a:ln>
        </p:spPr>
        <p:txBody>
          <a:bodyPr wrap="none">
            <a:spAutoFit/>
          </a:bodyPr>
          <a:lstStyle/>
          <a:p>
            <a:r>
              <a:rPr lang="en-US" altLang="zh-CN">
                <a:solidFill>
                  <a:schemeClr val="bg1"/>
                </a:solidFill>
              </a:rPr>
              <a:t>4</a:t>
            </a:r>
          </a:p>
        </p:txBody>
      </p:sp>
      <p:sp>
        <p:nvSpPr>
          <p:cNvPr id="224317" name="Text Box 61"/>
          <p:cNvSpPr txBox="1">
            <a:spLocks noChangeArrowheads="1"/>
          </p:cNvSpPr>
          <p:nvPr/>
        </p:nvSpPr>
        <p:spPr bwMode="auto">
          <a:xfrm>
            <a:off x="3429000" y="3484563"/>
            <a:ext cx="879475" cy="396875"/>
          </a:xfrm>
          <a:prstGeom prst="rect">
            <a:avLst/>
          </a:prstGeom>
          <a:noFill/>
          <a:ln w="9525">
            <a:noFill/>
            <a:miter lim="800000"/>
            <a:headEnd/>
            <a:tailEnd/>
          </a:ln>
        </p:spPr>
        <p:txBody>
          <a:bodyPr wrap="none">
            <a:spAutoFit/>
          </a:bodyPr>
          <a:lstStyle/>
          <a:p>
            <a:r>
              <a:rPr lang="en-US" altLang="zh-CN" i="1">
                <a:solidFill>
                  <a:schemeClr val="bg1"/>
                </a:solidFill>
              </a:rPr>
              <a:t>U</a:t>
            </a:r>
            <a:r>
              <a:rPr lang="en-US" altLang="zh-CN" baseline="-25000">
                <a:solidFill>
                  <a:schemeClr val="bg1"/>
                </a:solidFill>
              </a:rPr>
              <a:t>A</a:t>
            </a:r>
            <a:r>
              <a:rPr lang="en-US" altLang="zh-CN">
                <a:solidFill>
                  <a:schemeClr val="bg1"/>
                </a:solidFill>
              </a:rPr>
              <a:t>&lt;</a:t>
            </a:r>
            <a:r>
              <a:rPr lang="en-US" altLang="zh-CN" i="1">
                <a:solidFill>
                  <a:schemeClr val="bg1"/>
                </a:solidFill>
              </a:rPr>
              <a:t>U</a:t>
            </a:r>
            <a:r>
              <a:rPr lang="en-US" altLang="zh-CN" baseline="-25000">
                <a:solidFill>
                  <a:schemeClr val="bg1"/>
                </a:solidFill>
              </a:rPr>
              <a:t>I</a:t>
            </a:r>
          </a:p>
        </p:txBody>
      </p:sp>
      <p:sp>
        <p:nvSpPr>
          <p:cNvPr id="224318" name="Text Box 62"/>
          <p:cNvSpPr txBox="1">
            <a:spLocks noChangeArrowheads="1"/>
          </p:cNvSpPr>
          <p:nvPr/>
        </p:nvSpPr>
        <p:spPr bwMode="auto">
          <a:xfrm>
            <a:off x="914400" y="3941763"/>
            <a:ext cx="1587500" cy="396875"/>
          </a:xfrm>
          <a:prstGeom prst="rect">
            <a:avLst/>
          </a:prstGeom>
          <a:noFill/>
          <a:ln w="9525">
            <a:noFill/>
            <a:miter lim="800000"/>
            <a:headEnd/>
            <a:tailEnd/>
          </a:ln>
        </p:spPr>
        <p:txBody>
          <a:bodyPr wrap="none">
            <a:spAutoFit/>
          </a:bodyPr>
          <a:lstStyle/>
          <a:p>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0</a:t>
            </a:r>
            <a:r>
              <a:rPr lang="en-US" altLang="zh-CN">
                <a:solidFill>
                  <a:srgbClr val="FFCC00"/>
                </a:solidFill>
              </a:rPr>
              <a:t>     </a:t>
            </a:r>
            <a:r>
              <a:rPr lang="en-US" altLang="zh-CN">
                <a:solidFill>
                  <a:srgbClr val="FFCC00"/>
                </a:solidFill>
                <a:latin typeface="黑体" pitchFamily="2" charset="-122"/>
                <a:ea typeface="黑体" pitchFamily="2" charset="-122"/>
              </a:rPr>
              <a:t>0</a:t>
            </a:r>
          </a:p>
        </p:txBody>
      </p:sp>
      <p:sp>
        <p:nvSpPr>
          <p:cNvPr id="224319" name="Text Box 63"/>
          <p:cNvSpPr txBox="1">
            <a:spLocks noChangeArrowheads="1"/>
          </p:cNvSpPr>
          <p:nvPr/>
        </p:nvSpPr>
        <p:spPr bwMode="auto">
          <a:xfrm>
            <a:off x="381000" y="3881438"/>
            <a:ext cx="311150" cy="396875"/>
          </a:xfrm>
          <a:prstGeom prst="rect">
            <a:avLst/>
          </a:prstGeom>
          <a:noFill/>
          <a:ln w="9525">
            <a:noFill/>
            <a:miter lim="800000"/>
            <a:headEnd/>
            <a:tailEnd/>
          </a:ln>
        </p:spPr>
        <p:txBody>
          <a:bodyPr wrap="none">
            <a:spAutoFit/>
          </a:bodyPr>
          <a:lstStyle/>
          <a:p>
            <a:r>
              <a:rPr lang="en-US" altLang="zh-CN">
                <a:solidFill>
                  <a:srgbClr val="FFFF00"/>
                </a:solidFill>
              </a:rPr>
              <a:t>2</a:t>
            </a:r>
          </a:p>
        </p:txBody>
      </p:sp>
      <p:sp>
        <p:nvSpPr>
          <p:cNvPr id="224320" name="Text Box 64"/>
          <p:cNvSpPr txBox="1">
            <a:spLocks noChangeArrowheads="1"/>
          </p:cNvSpPr>
          <p:nvPr/>
        </p:nvSpPr>
        <p:spPr bwMode="auto">
          <a:xfrm>
            <a:off x="2813050" y="3941763"/>
            <a:ext cx="311150" cy="396875"/>
          </a:xfrm>
          <a:prstGeom prst="rect">
            <a:avLst/>
          </a:prstGeom>
          <a:noFill/>
          <a:ln w="9525">
            <a:noFill/>
            <a:miter lim="800000"/>
            <a:headEnd/>
            <a:tailEnd/>
          </a:ln>
        </p:spPr>
        <p:txBody>
          <a:bodyPr wrap="none">
            <a:spAutoFit/>
          </a:bodyPr>
          <a:lstStyle/>
          <a:p>
            <a:r>
              <a:rPr lang="en-US" altLang="zh-CN">
                <a:solidFill>
                  <a:schemeClr val="bg1"/>
                </a:solidFill>
              </a:rPr>
              <a:t>6</a:t>
            </a:r>
          </a:p>
        </p:txBody>
      </p:sp>
      <p:sp>
        <p:nvSpPr>
          <p:cNvPr id="224321" name="Text Box 65"/>
          <p:cNvSpPr txBox="1">
            <a:spLocks noChangeArrowheads="1"/>
          </p:cNvSpPr>
          <p:nvPr/>
        </p:nvSpPr>
        <p:spPr bwMode="auto">
          <a:xfrm>
            <a:off x="3429000" y="3881438"/>
            <a:ext cx="879475" cy="396875"/>
          </a:xfrm>
          <a:prstGeom prst="rect">
            <a:avLst/>
          </a:prstGeom>
          <a:noFill/>
          <a:ln w="9525">
            <a:noFill/>
            <a:miter lim="800000"/>
            <a:headEnd/>
            <a:tailEnd/>
          </a:ln>
        </p:spPr>
        <p:txBody>
          <a:bodyPr wrap="none">
            <a:spAutoFit/>
          </a:bodyPr>
          <a:lstStyle/>
          <a:p>
            <a:r>
              <a:rPr lang="en-US" altLang="zh-CN" i="1">
                <a:solidFill>
                  <a:schemeClr val="bg1"/>
                </a:solidFill>
              </a:rPr>
              <a:t>U</a:t>
            </a:r>
            <a:r>
              <a:rPr lang="en-US" altLang="zh-CN" baseline="-25000">
                <a:solidFill>
                  <a:schemeClr val="bg1"/>
                </a:solidFill>
              </a:rPr>
              <a:t>A</a:t>
            </a:r>
            <a:r>
              <a:rPr lang="en-US" altLang="zh-CN">
                <a:solidFill>
                  <a:schemeClr val="bg1"/>
                </a:solidFill>
              </a:rPr>
              <a:t>&gt;</a:t>
            </a:r>
            <a:r>
              <a:rPr lang="en-US" altLang="zh-CN" i="1">
                <a:solidFill>
                  <a:schemeClr val="bg1"/>
                </a:solidFill>
              </a:rPr>
              <a:t>U</a:t>
            </a:r>
            <a:r>
              <a:rPr lang="en-US" altLang="zh-CN" baseline="-25000">
                <a:solidFill>
                  <a:schemeClr val="bg1"/>
                </a:solidFill>
              </a:rPr>
              <a:t>I</a:t>
            </a:r>
          </a:p>
        </p:txBody>
      </p:sp>
      <p:sp>
        <p:nvSpPr>
          <p:cNvPr id="224322" name="Text Box 66"/>
          <p:cNvSpPr txBox="1">
            <a:spLocks noChangeArrowheads="1"/>
          </p:cNvSpPr>
          <p:nvPr/>
        </p:nvSpPr>
        <p:spPr bwMode="auto">
          <a:xfrm>
            <a:off x="914400" y="4338638"/>
            <a:ext cx="1587500" cy="396875"/>
          </a:xfrm>
          <a:prstGeom prst="rect">
            <a:avLst/>
          </a:prstGeom>
          <a:noFill/>
          <a:ln w="9525">
            <a:noFill/>
            <a:miter lim="800000"/>
            <a:headEnd/>
            <a:tailEnd/>
          </a:ln>
        </p:spPr>
        <p:txBody>
          <a:bodyPr wrap="none">
            <a:spAutoFit/>
          </a:bodyPr>
          <a:lstStyle/>
          <a:p>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0</a:t>
            </a:r>
            <a:r>
              <a:rPr lang="en-US" altLang="zh-CN">
                <a:solidFill>
                  <a:srgbClr val="FFCC00"/>
                </a:solidFill>
              </a:rPr>
              <a:t>    </a:t>
            </a:r>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0</a:t>
            </a:r>
          </a:p>
        </p:txBody>
      </p:sp>
      <p:sp>
        <p:nvSpPr>
          <p:cNvPr id="224323" name="Text Box 67"/>
          <p:cNvSpPr txBox="1">
            <a:spLocks noChangeArrowheads="1"/>
          </p:cNvSpPr>
          <p:nvPr/>
        </p:nvSpPr>
        <p:spPr bwMode="auto">
          <a:xfrm>
            <a:off x="374650" y="4338638"/>
            <a:ext cx="311150" cy="396875"/>
          </a:xfrm>
          <a:prstGeom prst="rect">
            <a:avLst/>
          </a:prstGeom>
          <a:noFill/>
          <a:ln w="9525">
            <a:noFill/>
            <a:miter lim="800000"/>
            <a:headEnd/>
            <a:tailEnd/>
          </a:ln>
        </p:spPr>
        <p:txBody>
          <a:bodyPr wrap="none">
            <a:spAutoFit/>
          </a:bodyPr>
          <a:lstStyle/>
          <a:p>
            <a:r>
              <a:rPr lang="en-US" altLang="zh-CN">
                <a:solidFill>
                  <a:srgbClr val="FFFF00"/>
                </a:solidFill>
              </a:rPr>
              <a:t>3</a:t>
            </a:r>
          </a:p>
        </p:txBody>
      </p:sp>
      <p:sp>
        <p:nvSpPr>
          <p:cNvPr id="224324" name="Text Box 68"/>
          <p:cNvSpPr txBox="1">
            <a:spLocks noChangeArrowheads="1"/>
          </p:cNvSpPr>
          <p:nvPr/>
        </p:nvSpPr>
        <p:spPr bwMode="auto">
          <a:xfrm>
            <a:off x="2819400" y="4338638"/>
            <a:ext cx="311150" cy="396875"/>
          </a:xfrm>
          <a:prstGeom prst="rect">
            <a:avLst/>
          </a:prstGeom>
          <a:noFill/>
          <a:ln w="9525">
            <a:noFill/>
            <a:miter lim="800000"/>
            <a:headEnd/>
            <a:tailEnd/>
          </a:ln>
        </p:spPr>
        <p:txBody>
          <a:bodyPr wrap="none">
            <a:spAutoFit/>
          </a:bodyPr>
          <a:lstStyle/>
          <a:p>
            <a:r>
              <a:rPr lang="en-US" altLang="zh-CN">
                <a:solidFill>
                  <a:schemeClr val="bg1"/>
                </a:solidFill>
              </a:rPr>
              <a:t>5</a:t>
            </a:r>
          </a:p>
        </p:txBody>
      </p:sp>
      <p:sp>
        <p:nvSpPr>
          <p:cNvPr id="224325" name="Text Box 69"/>
          <p:cNvSpPr txBox="1">
            <a:spLocks noChangeArrowheads="1"/>
          </p:cNvSpPr>
          <p:nvPr/>
        </p:nvSpPr>
        <p:spPr bwMode="auto">
          <a:xfrm>
            <a:off x="3429000" y="4338638"/>
            <a:ext cx="879475" cy="396875"/>
          </a:xfrm>
          <a:prstGeom prst="rect">
            <a:avLst/>
          </a:prstGeom>
          <a:noFill/>
          <a:ln w="9525">
            <a:noFill/>
            <a:miter lim="800000"/>
            <a:headEnd/>
            <a:tailEnd/>
          </a:ln>
        </p:spPr>
        <p:txBody>
          <a:bodyPr wrap="none">
            <a:spAutoFit/>
          </a:bodyPr>
          <a:lstStyle/>
          <a:p>
            <a:r>
              <a:rPr lang="en-US" altLang="zh-CN" i="1">
                <a:solidFill>
                  <a:schemeClr val="bg1"/>
                </a:solidFill>
              </a:rPr>
              <a:t>U</a:t>
            </a:r>
            <a:r>
              <a:rPr lang="en-US" altLang="zh-CN" baseline="-25000">
                <a:solidFill>
                  <a:schemeClr val="bg1"/>
                </a:solidFill>
              </a:rPr>
              <a:t>A</a:t>
            </a:r>
            <a:r>
              <a:rPr lang="en-US" altLang="zh-CN">
                <a:solidFill>
                  <a:schemeClr val="bg1"/>
                </a:solidFill>
              </a:rPr>
              <a:t>&lt;</a:t>
            </a:r>
            <a:r>
              <a:rPr lang="en-US" altLang="zh-CN" i="1">
                <a:solidFill>
                  <a:schemeClr val="bg1"/>
                </a:solidFill>
              </a:rPr>
              <a:t>U</a:t>
            </a:r>
            <a:r>
              <a:rPr lang="en-US" altLang="zh-CN" baseline="-25000">
                <a:solidFill>
                  <a:schemeClr val="bg1"/>
                </a:solidFill>
              </a:rPr>
              <a:t>I</a:t>
            </a:r>
          </a:p>
        </p:txBody>
      </p:sp>
      <p:sp>
        <p:nvSpPr>
          <p:cNvPr id="224326" name="Text Box 70"/>
          <p:cNvSpPr txBox="1">
            <a:spLocks noChangeArrowheads="1"/>
          </p:cNvSpPr>
          <p:nvPr/>
        </p:nvSpPr>
        <p:spPr bwMode="auto">
          <a:xfrm>
            <a:off x="914400" y="4856163"/>
            <a:ext cx="1587500" cy="396875"/>
          </a:xfrm>
          <a:prstGeom prst="rect">
            <a:avLst/>
          </a:prstGeom>
          <a:noFill/>
          <a:ln w="9525">
            <a:noFill/>
            <a:miter lim="800000"/>
            <a:headEnd/>
            <a:tailEnd/>
          </a:ln>
        </p:spPr>
        <p:txBody>
          <a:bodyPr wrap="none">
            <a:spAutoFit/>
          </a:bodyPr>
          <a:lstStyle/>
          <a:p>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0</a:t>
            </a:r>
            <a:r>
              <a:rPr lang="en-US" altLang="zh-CN">
                <a:solidFill>
                  <a:srgbClr val="FFCC00"/>
                </a:solidFill>
              </a:rPr>
              <a:t>    </a:t>
            </a:r>
            <a:r>
              <a:rPr lang="en-US" altLang="zh-CN">
                <a:solidFill>
                  <a:srgbClr val="FFCC00"/>
                </a:solidFill>
                <a:latin typeface="黑体" pitchFamily="2" charset="-122"/>
                <a:ea typeface="黑体" pitchFamily="2" charset="-122"/>
              </a:rPr>
              <a:t>1</a:t>
            </a:r>
            <a:r>
              <a:rPr lang="en-US" altLang="zh-CN">
                <a:solidFill>
                  <a:srgbClr val="FFCC00"/>
                </a:solidFill>
              </a:rPr>
              <a:t>     </a:t>
            </a:r>
            <a:r>
              <a:rPr lang="en-US" altLang="zh-CN">
                <a:solidFill>
                  <a:srgbClr val="FFCC00"/>
                </a:solidFill>
                <a:latin typeface="黑体" pitchFamily="2" charset="-122"/>
                <a:ea typeface="黑体" pitchFamily="2" charset="-122"/>
              </a:rPr>
              <a:t>1</a:t>
            </a:r>
          </a:p>
        </p:txBody>
      </p:sp>
      <p:sp>
        <p:nvSpPr>
          <p:cNvPr id="224327" name="Text Box 71"/>
          <p:cNvSpPr txBox="1">
            <a:spLocks noChangeArrowheads="1"/>
          </p:cNvSpPr>
          <p:nvPr/>
        </p:nvSpPr>
        <p:spPr bwMode="auto">
          <a:xfrm>
            <a:off x="374650" y="4856163"/>
            <a:ext cx="311150" cy="396875"/>
          </a:xfrm>
          <a:prstGeom prst="rect">
            <a:avLst/>
          </a:prstGeom>
          <a:noFill/>
          <a:ln w="9525">
            <a:noFill/>
            <a:miter lim="800000"/>
            <a:headEnd/>
            <a:tailEnd/>
          </a:ln>
        </p:spPr>
        <p:txBody>
          <a:bodyPr wrap="none">
            <a:spAutoFit/>
          </a:bodyPr>
          <a:lstStyle/>
          <a:p>
            <a:r>
              <a:rPr lang="en-US" altLang="zh-CN">
                <a:solidFill>
                  <a:srgbClr val="FFFF00"/>
                </a:solidFill>
              </a:rPr>
              <a:t>4</a:t>
            </a:r>
          </a:p>
        </p:txBody>
      </p:sp>
      <p:sp>
        <p:nvSpPr>
          <p:cNvPr id="224328" name="Text Box 72"/>
          <p:cNvSpPr txBox="1">
            <a:spLocks noChangeArrowheads="1"/>
          </p:cNvSpPr>
          <p:nvPr/>
        </p:nvSpPr>
        <p:spPr bwMode="auto">
          <a:xfrm>
            <a:off x="2743200" y="4856163"/>
            <a:ext cx="501650" cy="396875"/>
          </a:xfrm>
          <a:prstGeom prst="rect">
            <a:avLst/>
          </a:prstGeom>
          <a:noFill/>
          <a:ln w="9525">
            <a:noFill/>
            <a:miter lim="800000"/>
            <a:headEnd/>
            <a:tailEnd/>
          </a:ln>
        </p:spPr>
        <p:txBody>
          <a:bodyPr wrap="none">
            <a:spAutoFit/>
          </a:bodyPr>
          <a:lstStyle/>
          <a:p>
            <a:r>
              <a:rPr lang="en-US" altLang="zh-CN">
                <a:solidFill>
                  <a:schemeClr val="bg1"/>
                </a:solidFill>
              </a:rPr>
              <a:t>5.5</a:t>
            </a:r>
          </a:p>
        </p:txBody>
      </p:sp>
      <p:sp>
        <p:nvSpPr>
          <p:cNvPr id="224329" name="Text Box 73"/>
          <p:cNvSpPr txBox="1">
            <a:spLocks noChangeArrowheads="1"/>
          </p:cNvSpPr>
          <p:nvPr/>
        </p:nvSpPr>
        <p:spPr bwMode="auto">
          <a:xfrm>
            <a:off x="3429000" y="4856163"/>
            <a:ext cx="990600" cy="396875"/>
          </a:xfrm>
          <a:prstGeom prst="rect">
            <a:avLst/>
          </a:prstGeom>
          <a:noFill/>
          <a:ln w="9525">
            <a:noFill/>
            <a:miter lim="800000"/>
            <a:headEnd/>
            <a:tailEnd/>
          </a:ln>
        </p:spPr>
        <p:txBody>
          <a:bodyPr wrap="none">
            <a:spAutoFit/>
          </a:bodyPr>
          <a:lstStyle/>
          <a:p>
            <a:r>
              <a:rPr lang="en-US" altLang="zh-CN" i="1">
                <a:solidFill>
                  <a:schemeClr val="bg1"/>
                </a:solidFill>
              </a:rPr>
              <a:t>U</a:t>
            </a:r>
            <a:r>
              <a:rPr lang="en-US" altLang="zh-CN" baseline="-25000">
                <a:solidFill>
                  <a:schemeClr val="bg1"/>
                </a:solidFill>
              </a:rPr>
              <a:t>A</a:t>
            </a:r>
            <a:r>
              <a:rPr lang="en-US" altLang="zh-CN">
                <a:solidFill>
                  <a:schemeClr val="bg1"/>
                </a:solidFill>
              </a:rPr>
              <a:t>≈</a:t>
            </a:r>
            <a:r>
              <a:rPr lang="en-US" altLang="zh-CN" i="1">
                <a:solidFill>
                  <a:schemeClr val="bg1"/>
                </a:solidFill>
              </a:rPr>
              <a:t>U</a:t>
            </a:r>
            <a:r>
              <a:rPr lang="en-US" altLang="zh-CN" baseline="-25000">
                <a:solidFill>
                  <a:schemeClr val="bg1"/>
                </a:solidFill>
              </a:rPr>
              <a:t>I</a:t>
            </a:r>
          </a:p>
        </p:txBody>
      </p:sp>
      <p:sp>
        <p:nvSpPr>
          <p:cNvPr id="224330" name="Text Box 74"/>
          <p:cNvSpPr txBox="1">
            <a:spLocks noChangeArrowheads="1"/>
          </p:cNvSpPr>
          <p:nvPr/>
        </p:nvSpPr>
        <p:spPr bwMode="auto">
          <a:xfrm>
            <a:off x="4648200" y="3424238"/>
            <a:ext cx="438150" cy="396875"/>
          </a:xfrm>
          <a:prstGeom prst="rect">
            <a:avLst/>
          </a:prstGeom>
          <a:noFill/>
          <a:ln w="9525">
            <a:noFill/>
            <a:miter lim="800000"/>
            <a:headEnd/>
            <a:tailEnd/>
          </a:ln>
        </p:spPr>
        <p:txBody>
          <a:bodyPr wrap="none">
            <a:spAutoFit/>
          </a:bodyPr>
          <a:lstStyle/>
          <a:p>
            <a:r>
              <a:rPr lang="zh-CN" altLang="en-US">
                <a:solidFill>
                  <a:srgbClr val="FFFF00"/>
                </a:solidFill>
              </a:rPr>
              <a:t>留</a:t>
            </a:r>
          </a:p>
        </p:txBody>
      </p:sp>
      <p:sp>
        <p:nvSpPr>
          <p:cNvPr id="224331" name="Text Box 75"/>
          <p:cNvSpPr txBox="1">
            <a:spLocks noChangeArrowheads="1"/>
          </p:cNvSpPr>
          <p:nvPr/>
        </p:nvSpPr>
        <p:spPr bwMode="auto">
          <a:xfrm>
            <a:off x="4648200" y="3957638"/>
            <a:ext cx="438150" cy="396875"/>
          </a:xfrm>
          <a:prstGeom prst="rect">
            <a:avLst/>
          </a:prstGeom>
          <a:noFill/>
          <a:ln w="9525">
            <a:noFill/>
            <a:miter lim="800000"/>
            <a:headEnd/>
            <a:tailEnd/>
          </a:ln>
        </p:spPr>
        <p:txBody>
          <a:bodyPr wrap="none">
            <a:spAutoFit/>
          </a:bodyPr>
          <a:lstStyle/>
          <a:p>
            <a:r>
              <a:rPr lang="zh-CN" altLang="en-US">
                <a:solidFill>
                  <a:srgbClr val="FFFF00"/>
                </a:solidFill>
              </a:rPr>
              <a:t>去</a:t>
            </a:r>
          </a:p>
        </p:txBody>
      </p:sp>
      <p:sp>
        <p:nvSpPr>
          <p:cNvPr id="224332" name="Text Box 76"/>
          <p:cNvSpPr txBox="1">
            <a:spLocks noChangeArrowheads="1"/>
          </p:cNvSpPr>
          <p:nvPr/>
        </p:nvSpPr>
        <p:spPr bwMode="auto">
          <a:xfrm>
            <a:off x="4648200" y="4338638"/>
            <a:ext cx="438150" cy="396875"/>
          </a:xfrm>
          <a:prstGeom prst="rect">
            <a:avLst/>
          </a:prstGeom>
          <a:noFill/>
          <a:ln w="9525">
            <a:noFill/>
            <a:miter lim="800000"/>
            <a:headEnd/>
            <a:tailEnd/>
          </a:ln>
        </p:spPr>
        <p:txBody>
          <a:bodyPr wrap="none">
            <a:spAutoFit/>
          </a:bodyPr>
          <a:lstStyle/>
          <a:p>
            <a:r>
              <a:rPr lang="zh-CN" altLang="en-US">
                <a:solidFill>
                  <a:srgbClr val="FFFF00"/>
                </a:solidFill>
              </a:rPr>
              <a:t>留</a:t>
            </a:r>
          </a:p>
        </p:txBody>
      </p:sp>
      <p:sp>
        <p:nvSpPr>
          <p:cNvPr id="224333" name="Text Box 77"/>
          <p:cNvSpPr txBox="1">
            <a:spLocks noChangeArrowheads="1"/>
          </p:cNvSpPr>
          <p:nvPr/>
        </p:nvSpPr>
        <p:spPr bwMode="auto">
          <a:xfrm>
            <a:off x="4648200" y="4856163"/>
            <a:ext cx="438150" cy="396875"/>
          </a:xfrm>
          <a:prstGeom prst="rect">
            <a:avLst/>
          </a:prstGeom>
          <a:noFill/>
          <a:ln w="9525">
            <a:noFill/>
            <a:miter lim="800000"/>
            <a:headEnd/>
            <a:tailEnd/>
          </a:ln>
        </p:spPr>
        <p:txBody>
          <a:bodyPr wrap="none">
            <a:spAutoFit/>
          </a:bodyPr>
          <a:lstStyle/>
          <a:p>
            <a:r>
              <a:rPr lang="zh-CN" altLang="en-US">
                <a:solidFill>
                  <a:srgbClr val="FFFF00"/>
                </a:solidFill>
              </a:rPr>
              <a:t>留</a:t>
            </a:r>
          </a:p>
        </p:txBody>
      </p:sp>
      <p:sp>
        <p:nvSpPr>
          <p:cNvPr id="224334" name="Line 78"/>
          <p:cNvSpPr>
            <a:spLocks noChangeShapeType="1"/>
          </p:cNvSpPr>
          <p:nvPr/>
        </p:nvSpPr>
        <p:spPr bwMode="auto">
          <a:xfrm>
            <a:off x="6553200" y="2743200"/>
            <a:ext cx="533400" cy="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35" name="Line 79"/>
          <p:cNvSpPr>
            <a:spLocks noChangeShapeType="1"/>
          </p:cNvSpPr>
          <p:nvPr/>
        </p:nvSpPr>
        <p:spPr bwMode="auto">
          <a:xfrm flipV="1">
            <a:off x="7086600" y="1447800"/>
            <a:ext cx="0" cy="129540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36" name="Line 80"/>
          <p:cNvSpPr>
            <a:spLocks noChangeShapeType="1"/>
          </p:cNvSpPr>
          <p:nvPr/>
        </p:nvSpPr>
        <p:spPr bwMode="auto">
          <a:xfrm flipV="1">
            <a:off x="7620000" y="1447800"/>
            <a:ext cx="0" cy="68580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37" name="Line 81"/>
          <p:cNvSpPr>
            <a:spLocks noChangeShapeType="1"/>
          </p:cNvSpPr>
          <p:nvPr/>
        </p:nvSpPr>
        <p:spPr bwMode="auto">
          <a:xfrm>
            <a:off x="7620000" y="2133600"/>
            <a:ext cx="533400" cy="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38" name="Line 82"/>
          <p:cNvSpPr>
            <a:spLocks noChangeShapeType="1"/>
          </p:cNvSpPr>
          <p:nvPr/>
        </p:nvSpPr>
        <p:spPr bwMode="auto">
          <a:xfrm>
            <a:off x="7086600" y="1447800"/>
            <a:ext cx="533400" cy="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39" name="Line 83"/>
          <p:cNvSpPr>
            <a:spLocks noChangeShapeType="1"/>
          </p:cNvSpPr>
          <p:nvPr/>
        </p:nvSpPr>
        <p:spPr bwMode="auto">
          <a:xfrm flipV="1">
            <a:off x="8153400" y="1828800"/>
            <a:ext cx="0" cy="30480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40" name="Line 84"/>
          <p:cNvSpPr>
            <a:spLocks noChangeShapeType="1"/>
          </p:cNvSpPr>
          <p:nvPr/>
        </p:nvSpPr>
        <p:spPr bwMode="auto">
          <a:xfrm>
            <a:off x="8153400" y="1828800"/>
            <a:ext cx="228600" cy="0"/>
          </a:xfrm>
          <a:prstGeom prst="line">
            <a:avLst/>
          </a:prstGeom>
          <a:noFill/>
          <a:ln w="38100">
            <a:solidFill>
              <a:srgbClr val="FF9933"/>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41" name="Line 85"/>
          <p:cNvSpPr>
            <a:spLocks noChangeShapeType="1"/>
          </p:cNvSpPr>
          <p:nvPr/>
        </p:nvSpPr>
        <p:spPr bwMode="auto">
          <a:xfrm>
            <a:off x="6019800" y="1676400"/>
            <a:ext cx="2438400" cy="0"/>
          </a:xfrm>
          <a:prstGeom prst="line">
            <a:avLst/>
          </a:prstGeom>
          <a:noFill/>
          <a:ln w="28575">
            <a:solidFill>
              <a:schemeClr val="bg1"/>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42" name="Text Box 86"/>
          <p:cNvSpPr txBox="1">
            <a:spLocks noChangeArrowheads="1"/>
          </p:cNvSpPr>
          <p:nvPr/>
        </p:nvSpPr>
        <p:spPr bwMode="auto">
          <a:xfrm>
            <a:off x="6732588" y="3675063"/>
            <a:ext cx="2362200" cy="396875"/>
          </a:xfrm>
          <a:prstGeom prst="rect">
            <a:avLst/>
          </a:prstGeom>
          <a:noFill/>
          <a:ln w="9525">
            <a:noFill/>
            <a:miter lim="800000"/>
            <a:headEnd/>
            <a:tailEnd/>
          </a:ln>
        </p:spPr>
        <p:txBody>
          <a:bodyPr>
            <a:spAutoFit/>
          </a:bodyPr>
          <a:lstStyle/>
          <a:p>
            <a:r>
              <a:rPr lang="en-US" altLang="zh-CN" i="1">
                <a:solidFill>
                  <a:srgbClr val="FFCC00"/>
                </a:solidFill>
              </a:rPr>
              <a:t>U</a:t>
            </a:r>
            <a:r>
              <a:rPr lang="en-US" altLang="zh-CN" baseline="-25000">
                <a:solidFill>
                  <a:srgbClr val="FFCC00"/>
                </a:solidFill>
              </a:rPr>
              <a:t>A</a:t>
            </a:r>
            <a:r>
              <a:rPr lang="zh-CN" altLang="en-US">
                <a:solidFill>
                  <a:srgbClr val="FFCC00"/>
                </a:solidFill>
                <a:ea typeface="幼圆" pitchFamily="49" charset="-122"/>
              </a:rPr>
              <a:t>逼近</a:t>
            </a:r>
            <a:r>
              <a:rPr lang="en-US" altLang="zh-CN" i="1">
                <a:solidFill>
                  <a:srgbClr val="FFCC00"/>
                </a:solidFill>
              </a:rPr>
              <a:t>U</a:t>
            </a:r>
            <a:r>
              <a:rPr lang="en-US" altLang="zh-CN" baseline="-25000">
                <a:solidFill>
                  <a:srgbClr val="FFCC00"/>
                </a:solidFill>
              </a:rPr>
              <a:t>I</a:t>
            </a:r>
            <a:r>
              <a:rPr lang="zh-CN" altLang="en-US">
                <a:solidFill>
                  <a:srgbClr val="FFCC00"/>
                </a:solidFill>
                <a:ea typeface="幼圆" pitchFamily="49" charset="-122"/>
              </a:rPr>
              <a:t>的波形</a:t>
            </a:r>
          </a:p>
        </p:txBody>
      </p:sp>
      <p:sp>
        <p:nvSpPr>
          <p:cNvPr id="224343" name="Text Box 87"/>
          <p:cNvSpPr txBox="1">
            <a:spLocks noChangeArrowheads="1"/>
          </p:cNvSpPr>
          <p:nvPr/>
        </p:nvSpPr>
        <p:spPr bwMode="auto">
          <a:xfrm>
            <a:off x="584200" y="1187450"/>
            <a:ext cx="3833813" cy="946150"/>
          </a:xfrm>
          <a:prstGeom prst="rect">
            <a:avLst/>
          </a:prstGeom>
          <a:noFill/>
          <a:ln w="9525">
            <a:noFill/>
            <a:miter lim="800000"/>
            <a:headEnd/>
            <a:tailEnd/>
          </a:ln>
        </p:spPr>
        <p:txBody>
          <a:bodyPr anchorCtr="1">
            <a:spAutoFit/>
          </a:bodyPr>
          <a:lstStyle/>
          <a:p>
            <a:pPr algn="ctr"/>
            <a:r>
              <a:rPr lang="zh-CN" altLang="en-US" sz="2800">
                <a:solidFill>
                  <a:schemeClr val="bg1"/>
                </a:solidFill>
                <a:latin typeface="幼圆" pitchFamily="49" charset="-122"/>
                <a:ea typeface="幼圆" pitchFamily="49" charset="-122"/>
              </a:rPr>
              <a:t>四位逐次逼近型</a:t>
            </a:r>
            <a:r>
              <a:rPr lang="en-US" altLang="zh-CN" sz="2800">
                <a:solidFill>
                  <a:schemeClr val="bg1"/>
                </a:solidFill>
                <a:ea typeface="幼圆" pitchFamily="49" charset="-122"/>
              </a:rPr>
              <a:t>ADC</a:t>
            </a:r>
            <a:r>
              <a:rPr lang="zh-CN" altLang="en-US" sz="2800">
                <a:solidFill>
                  <a:schemeClr val="bg1"/>
                </a:solidFill>
                <a:latin typeface="幼圆" pitchFamily="49" charset="-122"/>
                <a:ea typeface="幼圆" pitchFamily="49" charset="-122"/>
              </a:rPr>
              <a:t>的转换过程</a:t>
            </a:r>
          </a:p>
        </p:txBody>
      </p:sp>
      <p:sp>
        <p:nvSpPr>
          <p:cNvPr id="224344" name="Text Box 88"/>
          <p:cNvSpPr txBox="1">
            <a:spLocks noChangeArrowheads="1"/>
          </p:cNvSpPr>
          <p:nvPr/>
        </p:nvSpPr>
        <p:spPr bwMode="auto">
          <a:xfrm>
            <a:off x="6319838" y="5778500"/>
            <a:ext cx="2573337" cy="396875"/>
          </a:xfrm>
          <a:prstGeom prst="rect">
            <a:avLst/>
          </a:prstGeom>
          <a:noFill/>
          <a:ln w="9525">
            <a:noFill/>
            <a:miter lim="800000"/>
            <a:headEnd/>
            <a:tailEnd/>
          </a:ln>
        </p:spPr>
        <p:txBody>
          <a:bodyPr anchorCtr="1">
            <a:spAutoFit/>
          </a:bodyPr>
          <a:lstStyle/>
          <a:p>
            <a:r>
              <a:rPr lang="en-US" altLang="zh-CN" i="1">
                <a:solidFill>
                  <a:schemeClr val="bg1"/>
                </a:solidFill>
              </a:rPr>
              <a:t>U</a:t>
            </a:r>
            <a:r>
              <a:rPr lang="en-US" altLang="zh-CN" baseline="-25000">
                <a:solidFill>
                  <a:schemeClr val="bg1"/>
                </a:solidFill>
              </a:rPr>
              <a:t>A</a:t>
            </a:r>
            <a:r>
              <a:rPr lang="zh-CN" altLang="en-US">
                <a:solidFill>
                  <a:schemeClr val="bg1"/>
                </a:solidFill>
                <a:ea typeface="幼圆" pitchFamily="49" charset="-122"/>
              </a:rPr>
              <a:t>逼近</a:t>
            </a:r>
            <a:r>
              <a:rPr lang="en-US" altLang="zh-CN" i="1">
                <a:solidFill>
                  <a:schemeClr val="bg1"/>
                </a:solidFill>
              </a:rPr>
              <a:t>U</a:t>
            </a:r>
            <a:r>
              <a:rPr lang="en-US" altLang="zh-CN" baseline="-25000">
                <a:solidFill>
                  <a:schemeClr val="bg1"/>
                </a:solidFill>
              </a:rPr>
              <a:t>1</a:t>
            </a:r>
            <a:r>
              <a:rPr lang="zh-CN" altLang="en-US">
                <a:solidFill>
                  <a:schemeClr val="bg1"/>
                </a:solidFill>
                <a:ea typeface="幼圆" pitchFamily="49" charset="-122"/>
              </a:rPr>
              <a:t>的波形</a:t>
            </a:r>
          </a:p>
        </p:txBody>
      </p:sp>
      <p:sp>
        <p:nvSpPr>
          <p:cNvPr id="224345" name="Oval 89"/>
          <p:cNvSpPr>
            <a:spLocks noChangeArrowheads="1"/>
          </p:cNvSpPr>
          <p:nvPr/>
        </p:nvSpPr>
        <p:spPr bwMode="auto">
          <a:xfrm>
            <a:off x="7061200" y="1409700"/>
            <a:ext cx="88900" cy="88900"/>
          </a:xfrm>
          <a:prstGeom prst="ellipse">
            <a:avLst/>
          </a:prstGeom>
          <a:solidFill>
            <a:srgbClr val="FFFF66"/>
          </a:solidFill>
          <a:ln w="9525">
            <a:no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24346" name="Oval 90"/>
          <p:cNvSpPr>
            <a:spLocks noChangeArrowheads="1"/>
          </p:cNvSpPr>
          <p:nvPr/>
        </p:nvSpPr>
        <p:spPr bwMode="auto">
          <a:xfrm>
            <a:off x="6502400" y="2717800"/>
            <a:ext cx="88900" cy="88900"/>
          </a:xfrm>
          <a:prstGeom prst="ellipse">
            <a:avLst/>
          </a:prstGeom>
          <a:solidFill>
            <a:srgbClr val="FFFF66"/>
          </a:solidFill>
          <a:ln w="9525">
            <a:no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24347" name="Oval 91"/>
          <p:cNvSpPr>
            <a:spLocks noChangeArrowheads="1"/>
          </p:cNvSpPr>
          <p:nvPr/>
        </p:nvSpPr>
        <p:spPr bwMode="auto">
          <a:xfrm>
            <a:off x="7556500" y="2070100"/>
            <a:ext cx="88900" cy="88900"/>
          </a:xfrm>
          <a:prstGeom prst="ellipse">
            <a:avLst/>
          </a:prstGeom>
          <a:solidFill>
            <a:srgbClr val="FFFF66"/>
          </a:solidFill>
          <a:ln w="9525">
            <a:no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24348" name="Oval 92"/>
          <p:cNvSpPr>
            <a:spLocks noChangeArrowheads="1"/>
          </p:cNvSpPr>
          <p:nvPr/>
        </p:nvSpPr>
        <p:spPr bwMode="auto">
          <a:xfrm>
            <a:off x="8102600" y="1778000"/>
            <a:ext cx="88900" cy="88900"/>
          </a:xfrm>
          <a:prstGeom prst="ellipse">
            <a:avLst/>
          </a:prstGeom>
          <a:solidFill>
            <a:srgbClr val="FFFF66"/>
          </a:solidFill>
          <a:ln w="9525">
            <a:no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24349" name="Oval 93"/>
          <p:cNvSpPr>
            <a:spLocks noChangeArrowheads="1"/>
          </p:cNvSpPr>
          <p:nvPr/>
        </p:nvSpPr>
        <p:spPr bwMode="auto">
          <a:xfrm>
            <a:off x="6502400" y="5435600"/>
            <a:ext cx="88900" cy="88900"/>
          </a:xfrm>
          <a:prstGeom prst="ellipse">
            <a:avLst/>
          </a:prstGeom>
          <a:solidFill>
            <a:srgbClr val="FFFF66"/>
          </a:solidFill>
          <a:ln w="9525">
            <a:noFill/>
            <a:round/>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224350" name="Text Box 94"/>
          <p:cNvSpPr txBox="1">
            <a:spLocks noChangeArrowheads="1"/>
          </p:cNvSpPr>
          <p:nvPr/>
        </p:nvSpPr>
        <p:spPr bwMode="auto">
          <a:xfrm>
            <a:off x="5181600" y="1549400"/>
            <a:ext cx="628650" cy="396875"/>
          </a:xfrm>
          <a:prstGeom prst="rect">
            <a:avLst/>
          </a:prstGeom>
          <a:noFill/>
          <a:ln w="9525">
            <a:noFill/>
            <a:miter lim="800000"/>
            <a:headEnd/>
            <a:tailEnd/>
          </a:ln>
        </p:spPr>
        <p:txBody>
          <a:bodyPr wrap="none">
            <a:spAutoFit/>
          </a:bodyPr>
          <a:lstStyle/>
          <a:p>
            <a:r>
              <a:rPr lang="en-US" altLang="zh-CN">
                <a:solidFill>
                  <a:srgbClr val="FFFF00"/>
                </a:solidFill>
              </a:rPr>
              <a:t>5.52</a:t>
            </a:r>
          </a:p>
        </p:txBody>
      </p:sp>
      <p:grpSp>
        <p:nvGrpSpPr>
          <p:cNvPr id="5" name="Group 95"/>
          <p:cNvGrpSpPr>
            <a:grpSpLocks/>
          </p:cNvGrpSpPr>
          <p:nvPr/>
        </p:nvGrpSpPr>
        <p:grpSpPr bwMode="auto">
          <a:xfrm>
            <a:off x="5257800" y="990600"/>
            <a:ext cx="838200" cy="4765675"/>
            <a:chOff x="3312" y="624"/>
            <a:chExt cx="528" cy="3002"/>
          </a:xfrm>
        </p:grpSpPr>
        <p:sp>
          <p:nvSpPr>
            <p:cNvPr id="224352" name="Line 96"/>
            <p:cNvSpPr>
              <a:spLocks noChangeShapeType="1"/>
            </p:cNvSpPr>
            <p:nvPr/>
          </p:nvSpPr>
          <p:spPr bwMode="auto">
            <a:xfrm>
              <a:off x="3792" y="912"/>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53" name="Line 97"/>
            <p:cNvSpPr>
              <a:spLocks noChangeShapeType="1"/>
            </p:cNvSpPr>
            <p:nvPr/>
          </p:nvSpPr>
          <p:spPr bwMode="auto">
            <a:xfrm>
              <a:off x="3792" y="1344"/>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54" name="Line 98"/>
            <p:cNvSpPr>
              <a:spLocks noChangeShapeType="1"/>
            </p:cNvSpPr>
            <p:nvPr/>
          </p:nvSpPr>
          <p:spPr bwMode="auto">
            <a:xfrm>
              <a:off x="3792" y="1728"/>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55" name="Line 99"/>
            <p:cNvSpPr>
              <a:spLocks noChangeShapeType="1"/>
            </p:cNvSpPr>
            <p:nvPr/>
          </p:nvSpPr>
          <p:spPr bwMode="auto">
            <a:xfrm>
              <a:off x="3792" y="3024"/>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56" name="Line 100"/>
            <p:cNvSpPr>
              <a:spLocks noChangeShapeType="1"/>
            </p:cNvSpPr>
            <p:nvPr/>
          </p:nvSpPr>
          <p:spPr bwMode="auto">
            <a:xfrm>
              <a:off x="3792" y="2592"/>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57" name="Line 101"/>
            <p:cNvSpPr>
              <a:spLocks noChangeShapeType="1"/>
            </p:cNvSpPr>
            <p:nvPr/>
          </p:nvSpPr>
          <p:spPr bwMode="auto">
            <a:xfrm>
              <a:off x="3792" y="2160"/>
              <a:ext cx="48" cy="0"/>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9696" name="Text Box 102"/>
            <p:cNvSpPr txBox="1">
              <a:spLocks noChangeArrowheads="1"/>
            </p:cNvSpPr>
            <p:nvPr/>
          </p:nvSpPr>
          <p:spPr bwMode="auto">
            <a:xfrm>
              <a:off x="3537" y="3338"/>
              <a:ext cx="255" cy="288"/>
            </a:xfrm>
            <a:prstGeom prst="rect">
              <a:avLst/>
            </a:prstGeom>
            <a:noFill/>
            <a:ln w="9525">
              <a:noFill/>
              <a:miter lim="800000"/>
              <a:headEnd/>
              <a:tailEnd/>
            </a:ln>
          </p:spPr>
          <p:txBody>
            <a:bodyPr wrap="none">
              <a:spAutoFit/>
            </a:bodyPr>
            <a:lstStyle/>
            <a:p>
              <a:r>
                <a:rPr lang="en-US" altLang="zh-CN" sz="2400" i="1">
                  <a:solidFill>
                    <a:schemeClr val="hlink"/>
                  </a:solidFill>
                </a:rPr>
                <a:t>O</a:t>
              </a:r>
            </a:p>
          </p:txBody>
        </p:sp>
        <p:sp>
          <p:nvSpPr>
            <p:cNvPr id="69697" name="Text Box 103"/>
            <p:cNvSpPr txBox="1">
              <a:spLocks noChangeArrowheads="1"/>
            </p:cNvSpPr>
            <p:nvPr/>
          </p:nvSpPr>
          <p:spPr bwMode="auto">
            <a:xfrm>
              <a:off x="3600" y="1238"/>
              <a:ext cx="196" cy="250"/>
            </a:xfrm>
            <a:prstGeom prst="rect">
              <a:avLst/>
            </a:prstGeom>
            <a:noFill/>
            <a:ln w="9525">
              <a:noFill/>
              <a:miter lim="800000"/>
              <a:headEnd/>
              <a:tailEnd/>
            </a:ln>
          </p:spPr>
          <p:txBody>
            <a:bodyPr wrap="none">
              <a:spAutoFit/>
            </a:bodyPr>
            <a:lstStyle/>
            <a:p>
              <a:r>
                <a:rPr lang="en-US" altLang="zh-CN">
                  <a:solidFill>
                    <a:schemeClr val="hlink"/>
                  </a:solidFill>
                </a:rPr>
                <a:t>5</a:t>
              </a:r>
            </a:p>
          </p:txBody>
        </p:sp>
        <p:sp>
          <p:nvSpPr>
            <p:cNvPr id="69698" name="Text Box 104"/>
            <p:cNvSpPr txBox="1">
              <a:spLocks noChangeArrowheads="1"/>
            </p:cNvSpPr>
            <p:nvPr/>
          </p:nvSpPr>
          <p:spPr bwMode="auto">
            <a:xfrm>
              <a:off x="3600" y="2918"/>
              <a:ext cx="196" cy="250"/>
            </a:xfrm>
            <a:prstGeom prst="rect">
              <a:avLst/>
            </a:prstGeom>
            <a:noFill/>
            <a:ln w="9525">
              <a:noFill/>
              <a:miter lim="800000"/>
              <a:headEnd/>
              <a:tailEnd/>
            </a:ln>
          </p:spPr>
          <p:txBody>
            <a:bodyPr wrap="none">
              <a:spAutoFit/>
            </a:bodyPr>
            <a:lstStyle/>
            <a:p>
              <a:r>
                <a:rPr lang="en-US" altLang="zh-CN">
                  <a:solidFill>
                    <a:schemeClr val="hlink"/>
                  </a:solidFill>
                </a:rPr>
                <a:t>1</a:t>
              </a:r>
            </a:p>
          </p:txBody>
        </p:sp>
        <p:sp>
          <p:nvSpPr>
            <p:cNvPr id="69699" name="Text Box 105"/>
            <p:cNvSpPr txBox="1">
              <a:spLocks noChangeArrowheads="1"/>
            </p:cNvSpPr>
            <p:nvPr/>
          </p:nvSpPr>
          <p:spPr bwMode="auto">
            <a:xfrm>
              <a:off x="3600" y="2486"/>
              <a:ext cx="196" cy="250"/>
            </a:xfrm>
            <a:prstGeom prst="rect">
              <a:avLst/>
            </a:prstGeom>
            <a:noFill/>
            <a:ln w="9525">
              <a:noFill/>
              <a:miter lim="800000"/>
              <a:headEnd/>
              <a:tailEnd/>
            </a:ln>
          </p:spPr>
          <p:txBody>
            <a:bodyPr wrap="none">
              <a:spAutoFit/>
            </a:bodyPr>
            <a:lstStyle/>
            <a:p>
              <a:r>
                <a:rPr lang="en-US" altLang="zh-CN">
                  <a:solidFill>
                    <a:schemeClr val="hlink"/>
                  </a:solidFill>
                </a:rPr>
                <a:t>2</a:t>
              </a:r>
            </a:p>
          </p:txBody>
        </p:sp>
        <p:sp>
          <p:nvSpPr>
            <p:cNvPr id="69700" name="Text Box 106"/>
            <p:cNvSpPr txBox="1">
              <a:spLocks noChangeArrowheads="1"/>
            </p:cNvSpPr>
            <p:nvPr/>
          </p:nvSpPr>
          <p:spPr bwMode="auto">
            <a:xfrm>
              <a:off x="3600" y="2054"/>
              <a:ext cx="196" cy="250"/>
            </a:xfrm>
            <a:prstGeom prst="rect">
              <a:avLst/>
            </a:prstGeom>
            <a:noFill/>
            <a:ln w="9525">
              <a:noFill/>
              <a:miter lim="800000"/>
              <a:headEnd/>
              <a:tailEnd/>
            </a:ln>
          </p:spPr>
          <p:txBody>
            <a:bodyPr wrap="none">
              <a:spAutoFit/>
            </a:bodyPr>
            <a:lstStyle/>
            <a:p>
              <a:r>
                <a:rPr lang="en-US" altLang="zh-CN">
                  <a:solidFill>
                    <a:schemeClr val="hlink"/>
                  </a:solidFill>
                </a:rPr>
                <a:t>3</a:t>
              </a:r>
            </a:p>
          </p:txBody>
        </p:sp>
        <p:sp>
          <p:nvSpPr>
            <p:cNvPr id="69701" name="Text Box 107"/>
            <p:cNvSpPr txBox="1">
              <a:spLocks noChangeArrowheads="1"/>
            </p:cNvSpPr>
            <p:nvPr/>
          </p:nvSpPr>
          <p:spPr bwMode="auto">
            <a:xfrm>
              <a:off x="3596" y="1632"/>
              <a:ext cx="196" cy="250"/>
            </a:xfrm>
            <a:prstGeom prst="rect">
              <a:avLst/>
            </a:prstGeom>
            <a:noFill/>
            <a:ln w="9525">
              <a:noFill/>
              <a:miter lim="800000"/>
              <a:headEnd/>
              <a:tailEnd/>
            </a:ln>
          </p:spPr>
          <p:txBody>
            <a:bodyPr wrap="none">
              <a:spAutoFit/>
            </a:bodyPr>
            <a:lstStyle/>
            <a:p>
              <a:r>
                <a:rPr lang="en-US" altLang="zh-CN">
                  <a:solidFill>
                    <a:schemeClr val="hlink"/>
                  </a:solidFill>
                </a:rPr>
                <a:t>4</a:t>
              </a:r>
            </a:p>
          </p:txBody>
        </p:sp>
        <p:sp>
          <p:nvSpPr>
            <p:cNvPr id="69702" name="Text Box 108"/>
            <p:cNvSpPr txBox="1">
              <a:spLocks noChangeArrowheads="1"/>
            </p:cNvSpPr>
            <p:nvPr/>
          </p:nvSpPr>
          <p:spPr bwMode="auto">
            <a:xfrm>
              <a:off x="3600" y="806"/>
              <a:ext cx="196" cy="250"/>
            </a:xfrm>
            <a:prstGeom prst="rect">
              <a:avLst/>
            </a:prstGeom>
            <a:noFill/>
            <a:ln w="9525">
              <a:noFill/>
              <a:miter lim="800000"/>
              <a:headEnd/>
              <a:tailEnd/>
            </a:ln>
          </p:spPr>
          <p:txBody>
            <a:bodyPr wrap="none">
              <a:spAutoFit/>
            </a:bodyPr>
            <a:lstStyle/>
            <a:p>
              <a:r>
                <a:rPr lang="en-US" altLang="zh-CN">
                  <a:solidFill>
                    <a:schemeClr val="hlink"/>
                  </a:solidFill>
                </a:rPr>
                <a:t>6</a:t>
              </a:r>
            </a:p>
          </p:txBody>
        </p:sp>
        <p:sp>
          <p:nvSpPr>
            <p:cNvPr id="69703" name="Text Box 109"/>
            <p:cNvSpPr txBox="1">
              <a:spLocks noChangeArrowheads="1"/>
            </p:cNvSpPr>
            <p:nvPr/>
          </p:nvSpPr>
          <p:spPr bwMode="auto">
            <a:xfrm>
              <a:off x="3312" y="624"/>
              <a:ext cx="467" cy="250"/>
            </a:xfrm>
            <a:prstGeom prst="rect">
              <a:avLst/>
            </a:prstGeom>
            <a:noFill/>
            <a:ln w="9525">
              <a:noFill/>
              <a:miter lim="800000"/>
              <a:headEnd/>
              <a:tailEnd/>
            </a:ln>
          </p:spPr>
          <p:txBody>
            <a:bodyPr wrap="none">
              <a:spAutoFit/>
            </a:bodyPr>
            <a:lstStyle/>
            <a:p>
              <a:r>
                <a:rPr lang="en-US" altLang="zh-CN" i="1">
                  <a:solidFill>
                    <a:schemeClr val="hlink"/>
                  </a:solidFill>
                </a:rPr>
                <a:t>U</a:t>
              </a:r>
              <a:r>
                <a:rPr lang="en-US" altLang="zh-CN" baseline="-25000">
                  <a:solidFill>
                    <a:schemeClr val="hlink"/>
                  </a:solidFill>
                </a:rPr>
                <a:t>A</a:t>
              </a:r>
              <a:r>
                <a:rPr lang="en-US" altLang="zh-CN">
                  <a:solidFill>
                    <a:schemeClr val="hlink"/>
                  </a:solidFill>
                </a:rPr>
                <a:t>/V</a:t>
              </a:r>
            </a:p>
          </p:txBody>
        </p:sp>
        <p:sp>
          <p:nvSpPr>
            <p:cNvPr id="224366" name="Line 110"/>
            <p:cNvSpPr>
              <a:spLocks noChangeShapeType="1"/>
            </p:cNvSpPr>
            <p:nvPr/>
          </p:nvSpPr>
          <p:spPr bwMode="auto">
            <a:xfrm flipV="1">
              <a:off x="3792" y="672"/>
              <a:ext cx="0" cy="2784"/>
            </a:xfrm>
            <a:prstGeom prst="line">
              <a:avLst/>
            </a:prstGeom>
            <a:noFill/>
            <a:ln w="19050">
              <a:solidFill>
                <a:schemeClr val="folHlink"/>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6" name="Group 111"/>
          <p:cNvGrpSpPr>
            <a:grpSpLocks/>
          </p:cNvGrpSpPr>
          <p:nvPr/>
        </p:nvGrpSpPr>
        <p:grpSpPr bwMode="auto">
          <a:xfrm>
            <a:off x="6019800" y="4775200"/>
            <a:ext cx="2749550" cy="1116013"/>
            <a:chOff x="3792" y="3008"/>
            <a:chExt cx="1708" cy="695"/>
          </a:xfrm>
        </p:grpSpPr>
        <p:sp>
          <p:nvSpPr>
            <p:cNvPr id="224368" name="Line 112"/>
            <p:cNvSpPr>
              <a:spLocks noChangeShapeType="1"/>
            </p:cNvSpPr>
            <p:nvPr/>
          </p:nvSpPr>
          <p:spPr bwMode="auto">
            <a:xfrm>
              <a:off x="4800" y="3408"/>
              <a:ext cx="0" cy="46"/>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69" name="Line 113"/>
            <p:cNvSpPr>
              <a:spLocks noChangeShapeType="1"/>
            </p:cNvSpPr>
            <p:nvPr/>
          </p:nvSpPr>
          <p:spPr bwMode="auto">
            <a:xfrm>
              <a:off x="4464" y="3408"/>
              <a:ext cx="0" cy="46"/>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9681" name="Text Box 114"/>
            <p:cNvSpPr txBox="1">
              <a:spLocks noChangeArrowheads="1"/>
            </p:cNvSpPr>
            <p:nvPr/>
          </p:nvSpPr>
          <p:spPr bwMode="auto">
            <a:xfrm>
              <a:off x="4368" y="3446"/>
              <a:ext cx="193" cy="247"/>
            </a:xfrm>
            <a:prstGeom prst="rect">
              <a:avLst/>
            </a:prstGeom>
            <a:noFill/>
            <a:ln w="9525">
              <a:noFill/>
              <a:miter lim="800000"/>
              <a:headEnd/>
              <a:tailEnd/>
            </a:ln>
          </p:spPr>
          <p:txBody>
            <a:bodyPr wrap="none">
              <a:spAutoFit/>
            </a:bodyPr>
            <a:lstStyle/>
            <a:p>
              <a:r>
                <a:rPr lang="en-US" altLang="zh-CN">
                  <a:solidFill>
                    <a:schemeClr val="hlink"/>
                  </a:solidFill>
                </a:rPr>
                <a:t>2</a:t>
              </a:r>
            </a:p>
          </p:txBody>
        </p:sp>
        <p:sp>
          <p:nvSpPr>
            <p:cNvPr id="69682" name="Text Box 115"/>
            <p:cNvSpPr txBox="1">
              <a:spLocks noChangeArrowheads="1"/>
            </p:cNvSpPr>
            <p:nvPr/>
          </p:nvSpPr>
          <p:spPr bwMode="auto">
            <a:xfrm>
              <a:off x="4704" y="3456"/>
              <a:ext cx="194" cy="247"/>
            </a:xfrm>
            <a:prstGeom prst="rect">
              <a:avLst/>
            </a:prstGeom>
            <a:noFill/>
            <a:ln w="9525">
              <a:noFill/>
              <a:miter lim="800000"/>
              <a:headEnd/>
              <a:tailEnd/>
            </a:ln>
          </p:spPr>
          <p:txBody>
            <a:bodyPr wrap="none">
              <a:spAutoFit/>
            </a:bodyPr>
            <a:lstStyle/>
            <a:p>
              <a:r>
                <a:rPr lang="en-US" altLang="zh-CN">
                  <a:solidFill>
                    <a:schemeClr val="hlink"/>
                  </a:solidFill>
                </a:rPr>
                <a:t>3</a:t>
              </a:r>
            </a:p>
          </p:txBody>
        </p:sp>
        <p:sp>
          <p:nvSpPr>
            <p:cNvPr id="69683" name="Text Box 116"/>
            <p:cNvSpPr txBox="1">
              <a:spLocks noChangeArrowheads="1"/>
            </p:cNvSpPr>
            <p:nvPr/>
          </p:nvSpPr>
          <p:spPr bwMode="auto">
            <a:xfrm>
              <a:off x="5040" y="3456"/>
              <a:ext cx="193" cy="247"/>
            </a:xfrm>
            <a:prstGeom prst="rect">
              <a:avLst/>
            </a:prstGeom>
            <a:noFill/>
            <a:ln w="9525">
              <a:noFill/>
              <a:miter lim="800000"/>
              <a:headEnd/>
              <a:tailEnd/>
            </a:ln>
          </p:spPr>
          <p:txBody>
            <a:bodyPr wrap="none">
              <a:spAutoFit/>
            </a:bodyPr>
            <a:lstStyle/>
            <a:p>
              <a:r>
                <a:rPr lang="en-US" altLang="zh-CN">
                  <a:solidFill>
                    <a:schemeClr val="hlink"/>
                  </a:solidFill>
                </a:rPr>
                <a:t>4</a:t>
              </a:r>
            </a:p>
          </p:txBody>
        </p:sp>
        <p:sp>
          <p:nvSpPr>
            <p:cNvPr id="69684" name="Text Box 117"/>
            <p:cNvSpPr txBox="1">
              <a:spLocks noChangeArrowheads="1"/>
            </p:cNvSpPr>
            <p:nvPr/>
          </p:nvSpPr>
          <p:spPr bwMode="auto">
            <a:xfrm>
              <a:off x="4032" y="3446"/>
              <a:ext cx="193" cy="247"/>
            </a:xfrm>
            <a:prstGeom prst="rect">
              <a:avLst/>
            </a:prstGeom>
            <a:noFill/>
            <a:ln w="9525">
              <a:noFill/>
              <a:miter lim="800000"/>
              <a:headEnd/>
              <a:tailEnd/>
            </a:ln>
          </p:spPr>
          <p:txBody>
            <a:bodyPr wrap="none">
              <a:spAutoFit/>
            </a:bodyPr>
            <a:lstStyle/>
            <a:p>
              <a:r>
                <a:rPr lang="en-US" altLang="zh-CN">
                  <a:solidFill>
                    <a:schemeClr val="hlink"/>
                  </a:solidFill>
                </a:rPr>
                <a:t>1</a:t>
              </a:r>
            </a:p>
          </p:txBody>
        </p:sp>
        <p:sp>
          <p:nvSpPr>
            <p:cNvPr id="224374" name="Line 118"/>
            <p:cNvSpPr>
              <a:spLocks noChangeShapeType="1"/>
            </p:cNvSpPr>
            <p:nvPr/>
          </p:nvSpPr>
          <p:spPr bwMode="auto">
            <a:xfrm>
              <a:off x="4800" y="3456"/>
              <a:ext cx="0" cy="0"/>
            </a:xfrm>
            <a:prstGeom prst="line">
              <a:avLst/>
            </a:prstGeom>
            <a:noFill/>
            <a:ln w="9525">
              <a:solidFill>
                <a:schemeClr val="tx1"/>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75" name="Line 119"/>
            <p:cNvSpPr>
              <a:spLocks noChangeShapeType="1"/>
            </p:cNvSpPr>
            <p:nvPr/>
          </p:nvSpPr>
          <p:spPr bwMode="auto">
            <a:xfrm>
              <a:off x="3792" y="3456"/>
              <a:ext cx="1632" cy="0"/>
            </a:xfrm>
            <a:prstGeom prst="line">
              <a:avLst/>
            </a:prstGeom>
            <a:noFill/>
            <a:ln w="19050">
              <a:solidFill>
                <a:schemeClr val="folHlink"/>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24376" name="Line 120"/>
            <p:cNvSpPr>
              <a:spLocks noChangeShapeType="1"/>
            </p:cNvSpPr>
            <p:nvPr/>
          </p:nvSpPr>
          <p:spPr bwMode="auto">
            <a:xfrm>
              <a:off x="4112" y="3408"/>
              <a:ext cx="0" cy="46"/>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69688" name="Text Box 121"/>
            <p:cNvSpPr txBox="1">
              <a:spLocks noChangeArrowheads="1"/>
            </p:cNvSpPr>
            <p:nvPr/>
          </p:nvSpPr>
          <p:spPr bwMode="auto">
            <a:xfrm>
              <a:off x="5100" y="3008"/>
              <a:ext cx="400" cy="399"/>
            </a:xfrm>
            <a:prstGeom prst="rect">
              <a:avLst/>
            </a:prstGeom>
            <a:noFill/>
            <a:ln w="9525">
              <a:noFill/>
              <a:miter lim="800000"/>
              <a:headEnd/>
              <a:tailEnd/>
            </a:ln>
          </p:spPr>
          <p:txBody>
            <a:bodyPr wrap="none">
              <a:spAutoFit/>
            </a:bodyPr>
            <a:lstStyle/>
            <a:p>
              <a:r>
                <a:rPr lang="zh-CN" altLang="en-US" sz="1800">
                  <a:solidFill>
                    <a:schemeClr val="hlink"/>
                  </a:solidFill>
                </a:rPr>
                <a:t>脉冲</a:t>
              </a:r>
            </a:p>
            <a:p>
              <a:r>
                <a:rPr lang="zh-CN" altLang="en-US" sz="1800">
                  <a:solidFill>
                    <a:schemeClr val="hlink"/>
                  </a:solidFill>
                </a:rPr>
                <a:t>顺序</a:t>
              </a:r>
            </a:p>
          </p:txBody>
        </p:sp>
        <p:sp>
          <p:nvSpPr>
            <p:cNvPr id="224378" name="Line 122"/>
            <p:cNvSpPr>
              <a:spLocks noChangeShapeType="1"/>
            </p:cNvSpPr>
            <p:nvPr/>
          </p:nvSpPr>
          <p:spPr bwMode="auto">
            <a:xfrm>
              <a:off x="5136" y="3408"/>
              <a:ext cx="0" cy="46"/>
            </a:xfrm>
            <a:prstGeom prst="line">
              <a:avLst/>
            </a:prstGeom>
            <a:noFill/>
            <a:ln w="38100">
              <a:solidFill>
                <a:schemeClr val="folHlink"/>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24343"/>
                                        </p:tgtEl>
                                        <p:attrNameLst>
                                          <p:attrName>style.visibility</p:attrName>
                                        </p:attrNameLst>
                                      </p:cBhvr>
                                      <p:to>
                                        <p:strVal val="visible"/>
                                      </p:to>
                                    </p:set>
                                    <p:anim calcmode="lin" valueType="num">
                                      <p:cBhvr additive="base">
                                        <p:cTn id="7" dur="500" fill="hold"/>
                                        <p:tgtEl>
                                          <p:spTgt spid="224343"/>
                                        </p:tgtEl>
                                        <p:attrNameLst>
                                          <p:attrName>ppt_x</p:attrName>
                                        </p:attrNameLst>
                                      </p:cBhvr>
                                      <p:tavLst>
                                        <p:tav tm="0">
                                          <p:val>
                                            <p:strVal val="0-#ppt_w/2"/>
                                          </p:val>
                                        </p:tav>
                                        <p:tav tm="100000">
                                          <p:val>
                                            <p:strVal val="#ppt_x"/>
                                          </p:val>
                                        </p:tav>
                                      </p:tavLst>
                                    </p:anim>
                                    <p:anim calcmode="lin" valueType="num">
                                      <p:cBhvr additive="base">
                                        <p:cTn id="8" dur="500" fill="hold"/>
                                        <p:tgtEl>
                                          <p:spTgt spid="22434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12" presetClass="entr" presetSubtype="2" fill="hold" grpId="0" nodeType="afterEffect">
                                  <p:stCondLst>
                                    <p:cond delay="0"/>
                                  </p:stCondLst>
                                  <p:childTnLst>
                                    <p:set>
                                      <p:cBhvr>
                                        <p:cTn id="11" dur="1" fill="hold">
                                          <p:stCondLst>
                                            <p:cond delay="0"/>
                                          </p:stCondLst>
                                        </p:cTn>
                                        <p:tgtEl>
                                          <p:spTgt spid="224344"/>
                                        </p:tgtEl>
                                        <p:attrNameLst>
                                          <p:attrName>style.visibility</p:attrName>
                                        </p:attrNameLst>
                                      </p:cBhvr>
                                      <p:to>
                                        <p:strVal val="visible"/>
                                      </p:to>
                                    </p:set>
                                    <p:animEffect transition="in" filter="slide(fromRight)">
                                      <p:cBhvr>
                                        <p:cTn id="12" dur="500"/>
                                        <p:tgtEl>
                                          <p:spTgt spid="224344"/>
                                        </p:tgtEl>
                                      </p:cBhvr>
                                    </p:animEffect>
                                  </p:childTnLst>
                                </p:cTn>
                              </p:par>
                            </p:childTnLst>
                          </p:cTn>
                        </p:par>
                        <p:par>
                          <p:cTn id="13" fill="hold">
                            <p:stCondLst>
                              <p:cond delay="1000"/>
                            </p:stCondLst>
                            <p:childTnLst>
                              <p:par>
                                <p:cTn id="14" presetID="22" presetClass="entr" presetSubtype="8" fill="hold"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childTnLst>
                          </p:cTn>
                        </p:par>
                        <p:par>
                          <p:cTn id="17" fill="hold">
                            <p:stCondLst>
                              <p:cond delay="15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2000"/>
                            </p:stCondLst>
                            <p:childTnLst>
                              <p:par>
                                <p:cTn id="22" presetID="3" presetClass="entr" presetSubtype="10" fill="hold" grpId="0" nodeType="afterEffect">
                                  <p:stCondLst>
                                    <p:cond delay="0"/>
                                  </p:stCondLst>
                                  <p:childTnLst>
                                    <p:set>
                                      <p:cBhvr>
                                        <p:cTn id="23" dur="1" fill="hold">
                                          <p:stCondLst>
                                            <p:cond delay="0"/>
                                          </p:stCondLst>
                                        </p:cTn>
                                        <p:tgtEl>
                                          <p:spTgt spid="224350"/>
                                        </p:tgtEl>
                                        <p:attrNameLst>
                                          <p:attrName>style.visibility</p:attrName>
                                        </p:attrNameLst>
                                      </p:cBhvr>
                                      <p:to>
                                        <p:strVal val="visible"/>
                                      </p:to>
                                    </p:set>
                                    <p:animEffect transition="in" filter="blinds(horizontal)">
                                      <p:cBhvr>
                                        <p:cTn id="24" dur="500"/>
                                        <p:tgtEl>
                                          <p:spTgt spid="224350"/>
                                        </p:tgtEl>
                                      </p:cBhvr>
                                    </p:animEffect>
                                  </p:childTnLst>
                                </p:cTn>
                              </p:par>
                            </p:childTnLst>
                          </p:cTn>
                        </p:par>
                        <p:par>
                          <p:cTn id="25" fill="hold">
                            <p:stCondLst>
                              <p:cond delay="2500"/>
                            </p:stCondLst>
                            <p:childTnLst>
                              <p:par>
                                <p:cTn id="26" presetID="12" presetClass="entr" presetSubtype="8" fill="hold" nodeType="afterEffect">
                                  <p:stCondLst>
                                    <p:cond delay="0"/>
                                  </p:stCondLst>
                                  <p:childTnLst>
                                    <p:set>
                                      <p:cBhvr>
                                        <p:cTn id="27" dur="1" fill="hold">
                                          <p:stCondLst>
                                            <p:cond delay="0"/>
                                          </p:stCondLst>
                                        </p:cTn>
                                        <p:tgtEl>
                                          <p:spTgt spid="224341"/>
                                        </p:tgtEl>
                                        <p:attrNameLst>
                                          <p:attrName>style.visibility</p:attrName>
                                        </p:attrNameLst>
                                      </p:cBhvr>
                                      <p:to>
                                        <p:strVal val="visible"/>
                                      </p:to>
                                    </p:set>
                                    <p:animEffect transition="in" filter="slide(fromLeft)">
                                      <p:cBhvr>
                                        <p:cTn id="28" dur="500"/>
                                        <p:tgtEl>
                                          <p:spTgt spid="224341"/>
                                        </p:tgtEl>
                                      </p:cBhvr>
                                    </p:animEffect>
                                  </p:childTnLst>
                                </p:cTn>
                              </p:par>
                            </p:childTnLst>
                          </p:cTn>
                        </p:par>
                        <p:par>
                          <p:cTn id="29" fill="hold">
                            <p:stCondLst>
                              <p:cond delay="3000"/>
                            </p:stCondLst>
                            <p:childTnLst>
                              <p:par>
                                <p:cTn id="30" presetID="23" presetClass="entr" presetSubtype="16" fill="hold" nodeType="afterEffect">
                                  <p:stCondLst>
                                    <p:cond delay="0"/>
                                  </p:stCondLst>
                                  <p:childTnLst>
                                    <p:set>
                                      <p:cBhvr>
                                        <p:cTn id="31" dur="1" fill="hold">
                                          <p:stCondLst>
                                            <p:cond delay="0"/>
                                          </p:stCondLst>
                                        </p:cTn>
                                        <p:tgtEl>
                                          <p:spTgt spid="2"/>
                                        </p:tgtEl>
                                        <p:attrNameLst>
                                          <p:attrName>style.visibility</p:attrName>
                                        </p:attrNameLst>
                                      </p:cBhvr>
                                      <p:to>
                                        <p:strVal val="visible"/>
                                      </p:to>
                                    </p:set>
                                    <p:anim calcmode="lin" valueType="num">
                                      <p:cBhvr>
                                        <p:cTn id="32" dur="500" fill="hold"/>
                                        <p:tgtEl>
                                          <p:spTgt spid="2"/>
                                        </p:tgtEl>
                                        <p:attrNameLst>
                                          <p:attrName>ppt_w</p:attrName>
                                        </p:attrNameLst>
                                      </p:cBhvr>
                                      <p:tavLst>
                                        <p:tav tm="0">
                                          <p:val>
                                            <p:fltVal val="0"/>
                                          </p:val>
                                        </p:tav>
                                        <p:tav tm="100000">
                                          <p:val>
                                            <p:strVal val="#ppt_w"/>
                                          </p:val>
                                        </p:tav>
                                      </p:tavLst>
                                    </p:anim>
                                    <p:anim calcmode="lin" valueType="num">
                                      <p:cBhvr>
                                        <p:cTn id="33"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224342"/>
                                        </p:tgtEl>
                                        <p:attrNameLst>
                                          <p:attrName>style.visibility</p:attrName>
                                        </p:attrNameLst>
                                      </p:cBhvr>
                                      <p:to>
                                        <p:strVal val="visible"/>
                                      </p:to>
                                    </p:set>
                                    <p:anim calcmode="lin" valueType="num">
                                      <p:cBhvr additive="base">
                                        <p:cTn id="38" dur="500" fill="hold"/>
                                        <p:tgtEl>
                                          <p:spTgt spid="224342"/>
                                        </p:tgtEl>
                                        <p:attrNameLst>
                                          <p:attrName>ppt_x</p:attrName>
                                        </p:attrNameLst>
                                      </p:cBhvr>
                                      <p:tavLst>
                                        <p:tav tm="0">
                                          <p:val>
                                            <p:strVal val="1+#ppt_w/2"/>
                                          </p:val>
                                        </p:tav>
                                        <p:tav tm="100000">
                                          <p:val>
                                            <p:strVal val="#ppt_x"/>
                                          </p:val>
                                        </p:tav>
                                      </p:tavLst>
                                    </p:anim>
                                    <p:anim calcmode="lin" valueType="num">
                                      <p:cBhvr additive="base">
                                        <p:cTn id="39" dur="500" fill="hold"/>
                                        <p:tgtEl>
                                          <p:spTgt spid="22434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224314"/>
                                        </p:tgtEl>
                                        <p:attrNameLst>
                                          <p:attrName>style.visibility</p:attrName>
                                        </p:attrNameLst>
                                      </p:cBhvr>
                                      <p:to>
                                        <p:strVal val="visible"/>
                                      </p:to>
                                    </p:set>
                                  </p:childTnLst>
                                </p:cTn>
                              </p:par>
                            </p:childTnLst>
                          </p:cTn>
                        </p:par>
                        <p:par>
                          <p:cTn id="44" fill="hold">
                            <p:stCondLst>
                              <p:cond delay="500"/>
                            </p:stCondLst>
                            <p:childTnLst>
                              <p:par>
                                <p:cTn id="45" presetID="23" presetClass="entr" presetSubtype="32" fill="hold" grpId="0" nodeType="afterEffect">
                                  <p:stCondLst>
                                    <p:cond delay="0"/>
                                  </p:stCondLst>
                                  <p:childTnLst>
                                    <p:set>
                                      <p:cBhvr>
                                        <p:cTn id="46" dur="1" fill="hold">
                                          <p:stCondLst>
                                            <p:cond delay="0"/>
                                          </p:stCondLst>
                                        </p:cTn>
                                        <p:tgtEl>
                                          <p:spTgt spid="224349"/>
                                        </p:tgtEl>
                                        <p:attrNameLst>
                                          <p:attrName>style.visibility</p:attrName>
                                        </p:attrNameLst>
                                      </p:cBhvr>
                                      <p:to>
                                        <p:strVal val="visible"/>
                                      </p:to>
                                    </p:set>
                                    <p:anim calcmode="lin" valueType="num">
                                      <p:cBhvr>
                                        <p:cTn id="47" dur="500" fill="hold"/>
                                        <p:tgtEl>
                                          <p:spTgt spid="224349"/>
                                        </p:tgtEl>
                                        <p:attrNameLst>
                                          <p:attrName>ppt_w</p:attrName>
                                        </p:attrNameLst>
                                      </p:cBhvr>
                                      <p:tavLst>
                                        <p:tav tm="0">
                                          <p:val>
                                            <p:strVal val="4*#ppt_w"/>
                                          </p:val>
                                        </p:tav>
                                        <p:tav tm="100000">
                                          <p:val>
                                            <p:strVal val="#ppt_w"/>
                                          </p:val>
                                        </p:tav>
                                      </p:tavLst>
                                    </p:anim>
                                    <p:anim calcmode="lin" valueType="num">
                                      <p:cBhvr>
                                        <p:cTn id="48" dur="500" fill="hold"/>
                                        <p:tgtEl>
                                          <p:spTgt spid="224349"/>
                                        </p:tgtEl>
                                        <p:attrNameLst>
                                          <p:attrName>ppt_h</p:attrName>
                                        </p:attrNameLst>
                                      </p:cBhvr>
                                      <p:tavLst>
                                        <p:tav tm="0">
                                          <p:val>
                                            <p:strVal val="4*#ppt_h"/>
                                          </p:val>
                                        </p:tav>
                                        <p:tav tm="100000">
                                          <p:val>
                                            <p:strVal val="#ppt_h"/>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24315"/>
                                        </p:tgtEl>
                                        <p:attrNameLst>
                                          <p:attrName>style.visibility</p:attrName>
                                        </p:attrNameLst>
                                      </p:cBhvr>
                                      <p:to>
                                        <p:strVal val="visible"/>
                                      </p:to>
                                    </p:set>
                                    <p:animEffect transition="in" filter="wipe(left)">
                                      <p:cBhvr>
                                        <p:cTn id="53" dur="500"/>
                                        <p:tgtEl>
                                          <p:spTgt spid="224315"/>
                                        </p:tgtEl>
                                      </p:cBhvr>
                                    </p:animEffect>
                                  </p:childTnLst>
                                </p:cTn>
                              </p:par>
                            </p:childTnLst>
                          </p:cTn>
                        </p:par>
                        <p:par>
                          <p:cTn id="54" fill="hold">
                            <p:stCondLst>
                              <p:cond delay="500"/>
                            </p:stCondLst>
                            <p:childTnLst>
                              <p:par>
                                <p:cTn id="55" presetID="9" presetClass="entr" presetSubtype="0" fill="hold" grpId="0" nodeType="afterEffect">
                                  <p:stCondLst>
                                    <p:cond delay="0"/>
                                  </p:stCondLst>
                                  <p:childTnLst>
                                    <p:set>
                                      <p:cBhvr>
                                        <p:cTn id="56" dur="1" fill="hold">
                                          <p:stCondLst>
                                            <p:cond delay="0"/>
                                          </p:stCondLst>
                                        </p:cTn>
                                        <p:tgtEl>
                                          <p:spTgt spid="224316"/>
                                        </p:tgtEl>
                                        <p:attrNameLst>
                                          <p:attrName>style.visibility</p:attrName>
                                        </p:attrNameLst>
                                      </p:cBhvr>
                                      <p:to>
                                        <p:strVal val="visible"/>
                                      </p:to>
                                    </p:set>
                                    <p:animEffect transition="in" filter="dissolve">
                                      <p:cBhvr>
                                        <p:cTn id="57" dur="500"/>
                                        <p:tgtEl>
                                          <p:spTgt spid="22431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224296"/>
                                        </p:tgtEl>
                                        <p:attrNameLst>
                                          <p:attrName>style.visibility</p:attrName>
                                        </p:attrNameLst>
                                      </p:cBhvr>
                                      <p:to>
                                        <p:strVal val="visible"/>
                                      </p:to>
                                    </p:set>
                                    <p:animEffect transition="in" filter="wipe(down)">
                                      <p:cBhvr>
                                        <p:cTn id="62" dur="500"/>
                                        <p:tgtEl>
                                          <p:spTgt spid="224296"/>
                                        </p:tgtEl>
                                      </p:cBhvr>
                                    </p:animEffect>
                                  </p:childTnLst>
                                </p:cTn>
                              </p:par>
                            </p:childTnLst>
                          </p:cTn>
                        </p:par>
                        <p:par>
                          <p:cTn id="63" fill="hold">
                            <p:stCondLst>
                              <p:cond delay="500"/>
                            </p:stCondLst>
                            <p:childTnLst>
                              <p:par>
                                <p:cTn id="64" presetID="23" presetClass="entr" presetSubtype="288" fill="hold" grpId="0" nodeType="afterEffect">
                                  <p:stCondLst>
                                    <p:cond delay="0"/>
                                  </p:stCondLst>
                                  <p:childTnLst>
                                    <p:set>
                                      <p:cBhvr>
                                        <p:cTn id="65" dur="1" fill="hold">
                                          <p:stCondLst>
                                            <p:cond delay="0"/>
                                          </p:stCondLst>
                                        </p:cTn>
                                        <p:tgtEl>
                                          <p:spTgt spid="224346"/>
                                        </p:tgtEl>
                                        <p:attrNameLst>
                                          <p:attrName>style.visibility</p:attrName>
                                        </p:attrNameLst>
                                      </p:cBhvr>
                                      <p:to>
                                        <p:strVal val="visible"/>
                                      </p:to>
                                    </p:set>
                                    <p:anim calcmode="lin" valueType="num">
                                      <p:cBhvr>
                                        <p:cTn id="66" dur="500" fill="hold"/>
                                        <p:tgtEl>
                                          <p:spTgt spid="224346"/>
                                        </p:tgtEl>
                                        <p:attrNameLst>
                                          <p:attrName>ppt_w</p:attrName>
                                        </p:attrNameLst>
                                      </p:cBhvr>
                                      <p:tavLst>
                                        <p:tav tm="0">
                                          <p:val>
                                            <p:strVal val="4/3*#ppt_w"/>
                                          </p:val>
                                        </p:tav>
                                        <p:tav tm="100000">
                                          <p:val>
                                            <p:strVal val="#ppt_w"/>
                                          </p:val>
                                        </p:tav>
                                      </p:tavLst>
                                    </p:anim>
                                    <p:anim calcmode="lin" valueType="num">
                                      <p:cBhvr>
                                        <p:cTn id="67" dur="500" fill="hold"/>
                                        <p:tgtEl>
                                          <p:spTgt spid="224346"/>
                                        </p:tgtEl>
                                        <p:attrNameLst>
                                          <p:attrName>ppt_h</p:attrName>
                                        </p:attrNameLst>
                                      </p:cBhvr>
                                      <p:tavLst>
                                        <p:tav tm="0">
                                          <p:val>
                                            <p:strVal val="4/3*#ppt_h"/>
                                          </p:val>
                                        </p:tav>
                                        <p:tav tm="100000">
                                          <p:val>
                                            <p:strVal val="#ppt_h"/>
                                          </p:val>
                                        </p:tav>
                                      </p:tavLst>
                                    </p:anim>
                                  </p:childTnLst>
                                </p:cTn>
                              </p:par>
                            </p:childTnLst>
                          </p:cTn>
                        </p:par>
                      </p:childTnLst>
                    </p:cTn>
                  </p:par>
                  <p:par>
                    <p:cTn id="68" fill="hold">
                      <p:stCondLst>
                        <p:cond delay="indefinite"/>
                      </p:stCondLst>
                      <p:childTnLst>
                        <p:par>
                          <p:cTn id="69" fill="hold">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24317"/>
                                        </p:tgtEl>
                                        <p:attrNameLst>
                                          <p:attrName>style.visibility</p:attrName>
                                        </p:attrNameLst>
                                      </p:cBhvr>
                                      <p:to>
                                        <p:strVal val="visible"/>
                                      </p:to>
                                    </p:set>
                                    <p:animEffect transition="in" filter="dissolve">
                                      <p:cBhvr>
                                        <p:cTn id="72" dur="500"/>
                                        <p:tgtEl>
                                          <p:spTgt spid="224317"/>
                                        </p:tgtEl>
                                      </p:cBhvr>
                                    </p:animEffect>
                                  </p:childTnLst>
                                </p:cTn>
                              </p:par>
                            </p:childTnLst>
                          </p:cTn>
                        </p:par>
                        <p:par>
                          <p:cTn id="73" fill="hold">
                            <p:stCondLst>
                              <p:cond delay="500"/>
                            </p:stCondLst>
                            <p:childTnLst>
                              <p:par>
                                <p:cTn id="74" presetID="16" presetClass="entr" presetSubtype="21" fill="hold" grpId="0" nodeType="afterEffect">
                                  <p:stCondLst>
                                    <p:cond delay="0"/>
                                  </p:stCondLst>
                                  <p:childTnLst>
                                    <p:set>
                                      <p:cBhvr>
                                        <p:cTn id="75" dur="1" fill="hold">
                                          <p:stCondLst>
                                            <p:cond delay="0"/>
                                          </p:stCondLst>
                                        </p:cTn>
                                        <p:tgtEl>
                                          <p:spTgt spid="224330"/>
                                        </p:tgtEl>
                                        <p:attrNameLst>
                                          <p:attrName>style.visibility</p:attrName>
                                        </p:attrNameLst>
                                      </p:cBhvr>
                                      <p:to>
                                        <p:strVal val="visible"/>
                                      </p:to>
                                    </p:set>
                                    <p:animEffect transition="in" filter="barn(inVertical)">
                                      <p:cBhvr>
                                        <p:cTn id="76" dur="500"/>
                                        <p:tgtEl>
                                          <p:spTgt spid="224330"/>
                                        </p:tgtEl>
                                      </p:cBhvr>
                                    </p:animEffect>
                                  </p:childTnLst>
                                </p:cTn>
                              </p:par>
                            </p:childTnLst>
                          </p:cTn>
                        </p:par>
                        <p:par>
                          <p:cTn id="77" fill="hold">
                            <p:stCondLst>
                              <p:cond delay="1000"/>
                            </p:stCondLst>
                            <p:childTnLst>
                              <p:par>
                                <p:cTn id="78" presetID="12" presetClass="entr" presetSubtype="8" fill="hold" nodeType="afterEffect">
                                  <p:stCondLst>
                                    <p:cond delay="0"/>
                                  </p:stCondLst>
                                  <p:childTnLst>
                                    <p:set>
                                      <p:cBhvr>
                                        <p:cTn id="79" dur="1" fill="hold">
                                          <p:stCondLst>
                                            <p:cond delay="0"/>
                                          </p:stCondLst>
                                        </p:cTn>
                                        <p:tgtEl>
                                          <p:spTgt spid="224311"/>
                                        </p:tgtEl>
                                        <p:attrNameLst>
                                          <p:attrName>style.visibility</p:attrName>
                                        </p:attrNameLst>
                                      </p:cBhvr>
                                      <p:to>
                                        <p:strVal val="visible"/>
                                      </p:to>
                                    </p:set>
                                    <p:animEffect transition="in" filter="slide(fromLeft)">
                                      <p:cBhvr>
                                        <p:cTn id="80" dur="500"/>
                                        <p:tgtEl>
                                          <p:spTgt spid="224311"/>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499"/>
                                          </p:stCondLst>
                                        </p:cTn>
                                        <p:tgtEl>
                                          <p:spTgt spid="224319"/>
                                        </p:tgtEl>
                                        <p:attrNameLst>
                                          <p:attrName>style.visibility</p:attrName>
                                        </p:attrNameLst>
                                      </p:cBhvr>
                                      <p:to>
                                        <p:strVal val="visible"/>
                                      </p:to>
                                    </p:set>
                                  </p:childTnLst>
                                </p:cTn>
                              </p:par>
                            </p:childTnLst>
                          </p:cTn>
                        </p:par>
                        <p:par>
                          <p:cTn id="85" fill="hold">
                            <p:stCondLst>
                              <p:cond delay="500"/>
                            </p:stCondLst>
                            <p:childTnLst>
                              <p:par>
                                <p:cTn id="86" presetID="12" presetClass="entr" presetSubtype="8" fill="hold" nodeType="afterEffect">
                                  <p:stCondLst>
                                    <p:cond delay="0"/>
                                  </p:stCondLst>
                                  <p:childTnLst>
                                    <p:set>
                                      <p:cBhvr>
                                        <p:cTn id="87" dur="1" fill="hold">
                                          <p:stCondLst>
                                            <p:cond delay="0"/>
                                          </p:stCondLst>
                                        </p:cTn>
                                        <p:tgtEl>
                                          <p:spTgt spid="224334"/>
                                        </p:tgtEl>
                                        <p:attrNameLst>
                                          <p:attrName>style.visibility</p:attrName>
                                        </p:attrNameLst>
                                      </p:cBhvr>
                                      <p:to>
                                        <p:strVal val="visible"/>
                                      </p:to>
                                    </p:set>
                                    <p:animEffect transition="in" filter="slide(fromLeft)">
                                      <p:cBhvr>
                                        <p:cTn id="88" dur="500"/>
                                        <p:tgtEl>
                                          <p:spTgt spid="224334"/>
                                        </p:tgtEl>
                                      </p:cBhvr>
                                    </p:animEffect>
                                  </p:childTnLst>
                                </p:cTn>
                              </p:par>
                            </p:childTnLst>
                          </p:cTn>
                        </p:par>
                      </p:childTnLst>
                    </p:cTn>
                  </p:par>
                  <p:par>
                    <p:cTn id="89" fill="hold">
                      <p:stCondLst>
                        <p:cond delay="indefinite"/>
                      </p:stCondLst>
                      <p:childTnLst>
                        <p:par>
                          <p:cTn id="90" fill="hold">
                            <p:stCondLst>
                              <p:cond delay="0"/>
                            </p:stCondLst>
                            <p:childTnLst>
                              <p:par>
                                <p:cTn id="91" presetID="17" presetClass="entr" presetSubtype="8" fill="hold" grpId="0" nodeType="clickEffect">
                                  <p:stCondLst>
                                    <p:cond delay="0"/>
                                  </p:stCondLst>
                                  <p:childTnLst>
                                    <p:set>
                                      <p:cBhvr>
                                        <p:cTn id="92" dur="1" fill="hold">
                                          <p:stCondLst>
                                            <p:cond delay="0"/>
                                          </p:stCondLst>
                                        </p:cTn>
                                        <p:tgtEl>
                                          <p:spTgt spid="224318"/>
                                        </p:tgtEl>
                                        <p:attrNameLst>
                                          <p:attrName>style.visibility</p:attrName>
                                        </p:attrNameLst>
                                      </p:cBhvr>
                                      <p:to>
                                        <p:strVal val="visible"/>
                                      </p:to>
                                    </p:set>
                                    <p:anim calcmode="lin" valueType="num">
                                      <p:cBhvr>
                                        <p:cTn id="93" dur="500" fill="hold"/>
                                        <p:tgtEl>
                                          <p:spTgt spid="224318"/>
                                        </p:tgtEl>
                                        <p:attrNameLst>
                                          <p:attrName>ppt_x</p:attrName>
                                        </p:attrNameLst>
                                      </p:cBhvr>
                                      <p:tavLst>
                                        <p:tav tm="0">
                                          <p:val>
                                            <p:strVal val="#ppt_x-#ppt_w/2"/>
                                          </p:val>
                                        </p:tav>
                                        <p:tav tm="100000">
                                          <p:val>
                                            <p:strVal val="#ppt_x"/>
                                          </p:val>
                                        </p:tav>
                                      </p:tavLst>
                                    </p:anim>
                                    <p:anim calcmode="lin" valueType="num">
                                      <p:cBhvr>
                                        <p:cTn id="94" dur="500" fill="hold"/>
                                        <p:tgtEl>
                                          <p:spTgt spid="224318"/>
                                        </p:tgtEl>
                                        <p:attrNameLst>
                                          <p:attrName>ppt_y</p:attrName>
                                        </p:attrNameLst>
                                      </p:cBhvr>
                                      <p:tavLst>
                                        <p:tav tm="0">
                                          <p:val>
                                            <p:strVal val="#ppt_y"/>
                                          </p:val>
                                        </p:tav>
                                        <p:tav tm="100000">
                                          <p:val>
                                            <p:strVal val="#ppt_y"/>
                                          </p:val>
                                        </p:tav>
                                      </p:tavLst>
                                    </p:anim>
                                    <p:anim calcmode="lin" valueType="num">
                                      <p:cBhvr>
                                        <p:cTn id="95" dur="500" fill="hold"/>
                                        <p:tgtEl>
                                          <p:spTgt spid="224318"/>
                                        </p:tgtEl>
                                        <p:attrNameLst>
                                          <p:attrName>ppt_w</p:attrName>
                                        </p:attrNameLst>
                                      </p:cBhvr>
                                      <p:tavLst>
                                        <p:tav tm="0">
                                          <p:val>
                                            <p:fltVal val="0"/>
                                          </p:val>
                                        </p:tav>
                                        <p:tav tm="100000">
                                          <p:val>
                                            <p:strVal val="#ppt_w"/>
                                          </p:val>
                                        </p:tav>
                                      </p:tavLst>
                                    </p:anim>
                                    <p:anim calcmode="lin" valueType="num">
                                      <p:cBhvr>
                                        <p:cTn id="96" dur="500" fill="hold"/>
                                        <p:tgtEl>
                                          <p:spTgt spid="224318"/>
                                        </p:tgtEl>
                                        <p:attrNameLst>
                                          <p:attrName>ppt_h</p:attrName>
                                        </p:attrNameLst>
                                      </p:cBhvr>
                                      <p:tavLst>
                                        <p:tav tm="0">
                                          <p:val>
                                            <p:strVal val="#ppt_h"/>
                                          </p:val>
                                        </p:tav>
                                        <p:tav tm="100000">
                                          <p:val>
                                            <p:strVal val="#ppt_h"/>
                                          </p:val>
                                        </p:tav>
                                      </p:tavLst>
                                    </p:anim>
                                  </p:childTnLst>
                                </p:cTn>
                              </p:par>
                            </p:childTnLst>
                          </p:cTn>
                        </p:par>
                        <p:par>
                          <p:cTn id="97" fill="hold">
                            <p:stCondLst>
                              <p:cond delay="500"/>
                            </p:stCondLst>
                            <p:childTnLst>
                              <p:par>
                                <p:cTn id="98" presetID="9" presetClass="entr" presetSubtype="0" fill="hold" grpId="0" nodeType="afterEffect">
                                  <p:stCondLst>
                                    <p:cond delay="0"/>
                                  </p:stCondLst>
                                  <p:childTnLst>
                                    <p:set>
                                      <p:cBhvr>
                                        <p:cTn id="99" dur="1" fill="hold">
                                          <p:stCondLst>
                                            <p:cond delay="0"/>
                                          </p:stCondLst>
                                        </p:cTn>
                                        <p:tgtEl>
                                          <p:spTgt spid="224320"/>
                                        </p:tgtEl>
                                        <p:attrNameLst>
                                          <p:attrName>style.visibility</p:attrName>
                                        </p:attrNameLst>
                                      </p:cBhvr>
                                      <p:to>
                                        <p:strVal val="visible"/>
                                      </p:to>
                                    </p:set>
                                    <p:animEffect transition="in" filter="dissolve">
                                      <p:cBhvr>
                                        <p:cTn id="100" dur="500"/>
                                        <p:tgtEl>
                                          <p:spTgt spid="224320"/>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4" fill="hold" nodeType="clickEffect">
                                  <p:stCondLst>
                                    <p:cond delay="0"/>
                                  </p:stCondLst>
                                  <p:childTnLst>
                                    <p:set>
                                      <p:cBhvr>
                                        <p:cTn id="104" dur="1" fill="hold">
                                          <p:stCondLst>
                                            <p:cond delay="0"/>
                                          </p:stCondLst>
                                        </p:cTn>
                                        <p:tgtEl>
                                          <p:spTgt spid="224335"/>
                                        </p:tgtEl>
                                        <p:attrNameLst>
                                          <p:attrName>style.visibility</p:attrName>
                                        </p:attrNameLst>
                                      </p:cBhvr>
                                      <p:to>
                                        <p:strVal val="visible"/>
                                      </p:to>
                                    </p:set>
                                    <p:animEffect transition="in" filter="wipe(down)">
                                      <p:cBhvr>
                                        <p:cTn id="105" dur="500"/>
                                        <p:tgtEl>
                                          <p:spTgt spid="224335"/>
                                        </p:tgtEl>
                                      </p:cBhvr>
                                    </p:animEffect>
                                  </p:childTnLst>
                                </p:cTn>
                              </p:par>
                            </p:childTnLst>
                          </p:cTn>
                        </p:par>
                        <p:par>
                          <p:cTn id="106" fill="hold">
                            <p:stCondLst>
                              <p:cond delay="500"/>
                            </p:stCondLst>
                            <p:childTnLst>
                              <p:par>
                                <p:cTn id="107" presetID="23" presetClass="entr" presetSubtype="288" fill="hold" grpId="0" nodeType="afterEffect">
                                  <p:stCondLst>
                                    <p:cond delay="0"/>
                                  </p:stCondLst>
                                  <p:childTnLst>
                                    <p:set>
                                      <p:cBhvr>
                                        <p:cTn id="108" dur="1" fill="hold">
                                          <p:stCondLst>
                                            <p:cond delay="0"/>
                                          </p:stCondLst>
                                        </p:cTn>
                                        <p:tgtEl>
                                          <p:spTgt spid="224345"/>
                                        </p:tgtEl>
                                        <p:attrNameLst>
                                          <p:attrName>style.visibility</p:attrName>
                                        </p:attrNameLst>
                                      </p:cBhvr>
                                      <p:to>
                                        <p:strVal val="visible"/>
                                      </p:to>
                                    </p:set>
                                    <p:anim calcmode="lin" valueType="num">
                                      <p:cBhvr>
                                        <p:cTn id="109" dur="500" fill="hold"/>
                                        <p:tgtEl>
                                          <p:spTgt spid="224345"/>
                                        </p:tgtEl>
                                        <p:attrNameLst>
                                          <p:attrName>ppt_w</p:attrName>
                                        </p:attrNameLst>
                                      </p:cBhvr>
                                      <p:tavLst>
                                        <p:tav tm="0">
                                          <p:val>
                                            <p:strVal val="4/3*#ppt_w"/>
                                          </p:val>
                                        </p:tav>
                                        <p:tav tm="100000">
                                          <p:val>
                                            <p:strVal val="#ppt_w"/>
                                          </p:val>
                                        </p:tav>
                                      </p:tavLst>
                                    </p:anim>
                                    <p:anim calcmode="lin" valueType="num">
                                      <p:cBhvr>
                                        <p:cTn id="110" dur="500" fill="hold"/>
                                        <p:tgtEl>
                                          <p:spTgt spid="224345"/>
                                        </p:tgtEl>
                                        <p:attrNameLst>
                                          <p:attrName>ppt_h</p:attrName>
                                        </p:attrNameLst>
                                      </p:cBhvr>
                                      <p:tavLst>
                                        <p:tav tm="0">
                                          <p:val>
                                            <p:strVal val="4/3*#ppt_h"/>
                                          </p:val>
                                        </p:tav>
                                        <p:tav tm="100000">
                                          <p:val>
                                            <p:strVal val="#ppt_h"/>
                                          </p:val>
                                        </p:tav>
                                      </p:tavLst>
                                    </p:anim>
                                  </p:childTnLst>
                                </p:cTn>
                              </p:par>
                            </p:childTnLst>
                          </p:cTn>
                        </p:par>
                      </p:childTnLst>
                    </p:cTn>
                  </p:par>
                  <p:par>
                    <p:cTn id="111" fill="hold">
                      <p:stCondLst>
                        <p:cond delay="indefinite"/>
                      </p:stCondLst>
                      <p:childTnLst>
                        <p:par>
                          <p:cTn id="112" fill="hold">
                            <p:stCondLst>
                              <p:cond delay="0"/>
                            </p:stCondLst>
                            <p:childTnLst>
                              <p:par>
                                <p:cTn id="113" presetID="9" presetClass="entr" presetSubtype="0" fill="hold" grpId="0" nodeType="clickEffect">
                                  <p:stCondLst>
                                    <p:cond delay="0"/>
                                  </p:stCondLst>
                                  <p:childTnLst>
                                    <p:set>
                                      <p:cBhvr>
                                        <p:cTn id="114" dur="1" fill="hold">
                                          <p:stCondLst>
                                            <p:cond delay="0"/>
                                          </p:stCondLst>
                                        </p:cTn>
                                        <p:tgtEl>
                                          <p:spTgt spid="224321"/>
                                        </p:tgtEl>
                                        <p:attrNameLst>
                                          <p:attrName>style.visibility</p:attrName>
                                        </p:attrNameLst>
                                      </p:cBhvr>
                                      <p:to>
                                        <p:strVal val="visible"/>
                                      </p:to>
                                    </p:set>
                                    <p:animEffect transition="in" filter="dissolve">
                                      <p:cBhvr>
                                        <p:cTn id="115" dur="500"/>
                                        <p:tgtEl>
                                          <p:spTgt spid="224321"/>
                                        </p:tgtEl>
                                      </p:cBhvr>
                                    </p:animEffect>
                                  </p:childTnLst>
                                </p:cTn>
                              </p:par>
                            </p:childTnLst>
                          </p:cTn>
                        </p:par>
                        <p:par>
                          <p:cTn id="116" fill="hold">
                            <p:stCondLst>
                              <p:cond delay="500"/>
                            </p:stCondLst>
                            <p:childTnLst>
                              <p:par>
                                <p:cTn id="117" presetID="16" presetClass="entr" presetSubtype="26" fill="hold" grpId="0" nodeType="afterEffect">
                                  <p:stCondLst>
                                    <p:cond delay="0"/>
                                  </p:stCondLst>
                                  <p:childTnLst>
                                    <p:set>
                                      <p:cBhvr>
                                        <p:cTn id="118" dur="1" fill="hold">
                                          <p:stCondLst>
                                            <p:cond delay="0"/>
                                          </p:stCondLst>
                                        </p:cTn>
                                        <p:tgtEl>
                                          <p:spTgt spid="224331"/>
                                        </p:tgtEl>
                                        <p:attrNameLst>
                                          <p:attrName>style.visibility</p:attrName>
                                        </p:attrNameLst>
                                      </p:cBhvr>
                                      <p:to>
                                        <p:strVal val="visible"/>
                                      </p:to>
                                    </p:set>
                                    <p:animEffect transition="in" filter="barn(inHorizontal)">
                                      <p:cBhvr>
                                        <p:cTn id="119" dur="500"/>
                                        <p:tgtEl>
                                          <p:spTgt spid="224331"/>
                                        </p:tgtEl>
                                      </p:cBhvr>
                                    </p:animEffect>
                                  </p:childTnLst>
                                </p:cTn>
                              </p:par>
                            </p:childTnLst>
                          </p:cTn>
                        </p:par>
                        <p:par>
                          <p:cTn id="120" fill="hold">
                            <p:stCondLst>
                              <p:cond delay="1000"/>
                            </p:stCondLst>
                            <p:childTnLst>
                              <p:par>
                                <p:cTn id="121" presetID="12" presetClass="entr" presetSubtype="8" fill="hold" nodeType="afterEffect">
                                  <p:stCondLst>
                                    <p:cond delay="0"/>
                                  </p:stCondLst>
                                  <p:childTnLst>
                                    <p:set>
                                      <p:cBhvr>
                                        <p:cTn id="122" dur="1" fill="hold">
                                          <p:stCondLst>
                                            <p:cond delay="0"/>
                                          </p:stCondLst>
                                        </p:cTn>
                                        <p:tgtEl>
                                          <p:spTgt spid="224312"/>
                                        </p:tgtEl>
                                        <p:attrNameLst>
                                          <p:attrName>style.visibility</p:attrName>
                                        </p:attrNameLst>
                                      </p:cBhvr>
                                      <p:to>
                                        <p:strVal val="visible"/>
                                      </p:to>
                                    </p:set>
                                    <p:animEffect transition="in" filter="slide(fromLeft)">
                                      <p:cBhvr>
                                        <p:cTn id="123" dur="500"/>
                                        <p:tgtEl>
                                          <p:spTgt spid="224312"/>
                                        </p:tgtEl>
                                      </p:cBhvr>
                                    </p:animEffect>
                                  </p:childTnLst>
                                </p:cTn>
                              </p:par>
                            </p:childTnLst>
                          </p:cTn>
                        </p:par>
                      </p:childTnLst>
                    </p:cTn>
                  </p:par>
                  <p:par>
                    <p:cTn id="124" fill="hold">
                      <p:stCondLst>
                        <p:cond delay="indefinite"/>
                      </p:stCondLst>
                      <p:childTnLst>
                        <p:par>
                          <p:cTn id="125" fill="hold">
                            <p:stCondLst>
                              <p:cond delay="0"/>
                            </p:stCondLst>
                            <p:childTnLst>
                              <p:par>
                                <p:cTn id="126" presetID="1" presetClass="entr" presetSubtype="0" fill="hold" grpId="0" nodeType="clickEffect">
                                  <p:stCondLst>
                                    <p:cond delay="0"/>
                                  </p:stCondLst>
                                  <p:childTnLst>
                                    <p:set>
                                      <p:cBhvr>
                                        <p:cTn id="127" dur="1" fill="hold">
                                          <p:stCondLst>
                                            <p:cond delay="499"/>
                                          </p:stCondLst>
                                        </p:cTn>
                                        <p:tgtEl>
                                          <p:spTgt spid="224323"/>
                                        </p:tgtEl>
                                        <p:attrNameLst>
                                          <p:attrName>style.visibility</p:attrName>
                                        </p:attrNameLst>
                                      </p:cBhvr>
                                      <p:to>
                                        <p:strVal val="visible"/>
                                      </p:to>
                                    </p:set>
                                  </p:childTnLst>
                                </p:cTn>
                              </p:par>
                            </p:childTnLst>
                          </p:cTn>
                        </p:par>
                        <p:par>
                          <p:cTn id="128" fill="hold">
                            <p:stCondLst>
                              <p:cond delay="500"/>
                            </p:stCondLst>
                            <p:childTnLst>
                              <p:par>
                                <p:cTn id="129" presetID="12" presetClass="entr" presetSubtype="8" fill="hold" nodeType="afterEffect">
                                  <p:stCondLst>
                                    <p:cond delay="0"/>
                                  </p:stCondLst>
                                  <p:childTnLst>
                                    <p:set>
                                      <p:cBhvr>
                                        <p:cTn id="130" dur="1" fill="hold">
                                          <p:stCondLst>
                                            <p:cond delay="0"/>
                                          </p:stCondLst>
                                        </p:cTn>
                                        <p:tgtEl>
                                          <p:spTgt spid="224338"/>
                                        </p:tgtEl>
                                        <p:attrNameLst>
                                          <p:attrName>style.visibility</p:attrName>
                                        </p:attrNameLst>
                                      </p:cBhvr>
                                      <p:to>
                                        <p:strVal val="visible"/>
                                      </p:to>
                                    </p:set>
                                    <p:animEffect transition="in" filter="slide(fromLeft)">
                                      <p:cBhvr>
                                        <p:cTn id="131" dur="500"/>
                                        <p:tgtEl>
                                          <p:spTgt spid="224338"/>
                                        </p:tgtEl>
                                      </p:cBhvr>
                                    </p:animEffect>
                                  </p:childTnLst>
                                </p:cTn>
                              </p:par>
                            </p:childTnLst>
                          </p:cTn>
                        </p:par>
                      </p:childTnLst>
                    </p:cTn>
                  </p:par>
                  <p:par>
                    <p:cTn id="132" fill="hold">
                      <p:stCondLst>
                        <p:cond delay="indefinite"/>
                      </p:stCondLst>
                      <p:childTnLst>
                        <p:par>
                          <p:cTn id="133" fill="hold">
                            <p:stCondLst>
                              <p:cond delay="0"/>
                            </p:stCondLst>
                            <p:childTnLst>
                              <p:par>
                                <p:cTn id="134" presetID="17" presetClass="entr" presetSubtype="8" fill="hold" grpId="0" nodeType="clickEffect">
                                  <p:stCondLst>
                                    <p:cond delay="0"/>
                                  </p:stCondLst>
                                  <p:childTnLst>
                                    <p:set>
                                      <p:cBhvr>
                                        <p:cTn id="135" dur="1" fill="hold">
                                          <p:stCondLst>
                                            <p:cond delay="0"/>
                                          </p:stCondLst>
                                        </p:cTn>
                                        <p:tgtEl>
                                          <p:spTgt spid="224322"/>
                                        </p:tgtEl>
                                        <p:attrNameLst>
                                          <p:attrName>style.visibility</p:attrName>
                                        </p:attrNameLst>
                                      </p:cBhvr>
                                      <p:to>
                                        <p:strVal val="visible"/>
                                      </p:to>
                                    </p:set>
                                    <p:anim calcmode="lin" valueType="num">
                                      <p:cBhvr>
                                        <p:cTn id="136" dur="500" fill="hold"/>
                                        <p:tgtEl>
                                          <p:spTgt spid="224322"/>
                                        </p:tgtEl>
                                        <p:attrNameLst>
                                          <p:attrName>ppt_x</p:attrName>
                                        </p:attrNameLst>
                                      </p:cBhvr>
                                      <p:tavLst>
                                        <p:tav tm="0">
                                          <p:val>
                                            <p:strVal val="#ppt_x-#ppt_w/2"/>
                                          </p:val>
                                        </p:tav>
                                        <p:tav tm="100000">
                                          <p:val>
                                            <p:strVal val="#ppt_x"/>
                                          </p:val>
                                        </p:tav>
                                      </p:tavLst>
                                    </p:anim>
                                    <p:anim calcmode="lin" valueType="num">
                                      <p:cBhvr>
                                        <p:cTn id="137" dur="500" fill="hold"/>
                                        <p:tgtEl>
                                          <p:spTgt spid="224322"/>
                                        </p:tgtEl>
                                        <p:attrNameLst>
                                          <p:attrName>ppt_y</p:attrName>
                                        </p:attrNameLst>
                                      </p:cBhvr>
                                      <p:tavLst>
                                        <p:tav tm="0">
                                          <p:val>
                                            <p:strVal val="#ppt_y"/>
                                          </p:val>
                                        </p:tav>
                                        <p:tav tm="100000">
                                          <p:val>
                                            <p:strVal val="#ppt_y"/>
                                          </p:val>
                                        </p:tav>
                                      </p:tavLst>
                                    </p:anim>
                                    <p:anim calcmode="lin" valueType="num">
                                      <p:cBhvr>
                                        <p:cTn id="138" dur="500" fill="hold"/>
                                        <p:tgtEl>
                                          <p:spTgt spid="224322"/>
                                        </p:tgtEl>
                                        <p:attrNameLst>
                                          <p:attrName>ppt_w</p:attrName>
                                        </p:attrNameLst>
                                      </p:cBhvr>
                                      <p:tavLst>
                                        <p:tav tm="0">
                                          <p:val>
                                            <p:fltVal val="0"/>
                                          </p:val>
                                        </p:tav>
                                        <p:tav tm="100000">
                                          <p:val>
                                            <p:strVal val="#ppt_w"/>
                                          </p:val>
                                        </p:tav>
                                      </p:tavLst>
                                    </p:anim>
                                    <p:anim calcmode="lin" valueType="num">
                                      <p:cBhvr>
                                        <p:cTn id="139" dur="500" fill="hold"/>
                                        <p:tgtEl>
                                          <p:spTgt spid="224322"/>
                                        </p:tgtEl>
                                        <p:attrNameLst>
                                          <p:attrName>ppt_h</p:attrName>
                                        </p:attrNameLst>
                                      </p:cBhvr>
                                      <p:tavLst>
                                        <p:tav tm="0">
                                          <p:val>
                                            <p:strVal val="#ppt_h"/>
                                          </p:val>
                                        </p:tav>
                                        <p:tav tm="100000">
                                          <p:val>
                                            <p:strVal val="#ppt_h"/>
                                          </p:val>
                                        </p:tav>
                                      </p:tavLst>
                                    </p:anim>
                                  </p:childTnLst>
                                </p:cTn>
                              </p:par>
                            </p:childTnLst>
                          </p:cTn>
                        </p:par>
                        <p:par>
                          <p:cTn id="140" fill="hold">
                            <p:stCondLst>
                              <p:cond delay="500"/>
                            </p:stCondLst>
                            <p:childTnLst>
                              <p:par>
                                <p:cTn id="141" presetID="16" presetClass="entr" presetSubtype="37" fill="hold" grpId="0" nodeType="afterEffect">
                                  <p:stCondLst>
                                    <p:cond delay="0"/>
                                  </p:stCondLst>
                                  <p:childTnLst>
                                    <p:set>
                                      <p:cBhvr>
                                        <p:cTn id="142" dur="1" fill="hold">
                                          <p:stCondLst>
                                            <p:cond delay="0"/>
                                          </p:stCondLst>
                                        </p:cTn>
                                        <p:tgtEl>
                                          <p:spTgt spid="224324"/>
                                        </p:tgtEl>
                                        <p:attrNameLst>
                                          <p:attrName>style.visibility</p:attrName>
                                        </p:attrNameLst>
                                      </p:cBhvr>
                                      <p:to>
                                        <p:strVal val="visible"/>
                                      </p:to>
                                    </p:set>
                                    <p:animEffect transition="in" filter="barn(outVertical)">
                                      <p:cBhvr>
                                        <p:cTn id="143" dur="500"/>
                                        <p:tgtEl>
                                          <p:spTgt spid="224324"/>
                                        </p:tgtEl>
                                      </p:cBhvr>
                                    </p:animEffect>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nodeType="clickEffect">
                                  <p:stCondLst>
                                    <p:cond delay="0"/>
                                  </p:stCondLst>
                                  <p:childTnLst>
                                    <p:set>
                                      <p:cBhvr>
                                        <p:cTn id="147" dur="1" fill="hold">
                                          <p:stCondLst>
                                            <p:cond delay="0"/>
                                          </p:stCondLst>
                                        </p:cTn>
                                        <p:tgtEl>
                                          <p:spTgt spid="224336"/>
                                        </p:tgtEl>
                                        <p:attrNameLst>
                                          <p:attrName>style.visibility</p:attrName>
                                        </p:attrNameLst>
                                      </p:cBhvr>
                                      <p:to>
                                        <p:strVal val="visible"/>
                                      </p:to>
                                    </p:set>
                                    <p:animEffect transition="in" filter="wipe(up)">
                                      <p:cBhvr>
                                        <p:cTn id="148" dur="500"/>
                                        <p:tgtEl>
                                          <p:spTgt spid="224336"/>
                                        </p:tgtEl>
                                      </p:cBhvr>
                                    </p:animEffect>
                                  </p:childTnLst>
                                </p:cTn>
                              </p:par>
                            </p:childTnLst>
                          </p:cTn>
                        </p:par>
                        <p:par>
                          <p:cTn id="149" fill="hold">
                            <p:stCondLst>
                              <p:cond delay="500"/>
                            </p:stCondLst>
                            <p:childTnLst>
                              <p:par>
                                <p:cTn id="150" presetID="23" presetClass="entr" presetSubtype="288" fill="hold" grpId="0" nodeType="afterEffect">
                                  <p:stCondLst>
                                    <p:cond delay="0"/>
                                  </p:stCondLst>
                                  <p:childTnLst>
                                    <p:set>
                                      <p:cBhvr>
                                        <p:cTn id="151" dur="1" fill="hold">
                                          <p:stCondLst>
                                            <p:cond delay="0"/>
                                          </p:stCondLst>
                                        </p:cTn>
                                        <p:tgtEl>
                                          <p:spTgt spid="224347"/>
                                        </p:tgtEl>
                                        <p:attrNameLst>
                                          <p:attrName>style.visibility</p:attrName>
                                        </p:attrNameLst>
                                      </p:cBhvr>
                                      <p:to>
                                        <p:strVal val="visible"/>
                                      </p:to>
                                    </p:set>
                                    <p:anim calcmode="lin" valueType="num">
                                      <p:cBhvr>
                                        <p:cTn id="152" dur="500" fill="hold"/>
                                        <p:tgtEl>
                                          <p:spTgt spid="224347"/>
                                        </p:tgtEl>
                                        <p:attrNameLst>
                                          <p:attrName>ppt_w</p:attrName>
                                        </p:attrNameLst>
                                      </p:cBhvr>
                                      <p:tavLst>
                                        <p:tav tm="0">
                                          <p:val>
                                            <p:strVal val="4/3*#ppt_w"/>
                                          </p:val>
                                        </p:tav>
                                        <p:tav tm="100000">
                                          <p:val>
                                            <p:strVal val="#ppt_w"/>
                                          </p:val>
                                        </p:tav>
                                      </p:tavLst>
                                    </p:anim>
                                    <p:anim calcmode="lin" valueType="num">
                                      <p:cBhvr>
                                        <p:cTn id="153" dur="500" fill="hold"/>
                                        <p:tgtEl>
                                          <p:spTgt spid="224347"/>
                                        </p:tgtEl>
                                        <p:attrNameLst>
                                          <p:attrName>ppt_h</p:attrName>
                                        </p:attrNameLst>
                                      </p:cBhvr>
                                      <p:tavLst>
                                        <p:tav tm="0">
                                          <p:val>
                                            <p:strVal val="4/3*#ppt_h"/>
                                          </p:val>
                                        </p:tav>
                                        <p:tav tm="100000">
                                          <p:val>
                                            <p:strVal val="#ppt_h"/>
                                          </p:val>
                                        </p:tav>
                                      </p:tavLst>
                                    </p:anim>
                                  </p:childTnLst>
                                </p:cTn>
                              </p:par>
                            </p:childTnLst>
                          </p:cTn>
                        </p:par>
                      </p:childTnLst>
                    </p:cTn>
                  </p:par>
                  <p:par>
                    <p:cTn id="154" fill="hold">
                      <p:stCondLst>
                        <p:cond delay="indefinite"/>
                      </p:stCondLst>
                      <p:childTnLst>
                        <p:par>
                          <p:cTn id="155" fill="hold">
                            <p:stCondLst>
                              <p:cond delay="0"/>
                            </p:stCondLst>
                            <p:childTnLst>
                              <p:par>
                                <p:cTn id="156" presetID="9" presetClass="entr" presetSubtype="0" fill="hold" grpId="0" nodeType="clickEffect">
                                  <p:stCondLst>
                                    <p:cond delay="0"/>
                                  </p:stCondLst>
                                  <p:childTnLst>
                                    <p:set>
                                      <p:cBhvr>
                                        <p:cTn id="157" dur="1" fill="hold">
                                          <p:stCondLst>
                                            <p:cond delay="0"/>
                                          </p:stCondLst>
                                        </p:cTn>
                                        <p:tgtEl>
                                          <p:spTgt spid="224325"/>
                                        </p:tgtEl>
                                        <p:attrNameLst>
                                          <p:attrName>style.visibility</p:attrName>
                                        </p:attrNameLst>
                                      </p:cBhvr>
                                      <p:to>
                                        <p:strVal val="visible"/>
                                      </p:to>
                                    </p:set>
                                    <p:animEffect transition="in" filter="dissolve">
                                      <p:cBhvr>
                                        <p:cTn id="158" dur="500"/>
                                        <p:tgtEl>
                                          <p:spTgt spid="224325"/>
                                        </p:tgtEl>
                                      </p:cBhvr>
                                    </p:animEffect>
                                  </p:childTnLst>
                                </p:cTn>
                              </p:par>
                            </p:childTnLst>
                          </p:cTn>
                        </p:par>
                        <p:par>
                          <p:cTn id="159" fill="hold">
                            <p:stCondLst>
                              <p:cond delay="500"/>
                            </p:stCondLst>
                            <p:childTnLst>
                              <p:par>
                                <p:cTn id="160" presetID="23" presetClass="entr" presetSubtype="32" fill="hold" grpId="0" nodeType="afterEffect">
                                  <p:stCondLst>
                                    <p:cond delay="0"/>
                                  </p:stCondLst>
                                  <p:childTnLst>
                                    <p:set>
                                      <p:cBhvr>
                                        <p:cTn id="161" dur="1" fill="hold">
                                          <p:stCondLst>
                                            <p:cond delay="0"/>
                                          </p:stCondLst>
                                        </p:cTn>
                                        <p:tgtEl>
                                          <p:spTgt spid="224332"/>
                                        </p:tgtEl>
                                        <p:attrNameLst>
                                          <p:attrName>style.visibility</p:attrName>
                                        </p:attrNameLst>
                                      </p:cBhvr>
                                      <p:to>
                                        <p:strVal val="visible"/>
                                      </p:to>
                                    </p:set>
                                    <p:anim calcmode="lin" valueType="num">
                                      <p:cBhvr>
                                        <p:cTn id="162" dur="500" fill="hold"/>
                                        <p:tgtEl>
                                          <p:spTgt spid="224332"/>
                                        </p:tgtEl>
                                        <p:attrNameLst>
                                          <p:attrName>ppt_w</p:attrName>
                                        </p:attrNameLst>
                                      </p:cBhvr>
                                      <p:tavLst>
                                        <p:tav tm="0">
                                          <p:val>
                                            <p:strVal val="4*#ppt_w"/>
                                          </p:val>
                                        </p:tav>
                                        <p:tav tm="100000">
                                          <p:val>
                                            <p:strVal val="#ppt_w"/>
                                          </p:val>
                                        </p:tav>
                                      </p:tavLst>
                                    </p:anim>
                                    <p:anim calcmode="lin" valueType="num">
                                      <p:cBhvr>
                                        <p:cTn id="163" dur="500" fill="hold"/>
                                        <p:tgtEl>
                                          <p:spTgt spid="224332"/>
                                        </p:tgtEl>
                                        <p:attrNameLst>
                                          <p:attrName>ppt_h</p:attrName>
                                        </p:attrNameLst>
                                      </p:cBhvr>
                                      <p:tavLst>
                                        <p:tav tm="0">
                                          <p:val>
                                            <p:strVal val="4*#ppt_h"/>
                                          </p:val>
                                        </p:tav>
                                        <p:tav tm="100000">
                                          <p:val>
                                            <p:strVal val="#ppt_h"/>
                                          </p:val>
                                        </p:tav>
                                      </p:tavLst>
                                    </p:anim>
                                  </p:childTnLst>
                                </p:cTn>
                              </p:par>
                            </p:childTnLst>
                          </p:cTn>
                        </p:par>
                        <p:par>
                          <p:cTn id="164" fill="hold">
                            <p:stCondLst>
                              <p:cond delay="1000"/>
                            </p:stCondLst>
                            <p:childTnLst>
                              <p:par>
                                <p:cTn id="165" presetID="12" presetClass="entr" presetSubtype="8" fill="hold" nodeType="afterEffect">
                                  <p:stCondLst>
                                    <p:cond delay="0"/>
                                  </p:stCondLst>
                                  <p:childTnLst>
                                    <p:set>
                                      <p:cBhvr>
                                        <p:cTn id="166" dur="1" fill="hold">
                                          <p:stCondLst>
                                            <p:cond delay="0"/>
                                          </p:stCondLst>
                                        </p:cTn>
                                        <p:tgtEl>
                                          <p:spTgt spid="224313"/>
                                        </p:tgtEl>
                                        <p:attrNameLst>
                                          <p:attrName>style.visibility</p:attrName>
                                        </p:attrNameLst>
                                      </p:cBhvr>
                                      <p:to>
                                        <p:strVal val="visible"/>
                                      </p:to>
                                    </p:set>
                                    <p:animEffect transition="in" filter="slide(fromLeft)">
                                      <p:cBhvr>
                                        <p:cTn id="167" dur="500"/>
                                        <p:tgtEl>
                                          <p:spTgt spid="224313"/>
                                        </p:tgtEl>
                                      </p:cBhvr>
                                    </p:animEffec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grpId="0" nodeType="clickEffect">
                                  <p:stCondLst>
                                    <p:cond delay="0"/>
                                  </p:stCondLst>
                                  <p:childTnLst>
                                    <p:set>
                                      <p:cBhvr>
                                        <p:cTn id="171" dur="1" fill="hold">
                                          <p:stCondLst>
                                            <p:cond delay="499"/>
                                          </p:stCondLst>
                                        </p:cTn>
                                        <p:tgtEl>
                                          <p:spTgt spid="224327"/>
                                        </p:tgtEl>
                                        <p:attrNameLst>
                                          <p:attrName>style.visibility</p:attrName>
                                        </p:attrNameLst>
                                      </p:cBhvr>
                                      <p:to>
                                        <p:strVal val="visible"/>
                                      </p:to>
                                    </p:set>
                                  </p:childTnLst>
                                </p:cTn>
                              </p:par>
                            </p:childTnLst>
                          </p:cTn>
                        </p:par>
                        <p:par>
                          <p:cTn id="172" fill="hold">
                            <p:stCondLst>
                              <p:cond delay="500"/>
                            </p:stCondLst>
                            <p:childTnLst>
                              <p:par>
                                <p:cTn id="173" presetID="12" presetClass="entr" presetSubtype="8" fill="hold" nodeType="afterEffect">
                                  <p:stCondLst>
                                    <p:cond delay="0"/>
                                  </p:stCondLst>
                                  <p:childTnLst>
                                    <p:set>
                                      <p:cBhvr>
                                        <p:cTn id="174" dur="1" fill="hold">
                                          <p:stCondLst>
                                            <p:cond delay="0"/>
                                          </p:stCondLst>
                                        </p:cTn>
                                        <p:tgtEl>
                                          <p:spTgt spid="224337"/>
                                        </p:tgtEl>
                                        <p:attrNameLst>
                                          <p:attrName>style.visibility</p:attrName>
                                        </p:attrNameLst>
                                      </p:cBhvr>
                                      <p:to>
                                        <p:strVal val="visible"/>
                                      </p:to>
                                    </p:set>
                                    <p:animEffect transition="in" filter="slide(fromLeft)">
                                      <p:cBhvr>
                                        <p:cTn id="175" dur="500"/>
                                        <p:tgtEl>
                                          <p:spTgt spid="224337"/>
                                        </p:tgtEl>
                                      </p:cBhvr>
                                    </p:animEffect>
                                  </p:childTnLst>
                                </p:cTn>
                              </p:par>
                            </p:childTnLst>
                          </p:cTn>
                        </p:par>
                      </p:childTnLst>
                    </p:cTn>
                  </p:par>
                  <p:par>
                    <p:cTn id="176" fill="hold">
                      <p:stCondLst>
                        <p:cond delay="indefinite"/>
                      </p:stCondLst>
                      <p:childTnLst>
                        <p:par>
                          <p:cTn id="177" fill="hold">
                            <p:stCondLst>
                              <p:cond delay="0"/>
                            </p:stCondLst>
                            <p:childTnLst>
                              <p:par>
                                <p:cTn id="178" presetID="16" presetClass="entr" presetSubtype="37" fill="hold" grpId="0" nodeType="clickEffect">
                                  <p:stCondLst>
                                    <p:cond delay="0"/>
                                  </p:stCondLst>
                                  <p:childTnLst>
                                    <p:set>
                                      <p:cBhvr>
                                        <p:cTn id="179" dur="1" fill="hold">
                                          <p:stCondLst>
                                            <p:cond delay="0"/>
                                          </p:stCondLst>
                                        </p:cTn>
                                        <p:tgtEl>
                                          <p:spTgt spid="224326"/>
                                        </p:tgtEl>
                                        <p:attrNameLst>
                                          <p:attrName>style.visibility</p:attrName>
                                        </p:attrNameLst>
                                      </p:cBhvr>
                                      <p:to>
                                        <p:strVal val="visible"/>
                                      </p:to>
                                    </p:set>
                                    <p:animEffect transition="in" filter="barn(outVertical)">
                                      <p:cBhvr>
                                        <p:cTn id="180" dur="500"/>
                                        <p:tgtEl>
                                          <p:spTgt spid="224326"/>
                                        </p:tgtEl>
                                      </p:cBhvr>
                                    </p:animEffect>
                                  </p:childTnLst>
                                </p:cTn>
                              </p:par>
                            </p:childTnLst>
                          </p:cTn>
                        </p:par>
                        <p:par>
                          <p:cTn id="181" fill="hold">
                            <p:stCondLst>
                              <p:cond delay="500"/>
                            </p:stCondLst>
                            <p:childTnLst>
                              <p:par>
                                <p:cTn id="182" presetID="9" presetClass="entr" presetSubtype="0" fill="hold" grpId="0" nodeType="afterEffect">
                                  <p:stCondLst>
                                    <p:cond delay="0"/>
                                  </p:stCondLst>
                                  <p:childTnLst>
                                    <p:set>
                                      <p:cBhvr>
                                        <p:cTn id="183" dur="1" fill="hold">
                                          <p:stCondLst>
                                            <p:cond delay="0"/>
                                          </p:stCondLst>
                                        </p:cTn>
                                        <p:tgtEl>
                                          <p:spTgt spid="224328"/>
                                        </p:tgtEl>
                                        <p:attrNameLst>
                                          <p:attrName>style.visibility</p:attrName>
                                        </p:attrNameLst>
                                      </p:cBhvr>
                                      <p:to>
                                        <p:strVal val="visible"/>
                                      </p:to>
                                    </p:set>
                                    <p:animEffect transition="in" filter="dissolve">
                                      <p:cBhvr>
                                        <p:cTn id="184" dur="500"/>
                                        <p:tgtEl>
                                          <p:spTgt spid="224328"/>
                                        </p:tgtEl>
                                      </p:cBhvr>
                                    </p:animEffect>
                                  </p:childTnLst>
                                </p:cTn>
                              </p:par>
                            </p:childTnLst>
                          </p:cTn>
                        </p:par>
                      </p:childTnLst>
                    </p:cTn>
                  </p:par>
                  <p:par>
                    <p:cTn id="185" fill="hold">
                      <p:stCondLst>
                        <p:cond delay="indefinite"/>
                      </p:stCondLst>
                      <p:childTnLst>
                        <p:par>
                          <p:cTn id="186" fill="hold">
                            <p:stCondLst>
                              <p:cond delay="0"/>
                            </p:stCondLst>
                            <p:childTnLst>
                              <p:par>
                                <p:cTn id="187" presetID="22" presetClass="entr" presetSubtype="4" fill="hold" nodeType="clickEffect">
                                  <p:stCondLst>
                                    <p:cond delay="0"/>
                                  </p:stCondLst>
                                  <p:childTnLst>
                                    <p:set>
                                      <p:cBhvr>
                                        <p:cTn id="188" dur="1" fill="hold">
                                          <p:stCondLst>
                                            <p:cond delay="0"/>
                                          </p:stCondLst>
                                        </p:cTn>
                                        <p:tgtEl>
                                          <p:spTgt spid="224339"/>
                                        </p:tgtEl>
                                        <p:attrNameLst>
                                          <p:attrName>style.visibility</p:attrName>
                                        </p:attrNameLst>
                                      </p:cBhvr>
                                      <p:to>
                                        <p:strVal val="visible"/>
                                      </p:to>
                                    </p:set>
                                    <p:animEffect transition="in" filter="wipe(down)">
                                      <p:cBhvr>
                                        <p:cTn id="189" dur="500"/>
                                        <p:tgtEl>
                                          <p:spTgt spid="224339"/>
                                        </p:tgtEl>
                                      </p:cBhvr>
                                    </p:animEffect>
                                  </p:childTnLst>
                                </p:cTn>
                              </p:par>
                            </p:childTnLst>
                          </p:cTn>
                        </p:par>
                        <p:par>
                          <p:cTn id="190" fill="hold">
                            <p:stCondLst>
                              <p:cond delay="500"/>
                            </p:stCondLst>
                            <p:childTnLst>
                              <p:par>
                                <p:cTn id="191" presetID="23" presetClass="entr" presetSubtype="32" fill="hold" grpId="0" nodeType="afterEffect">
                                  <p:stCondLst>
                                    <p:cond delay="0"/>
                                  </p:stCondLst>
                                  <p:childTnLst>
                                    <p:set>
                                      <p:cBhvr>
                                        <p:cTn id="192" dur="1" fill="hold">
                                          <p:stCondLst>
                                            <p:cond delay="0"/>
                                          </p:stCondLst>
                                        </p:cTn>
                                        <p:tgtEl>
                                          <p:spTgt spid="224348"/>
                                        </p:tgtEl>
                                        <p:attrNameLst>
                                          <p:attrName>style.visibility</p:attrName>
                                        </p:attrNameLst>
                                      </p:cBhvr>
                                      <p:to>
                                        <p:strVal val="visible"/>
                                      </p:to>
                                    </p:set>
                                    <p:anim calcmode="lin" valueType="num">
                                      <p:cBhvr>
                                        <p:cTn id="193" dur="500" fill="hold"/>
                                        <p:tgtEl>
                                          <p:spTgt spid="224348"/>
                                        </p:tgtEl>
                                        <p:attrNameLst>
                                          <p:attrName>ppt_w</p:attrName>
                                        </p:attrNameLst>
                                      </p:cBhvr>
                                      <p:tavLst>
                                        <p:tav tm="0">
                                          <p:val>
                                            <p:strVal val="4*#ppt_w"/>
                                          </p:val>
                                        </p:tav>
                                        <p:tav tm="100000">
                                          <p:val>
                                            <p:strVal val="#ppt_w"/>
                                          </p:val>
                                        </p:tav>
                                      </p:tavLst>
                                    </p:anim>
                                    <p:anim calcmode="lin" valueType="num">
                                      <p:cBhvr>
                                        <p:cTn id="194" dur="500" fill="hold"/>
                                        <p:tgtEl>
                                          <p:spTgt spid="224348"/>
                                        </p:tgtEl>
                                        <p:attrNameLst>
                                          <p:attrName>ppt_h</p:attrName>
                                        </p:attrNameLst>
                                      </p:cBhvr>
                                      <p:tavLst>
                                        <p:tav tm="0">
                                          <p:val>
                                            <p:strVal val="4*#ppt_h"/>
                                          </p:val>
                                        </p:tav>
                                        <p:tav tm="100000">
                                          <p:val>
                                            <p:strVal val="#ppt_h"/>
                                          </p:val>
                                        </p:tav>
                                      </p:tavLst>
                                    </p:anim>
                                  </p:childTnLst>
                                </p:cTn>
                              </p:par>
                            </p:childTnLst>
                          </p:cTn>
                        </p:par>
                      </p:childTnLst>
                    </p:cTn>
                  </p:par>
                  <p:par>
                    <p:cTn id="195" fill="hold">
                      <p:stCondLst>
                        <p:cond delay="indefinite"/>
                      </p:stCondLst>
                      <p:childTnLst>
                        <p:par>
                          <p:cTn id="196" fill="hold">
                            <p:stCondLst>
                              <p:cond delay="0"/>
                            </p:stCondLst>
                            <p:childTnLst>
                              <p:par>
                                <p:cTn id="197" presetID="16" presetClass="entr" presetSubtype="37" fill="hold" grpId="0" nodeType="clickEffect">
                                  <p:stCondLst>
                                    <p:cond delay="0"/>
                                  </p:stCondLst>
                                  <p:childTnLst>
                                    <p:set>
                                      <p:cBhvr>
                                        <p:cTn id="198" dur="1" fill="hold">
                                          <p:stCondLst>
                                            <p:cond delay="0"/>
                                          </p:stCondLst>
                                        </p:cTn>
                                        <p:tgtEl>
                                          <p:spTgt spid="224329"/>
                                        </p:tgtEl>
                                        <p:attrNameLst>
                                          <p:attrName>style.visibility</p:attrName>
                                        </p:attrNameLst>
                                      </p:cBhvr>
                                      <p:to>
                                        <p:strVal val="visible"/>
                                      </p:to>
                                    </p:set>
                                    <p:animEffect transition="in" filter="barn(outVertical)">
                                      <p:cBhvr>
                                        <p:cTn id="199" dur="500"/>
                                        <p:tgtEl>
                                          <p:spTgt spid="224329"/>
                                        </p:tgtEl>
                                      </p:cBhvr>
                                    </p:animEffect>
                                  </p:childTnLst>
                                </p:cTn>
                              </p:par>
                            </p:childTnLst>
                          </p:cTn>
                        </p:par>
                        <p:par>
                          <p:cTn id="200" fill="hold">
                            <p:stCondLst>
                              <p:cond delay="500"/>
                            </p:stCondLst>
                            <p:childTnLst>
                              <p:par>
                                <p:cTn id="201" presetID="23" presetClass="entr" presetSubtype="528" fill="hold" grpId="0" nodeType="afterEffect">
                                  <p:stCondLst>
                                    <p:cond delay="0"/>
                                  </p:stCondLst>
                                  <p:childTnLst>
                                    <p:set>
                                      <p:cBhvr>
                                        <p:cTn id="202" dur="1" fill="hold">
                                          <p:stCondLst>
                                            <p:cond delay="0"/>
                                          </p:stCondLst>
                                        </p:cTn>
                                        <p:tgtEl>
                                          <p:spTgt spid="224333"/>
                                        </p:tgtEl>
                                        <p:attrNameLst>
                                          <p:attrName>style.visibility</p:attrName>
                                        </p:attrNameLst>
                                      </p:cBhvr>
                                      <p:to>
                                        <p:strVal val="visible"/>
                                      </p:to>
                                    </p:set>
                                    <p:anim calcmode="lin" valueType="num">
                                      <p:cBhvr>
                                        <p:cTn id="203" dur="500" fill="hold"/>
                                        <p:tgtEl>
                                          <p:spTgt spid="224333"/>
                                        </p:tgtEl>
                                        <p:attrNameLst>
                                          <p:attrName>ppt_w</p:attrName>
                                        </p:attrNameLst>
                                      </p:cBhvr>
                                      <p:tavLst>
                                        <p:tav tm="0">
                                          <p:val>
                                            <p:fltVal val="0"/>
                                          </p:val>
                                        </p:tav>
                                        <p:tav tm="100000">
                                          <p:val>
                                            <p:strVal val="#ppt_w"/>
                                          </p:val>
                                        </p:tav>
                                      </p:tavLst>
                                    </p:anim>
                                    <p:anim calcmode="lin" valueType="num">
                                      <p:cBhvr>
                                        <p:cTn id="204" dur="500" fill="hold"/>
                                        <p:tgtEl>
                                          <p:spTgt spid="224333"/>
                                        </p:tgtEl>
                                        <p:attrNameLst>
                                          <p:attrName>ppt_h</p:attrName>
                                        </p:attrNameLst>
                                      </p:cBhvr>
                                      <p:tavLst>
                                        <p:tav tm="0">
                                          <p:val>
                                            <p:fltVal val="0"/>
                                          </p:val>
                                        </p:tav>
                                        <p:tav tm="100000">
                                          <p:val>
                                            <p:strVal val="#ppt_h"/>
                                          </p:val>
                                        </p:tav>
                                      </p:tavLst>
                                    </p:anim>
                                    <p:anim calcmode="lin" valueType="num">
                                      <p:cBhvr>
                                        <p:cTn id="205" dur="500" fill="hold"/>
                                        <p:tgtEl>
                                          <p:spTgt spid="224333"/>
                                        </p:tgtEl>
                                        <p:attrNameLst>
                                          <p:attrName>ppt_x</p:attrName>
                                        </p:attrNameLst>
                                      </p:cBhvr>
                                      <p:tavLst>
                                        <p:tav tm="0">
                                          <p:val>
                                            <p:fltVal val="0.5"/>
                                          </p:val>
                                        </p:tav>
                                        <p:tav tm="100000">
                                          <p:val>
                                            <p:strVal val="#ppt_x"/>
                                          </p:val>
                                        </p:tav>
                                      </p:tavLst>
                                    </p:anim>
                                    <p:anim calcmode="lin" valueType="num">
                                      <p:cBhvr>
                                        <p:cTn id="206" dur="500" fill="hold"/>
                                        <p:tgtEl>
                                          <p:spTgt spid="224333"/>
                                        </p:tgtEl>
                                        <p:attrNameLst>
                                          <p:attrName>ppt_y</p:attrName>
                                        </p:attrNameLst>
                                      </p:cBhvr>
                                      <p:tavLst>
                                        <p:tav tm="0">
                                          <p:val>
                                            <p:fltVal val="0.5"/>
                                          </p:val>
                                        </p:tav>
                                        <p:tav tm="100000">
                                          <p:val>
                                            <p:strVal val="#ppt_y"/>
                                          </p:val>
                                        </p:tav>
                                      </p:tavLst>
                                    </p:anim>
                                  </p:childTnLst>
                                </p:cTn>
                              </p:par>
                            </p:childTnLst>
                          </p:cTn>
                        </p:par>
                        <p:par>
                          <p:cTn id="207" fill="hold">
                            <p:stCondLst>
                              <p:cond delay="1000"/>
                            </p:stCondLst>
                            <p:childTnLst>
                              <p:par>
                                <p:cTn id="208" presetID="12" presetClass="entr" presetSubtype="8" fill="hold" nodeType="afterEffect">
                                  <p:stCondLst>
                                    <p:cond delay="0"/>
                                  </p:stCondLst>
                                  <p:childTnLst>
                                    <p:set>
                                      <p:cBhvr>
                                        <p:cTn id="209" dur="1" fill="hold">
                                          <p:stCondLst>
                                            <p:cond delay="0"/>
                                          </p:stCondLst>
                                        </p:cTn>
                                        <p:tgtEl>
                                          <p:spTgt spid="224340"/>
                                        </p:tgtEl>
                                        <p:attrNameLst>
                                          <p:attrName>style.visibility</p:attrName>
                                        </p:attrNameLst>
                                      </p:cBhvr>
                                      <p:to>
                                        <p:strVal val="visible"/>
                                      </p:to>
                                    </p:set>
                                    <p:animEffect transition="in" filter="slide(fromLeft)">
                                      <p:cBhvr>
                                        <p:cTn id="210" dur="500"/>
                                        <p:tgtEl>
                                          <p:spTgt spid="224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4314" grpId="0" autoUpdateAnimBg="0"/>
      <p:bldP spid="224315" grpId="0" autoUpdateAnimBg="0"/>
      <p:bldP spid="224316" grpId="0" autoUpdateAnimBg="0"/>
      <p:bldP spid="224317" grpId="0" autoUpdateAnimBg="0"/>
      <p:bldP spid="224318" grpId="0" autoUpdateAnimBg="0"/>
      <p:bldP spid="224319" grpId="0" autoUpdateAnimBg="0"/>
      <p:bldP spid="224320" grpId="0" autoUpdateAnimBg="0"/>
      <p:bldP spid="224321" grpId="0" autoUpdateAnimBg="0"/>
      <p:bldP spid="224322" grpId="0" autoUpdateAnimBg="0"/>
      <p:bldP spid="224323" grpId="0" autoUpdateAnimBg="0"/>
      <p:bldP spid="224324" grpId="0" autoUpdateAnimBg="0"/>
      <p:bldP spid="224325" grpId="0" autoUpdateAnimBg="0"/>
      <p:bldP spid="224326" grpId="0" autoUpdateAnimBg="0"/>
      <p:bldP spid="224327" grpId="0" autoUpdateAnimBg="0"/>
      <p:bldP spid="224328" grpId="0" autoUpdateAnimBg="0"/>
      <p:bldP spid="224329" grpId="0" autoUpdateAnimBg="0"/>
      <p:bldP spid="224330" grpId="0" autoUpdateAnimBg="0"/>
      <p:bldP spid="224331" grpId="0" autoUpdateAnimBg="0"/>
      <p:bldP spid="224332" grpId="0" autoUpdateAnimBg="0"/>
      <p:bldP spid="224333" grpId="0" autoUpdateAnimBg="0"/>
      <p:bldP spid="224342" grpId="0" autoUpdateAnimBg="0"/>
      <p:bldP spid="224343" grpId="0" autoUpdateAnimBg="0"/>
      <p:bldP spid="224344" grpId="0" autoUpdateAnimBg="0"/>
      <p:bldP spid="224345" grpId="0" animBg="1"/>
      <p:bldP spid="224346" grpId="0" animBg="1"/>
      <p:bldP spid="224347" grpId="0" animBg="1"/>
      <p:bldP spid="224348" grpId="0" animBg="1"/>
      <p:bldP spid="224349" grpId="0" animBg="1"/>
      <p:bldP spid="224350" grpId="0" autoUpdateAnimBg="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4" name="Rectangle 2"/>
          <p:cNvSpPr>
            <a:spLocks noChangeArrowheads="1"/>
          </p:cNvSpPr>
          <p:nvPr/>
        </p:nvSpPr>
        <p:spPr bwMode="auto">
          <a:xfrm>
            <a:off x="0" y="0"/>
            <a:ext cx="9144000" cy="0"/>
          </a:xfrm>
          <a:prstGeom prst="rect">
            <a:avLst/>
          </a:prstGeom>
          <a:noFill/>
          <a:ln w="9525">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graphicFrame>
        <p:nvGraphicFramePr>
          <p:cNvPr id="11266" name="Object 3"/>
          <p:cNvGraphicFramePr>
            <a:graphicFrameLocks noChangeAspect="1"/>
          </p:cNvGraphicFramePr>
          <p:nvPr/>
        </p:nvGraphicFramePr>
        <p:xfrm>
          <a:off x="539750" y="1538288"/>
          <a:ext cx="8375650" cy="4770437"/>
        </p:xfrm>
        <a:graphic>
          <a:graphicData uri="http://schemas.openxmlformats.org/presentationml/2006/ole">
            <mc:AlternateContent xmlns:mc="http://schemas.openxmlformats.org/markup-compatibility/2006">
              <mc:Choice xmlns:v="urn:schemas-microsoft-com:vml" Requires="v">
                <p:oleObj spid="_x0000_s11314" r:id="rId3" imgW="8652600" imgH="5295960" progId="">
                  <p:embed/>
                </p:oleObj>
              </mc:Choice>
              <mc:Fallback>
                <p:oleObj r:id="rId3" imgW="8652600" imgH="5295960" progId="">
                  <p:embed/>
                  <p:pic>
                    <p:nvPicPr>
                      <p:cNvPr id="0" name="Picture 16"/>
                      <p:cNvPicPr>
                        <a:picLocks noChangeAspect="1" noChangeArrowheads="1"/>
                      </p:cNvPicPr>
                      <p:nvPr/>
                    </p:nvPicPr>
                    <p:blipFill>
                      <a:blip r:embed="rId4">
                        <a:extLst>
                          <a:ext uri="{28A0092B-C50C-407E-A947-70E740481C1C}">
                            <a14:useLocalDpi xmlns:a14="http://schemas.microsoft.com/office/drawing/2010/main" val="0"/>
                          </a:ext>
                        </a:extLst>
                      </a:blip>
                      <a:srcRect b="6917"/>
                      <a:stretch>
                        <a:fillRect/>
                      </a:stretch>
                    </p:blipFill>
                    <p:spPr bwMode="auto">
                      <a:xfrm>
                        <a:off x="539750" y="1538288"/>
                        <a:ext cx="8375650" cy="47704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268" name="Text Box 5"/>
          <p:cNvSpPr txBox="1">
            <a:spLocks noChangeArrowheads="1"/>
          </p:cNvSpPr>
          <p:nvPr/>
        </p:nvSpPr>
        <p:spPr bwMode="auto">
          <a:xfrm>
            <a:off x="250825" y="1049338"/>
            <a:ext cx="5903913" cy="519112"/>
          </a:xfrm>
          <a:prstGeom prst="rect">
            <a:avLst/>
          </a:prstGeom>
          <a:noFill/>
          <a:ln w="9525">
            <a:noFill/>
            <a:miter lim="800000"/>
            <a:headEnd/>
            <a:tailEnd/>
          </a:ln>
        </p:spPr>
        <p:txBody>
          <a:bodyPr>
            <a:spAutoFit/>
          </a:bodyPr>
          <a:lstStyle/>
          <a:p>
            <a:pPr>
              <a:spcBef>
                <a:spcPct val="50000"/>
              </a:spcBef>
            </a:pPr>
            <a:r>
              <a:rPr lang="zh-CN" altLang="en-US" sz="2800">
                <a:solidFill>
                  <a:srgbClr val="FF0000"/>
                </a:solidFill>
              </a:rPr>
              <a:t>（</a:t>
            </a:r>
            <a:r>
              <a:rPr lang="en-US" altLang="zh-CN" sz="2800">
                <a:solidFill>
                  <a:srgbClr val="FF0000"/>
                </a:solidFill>
              </a:rPr>
              <a:t>2</a:t>
            </a:r>
            <a:r>
              <a:rPr lang="zh-CN" altLang="en-US" sz="2800">
                <a:solidFill>
                  <a:srgbClr val="FF0000"/>
                </a:solidFill>
              </a:rPr>
              <a:t>）双积分式</a:t>
            </a:r>
            <a:r>
              <a:rPr lang="en-US" altLang="zh-CN" sz="2800">
                <a:solidFill>
                  <a:srgbClr val="FF0000"/>
                </a:solidFill>
              </a:rPr>
              <a:t>A/D</a:t>
            </a:r>
            <a:r>
              <a:rPr lang="zh-CN" altLang="en-US" sz="2800">
                <a:solidFill>
                  <a:srgbClr val="FF0000"/>
                </a:solidFill>
              </a:rPr>
              <a:t>转换原理图 </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400" name="Rectangle 32"/>
          <p:cNvSpPr>
            <a:spLocks noChangeArrowheads="1"/>
          </p:cNvSpPr>
          <p:nvPr/>
        </p:nvSpPr>
        <p:spPr bwMode="auto">
          <a:xfrm>
            <a:off x="611188" y="1125538"/>
            <a:ext cx="5676900" cy="519112"/>
          </a:xfrm>
          <a:prstGeom prst="rect">
            <a:avLst/>
          </a:prstGeom>
          <a:noFill/>
          <a:ln w="9525" algn="ctr">
            <a:noFill/>
            <a:miter lim="800000"/>
            <a:headEnd/>
            <a:tailEnd/>
          </a:ln>
          <a:effectLst/>
        </p:spPr>
        <p:txBody>
          <a:bodyPr anchor="ctr">
            <a:spAutoFit/>
          </a:bodyPr>
          <a:lstStyle/>
          <a:p>
            <a:pPr>
              <a:defRPr/>
            </a:pP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3</a:t>
            </a:r>
            <a:r>
              <a:rPr kumimoji="0" lang="zh-CN" altLang="en-US" sz="2800">
                <a:solidFill>
                  <a:srgbClr val="FF0000"/>
                </a:solidFill>
                <a:effectLst>
                  <a:outerShdw blurRad="38100" dist="38100" dir="2700000" algn="tl">
                    <a:srgbClr val="C0C0C0"/>
                  </a:outerShdw>
                </a:effectLst>
              </a:rPr>
              <a:t>）</a:t>
            </a:r>
            <a:r>
              <a:rPr kumimoji="0" lang="en-US" altLang="zh-CN" sz="2800">
                <a:solidFill>
                  <a:srgbClr val="FF0000"/>
                </a:solidFill>
                <a:effectLst>
                  <a:outerShdw blurRad="38100" dist="38100" dir="2700000" algn="tl">
                    <a:srgbClr val="C0C0C0"/>
                  </a:outerShdw>
                </a:effectLst>
              </a:rPr>
              <a:t>A/D</a:t>
            </a:r>
            <a:r>
              <a:rPr kumimoji="0" lang="zh-CN" altLang="en-US" sz="2800">
                <a:solidFill>
                  <a:srgbClr val="FF0000"/>
                </a:solidFill>
                <a:effectLst>
                  <a:outerShdw blurRad="38100" dist="38100" dir="2700000" algn="tl">
                    <a:srgbClr val="C0C0C0"/>
                  </a:outerShdw>
                </a:effectLst>
              </a:rPr>
              <a:t>转换的误差</a:t>
            </a:r>
          </a:p>
        </p:txBody>
      </p:sp>
      <p:sp>
        <p:nvSpPr>
          <p:cNvPr id="58401" name="Text Box 33"/>
          <p:cNvSpPr txBox="1">
            <a:spLocks noChangeArrowheads="1"/>
          </p:cNvSpPr>
          <p:nvPr/>
        </p:nvSpPr>
        <p:spPr bwMode="auto">
          <a:xfrm>
            <a:off x="827088" y="1808163"/>
            <a:ext cx="7292975" cy="457200"/>
          </a:xfrm>
          <a:prstGeom prst="rect">
            <a:avLst/>
          </a:prstGeom>
          <a:noFill/>
          <a:ln w="9525">
            <a:noFill/>
            <a:miter lim="800000"/>
            <a:headEnd/>
            <a:tailEnd/>
          </a:ln>
          <a:effectLst/>
        </p:spPr>
        <p:txBody>
          <a:bodyPr>
            <a:spAutoFit/>
          </a:bodyPr>
          <a:lstStyle/>
          <a:p>
            <a:pPr>
              <a:defRPr/>
            </a:pPr>
            <a:r>
              <a:rPr lang="zh-CN" altLang="en-US" sz="2400">
                <a:effectLst>
                  <a:outerShdw blurRad="38100" dist="38100" dir="2700000" algn="tl">
                    <a:srgbClr val="C0C0C0"/>
                  </a:outerShdw>
                </a:effectLst>
              </a:rPr>
              <a:t>通常</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转换器要完成采样、量化和编码</a:t>
            </a:r>
            <a:r>
              <a:rPr lang="en-US" altLang="zh-CN" sz="2400">
                <a:effectLst>
                  <a:outerShdw blurRad="38100" dist="38100" dir="2700000" algn="tl">
                    <a:srgbClr val="C0C0C0"/>
                  </a:outerShdw>
                </a:effectLst>
              </a:rPr>
              <a:t>3</a:t>
            </a:r>
            <a:r>
              <a:rPr lang="zh-CN" altLang="en-US" sz="2400">
                <a:effectLst>
                  <a:outerShdw blurRad="38100" dist="38100" dir="2700000" algn="tl">
                    <a:srgbClr val="C0C0C0"/>
                  </a:outerShdw>
                </a:effectLst>
              </a:rPr>
              <a:t>个变换：</a:t>
            </a:r>
          </a:p>
        </p:txBody>
      </p:sp>
      <p:sp>
        <p:nvSpPr>
          <p:cNvPr id="58402" name="Text Box 34"/>
          <p:cNvSpPr txBox="1">
            <a:spLocks noChangeArrowheads="1"/>
          </p:cNvSpPr>
          <p:nvPr/>
        </p:nvSpPr>
        <p:spPr bwMode="auto">
          <a:xfrm>
            <a:off x="879475" y="2508250"/>
            <a:ext cx="7940675" cy="1187450"/>
          </a:xfrm>
          <a:prstGeom prst="rect">
            <a:avLst/>
          </a:prstGeom>
          <a:noFill/>
          <a:ln w="9525">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rPr>
              <a:t>采样保持器：</a:t>
            </a:r>
            <a:r>
              <a:rPr lang="zh-CN" altLang="en-US" sz="2400">
                <a:effectLst>
                  <a:outerShdw blurRad="38100" dist="38100" dir="2700000" algn="tl">
                    <a:srgbClr val="C0C0C0"/>
                  </a:outerShdw>
                </a:effectLst>
              </a:rPr>
              <a:t>对连续的模拟输入信号，按一定的时间间隔</a:t>
            </a:r>
            <a:r>
              <a:rPr lang="en-US" altLang="zh-CN" sz="2400">
                <a:effectLst>
                  <a:outerShdw blurRad="38100" dist="38100" dir="2700000" algn="tl">
                    <a:srgbClr val="C0C0C0"/>
                  </a:outerShdw>
                </a:effectLst>
              </a:rPr>
              <a:t>T</a:t>
            </a:r>
            <a:r>
              <a:rPr lang="zh-CN" altLang="en-US" sz="2400">
                <a:effectLst>
                  <a:outerShdw blurRad="38100" dist="38100" dir="2700000" algn="tl">
                    <a:srgbClr val="C0C0C0"/>
                  </a:outerShdw>
                </a:effectLst>
              </a:rPr>
              <a:t>进行采样，变成时间离散、幅值等于采样时刻输入信号值的序列信号。</a:t>
            </a:r>
          </a:p>
        </p:txBody>
      </p:sp>
      <p:sp>
        <p:nvSpPr>
          <p:cNvPr id="58403" name="Text Box 35"/>
          <p:cNvSpPr txBox="1">
            <a:spLocks noChangeArrowheads="1"/>
          </p:cNvSpPr>
          <p:nvPr/>
        </p:nvSpPr>
        <p:spPr bwMode="auto">
          <a:xfrm>
            <a:off x="827088" y="3824288"/>
            <a:ext cx="7632700" cy="1187450"/>
          </a:xfrm>
          <a:prstGeom prst="rect">
            <a:avLst/>
          </a:prstGeom>
          <a:noFill/>
          <a:ln w="9525">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rPr>
              <a:t>量化：</a:t>
            </a:r>
            <a:r>
              <a:rPr lang="zh-CN" altLang="en-US" sz="2400">
                <a:effectLst>
                  <a:outerShdw blurRad="38100" dist="38100" dir="2700000" algn="tl">
                    <a:srgbClr val="C0C0C0"/>
                  </a:outerShdw>
                </a:effectLst>
              </a:rPr>
              <a:t>将采样时刻的信号幅值按最小量化单位取整的过程。量化单位越小，采样时刻信号的信号幅值与变换成的有限位数的二进制数码的差异也越小。</a:t>
            </a:r>
          </a:p>
        </p:txBody>
      </p:sp>
      <p:sp>
        <p:nvSpPr>
          <p:cNvPr id="58404" name="Text Box 36"/>
          <p:cNvSpPr txBox="1">
            <a:spLocks noChangeArrowheads="1"/>
          </p:cNvSpPr>
          <p:nvPr/>
        </p:nvSpPr>
        <p:spPr bwMode="auto">
          <a:xfrm>
            <a:off x="827088" y="5121275"/>
            <a:ext cx="7632700" cy="1187450"/>
          </a:xfrm>
          <a:prstGeom prst="rect">
            <a:avLst/>
          </a:prstGeom>
          <a:noFill/>
          <a:ln w="9525">
            <a:noFill/>
            <a:miter lim="800000"/>
            <a:headEnd/>
            <a:tailEnd/>
          </a:ln>
          <a:effectLst/>
        </p:spPr>
        <p:txBody>
          <a:bodyPr>
            <a:spAutoFit/>
          </a:bodyPr>
          <a:lstStyle/>
          <a:p>
            <a:pPr>
              <a:defRPr/>
            </a:pPr>
            <a:r>
              <a:rPr lang="zh-CN" altLang="en-US" sz="2400">
                <a:solidFill>
                  <a:srgbClr val="0033CC"/>
                </a:solidFill>
                <a:effectLst>
                  <a:outerShdw blurRad="38100" dist="38100" dir="2700000" algn="tl">
                    <a:srgbClr val="C0C0C0"/>
                  </a:outerShdw>
                </a:effectLst>
              </a:rPr>
              <a:t>编码：</a:t>
            </a:r>
            <a:r>
              <a:rPr lang="zh-CN" altLang="en-US" sz="2400">
                <a:effectLst>
                  <a:outerShdw blurRad="38100" dist="38100" dir="2700000" algn="tl">
                    <a:srgbClr val="C0C0C0"/>
                  </a:outerShdw>
                </a:effectLst>
              </a:rPr>
              <a:t>将整量化的分层信号变换为二进制数码形式，编码只是信号表示形式的改变，是一个无误差的等效变换过程。</a:t>
            </a:r>
          </a:p>
        </p:txBody>
      </p:sp>
    </p:spTree>
  </p:cSld>
  <p:clrMapOvr>
    <a:masterClrMapping/>
  </p:clrMapOvr>
  <p:transition>
    <p:push dir="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1" name="Text Box 3"/>
          <p:cNvSpPr txBox="1">
            <a:spLocks noChangeArrowheads="1"/>
          </p:cNvSpPr>
          <p:nvPr/>
        </p:nvSpPr>
        <p:spPr bwMode="auto">
          <a:xfrm>
            <a:off x="971550" y="1268413"/>
            <a:ext cx="7292975" cy="457200"/>
          </a:xfrm>
          <a:prstGeom prst="rect">
            <a:avLst/>
          </a:prstGeom>
          <a:noFill/>
          <a:ln w="9525">
            <a:noFill/>
            <a:miter lim="800000"/>
            <a:headEnd/>
            <a:tailEnd/>
          </a:ln>
          <a:effectLst/>
        </p:spPr>
        <p:txBody>
          <a:bodyPr>
            <a:spAutoFit/>
          </a:bodyPr>
          <a:lstStyle/>
          <a:p>
            <a:pPr>
              <a:defRPr/>
            </a:pPr>
            <a:r>
              <a:rPr lang="zh-CN" altLang="en-US" sz="2400">
                <a:effectLst>
                  <a:outerShdw blurRad="38100" dist="38100" dir="2700000" algn="tl">
                    <a:srgbClr val="C0C0C0"/>
                  </a:outerShdw>
                </a:effectLst>
              </a:rPr>
              <a:t>通常</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转换器要完成采样、量化和编码</a:t>
            </a:r>
            <a:r>
              <a:rPr lang="en-US" altLang="zh-CN" sz="2400">
                <a:effectLst>
                  <a:outerShdw blurRad="38100" dist="38100" dir="2700000" algn="tl">
                    <a:srgbClr val="C0C0C0"/>
                  </a:outerShdw>
                </a:effectLst>
              </a:rPr>
              <a:t>3</a:t>
            </a:r>
            <a:r>
              <a:rPr lang="zh-CN" altLang="en-US" sz="2400">
                <a:effectLst>
                  <a:outerShdw blurRad="38100" dist="38100" dir="2700000" algn="tl">
                    <a:srgbClr val="C0C0C0"/>
                  </a:outerShdw>
                </a:effectLst>
              </a:rPr>
              <a:t>个变换：</a:t>
            </a:r>
          </a:p>
        </p:txBody>
      </p:sp>
      <p:sp>
        <p:nvSpPr>
          <p:cNvPr id="258055" name="Text Box 7"/>
          <p:cNvSpPr txBox="1">
            <a:spLocks noChangeArrowheads="1"/>
          </p:cNvSpPr>
          <p:nvPr/>
        </p:nvSpPr>
        <p:spPr bwMode="auto">
          <a:xfrm>
            <a:off x="900113" y="4221163"/>
            <a:ext cx="7364412" cy="822325"/>
          </a:xfrm>
          <a:prstGeom prst="rect">
            <a:avLst/>
          </a:prstGeom>
          <a:noFill/>
          <a:ln w="9525">
            <a:noFill/>
            <a:miter lim="800000"/>
            <a:headEnd/>
            <a:tailEnd/>
          </a:ln>
          <a:effectLst/>
        </p:spPr>
        <p:txBody>
          <a:bodyPr>
            <a:spAutoFit/>
          </a:bodyPr>
          <a:lstStyle/>
          <a:p>
            <a:pPr>
              <a:defRPr/>
            </a:pPr>
            <a:r>
              <a:rPr lang="en-US" altLang="zh-CN" sz="2400">
                <a:solidFill>
                  <a:srgbClr val="0033CC"/>
                </a:solidFill>
                <a:effectLst>
                  <a:outerShdw blurRad="38100" dist="38100" dir="2700000" algn="tl">
                    <a:srgbClr val="C0C0C0"/>
                  </a:outerShdw>
                </a:effectLst>
              </a:rPr>
              <a:t>A/D</a:t>
            </a:r>
            <a:r>
              <a:rPr lang="zh-CN" altLang="en-US" sz="2400">
                <a:solidFill>
                  <a:srgbClr val="0033CC"/>
                </a:solidFill>
                <a:effectLst>
                  <a:outerShdw blurRad="38100" dist="38100" dir="2700000" algn="tl">
                    <a:srgbClr val="C0C0C0"/>
                  </a:outerShdw>
                </a:effectLst>
              </a:rPr>
              <a:t>转换的误差：</a:t>
            </a:r>
            <a:r>
              <a:rPr lang="zh-CN" altLang="en-US" sz="2400">
                <a:solidFill>
                  <a:srgbClr val="BE2C14"/>
                </a:solidFill>
                <a:effectLst>
                  <a:outerShdw blurRad="38100" dist="38100" dir="2700000" algn="tl">
                    <a:srgbClr val="C0C0C0"/>
                  </a:outerShdw>
                </a:effectLst>
              </a:rPr>
              <a:t>主要应由</a:t>
            </a:r>
            <a:r>
              <a:rPr lang="en-US" altLang="zh-CN" sz="2400">
                <a:solidFill>
                  <a:srgbClr val="BE2C14"/>
                </a:solidFill>
                <a:effectLst>
                  <a:outerShdw blurRad="38100" dist="38100" dir="2700000" algn="tl">
                    <a:srgbClr val="C0C0C0"/>
                  </a:outerShdw>
                </a:effectLst>
              </a:rPr>
              <a:t>A/D</a:t>
            </a:r>
            <a:r>
              <a:rPr lang="zh-CN" altLang="en-US" sz="2400">
                <a:solidFill>
                  <a:srgbClr val="BE2C14"/>
                </a:solidFill>
                <a:effectLst>
                  <a:outerShdw blurRad="38100" dist="38100" dir="2700000" algn="tl">
                    <a:srgbClr val="C0C0C0"/>
                  </a:outerShdw>
                </a:effectLst>
              </a:rPr>
              <a:t>转换器转换速率（孔径时间）和转换精度（量化误差）来决定。</a:t>
            </a:r>
          </a:p>
        </p:txBody>
      </p:sp>
      <p:grpSp>
        <p:nvGrpSpPr>
          <p:cNvPr id="71684" name="Group 17"/>
          <p:cNvGrpSpPr>
            <a:grpSpLocks/>
          </p:cNvGrpSpPr>
          <p:nvPr/>
        </p:nvGrpSpPr>
        <p:grpSpPr bwMode="auto">
          <a:xfrm>
            <a:off x="1279525" y="2133600"/>
            <a:ext cx="6394450" cy="1476375"/>
            <a:chOff x="806" y="1344"/>
            <a:chExt cx="4028" cy="930"/>
          </a:xfrm>
        </p:grpSpPr>
        <p:sp>
          <p:nvSpPr>
            <p:cNvPr id="258056" name="Text Box 8"/>
            <p:cNvSpPr txBox="1">
              <a:spLocks noChangeArrowheads="1"/>
            </p:cNvSpPr>
            <p:nvPr/>
          </p:nvSpPr>
          <p:spPr bwMode="auto">
            <a:xfrm>
              <a:off x="806" y="1357"/>
              <a:ext cx="762" cy="256"/>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连续信号</a:t>
              </a:r>
            </a:p>
          </p:txBody>
        </p:sp>
        <p:sp>
          <p:nvSpPr>
            <p:cNvPr id="258057" name="Line 9"/>
            <p:cNvSpPr>
              <a:spLocks noChangeShapeType="1"/>
            </p:cNvSpPr>
            <p:nvPr/>
          </p:nvSpPr>
          <p:spPr bwMode="auto">
            <a:xfrm>
              <a:off x="1577" y="1493"/>
              <a:ext cx="590" cy="0"/>
            </a:xfrm>
            <a:prstGeom prst="line">
              <a:avLst/>
            </a:prstGeom>
            <a:noFill/>
            <a:ln w="9525">
              <a:solidFill>
                <a:schemeClr val="accent2"/>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58058" name="Text Box 10"/>
            <p:cNvSpPr txBox="1">
              <a:spLocks noChangeArrowheads="1"/>
            </p:cNvSpPr>
            <p:nvPr/>
          </p:nvSpPr>
          <p:spPr bwMode="auto">
            <a:xfrm>
              <a:off x="2154" y="1344"/>
              <a:ext cx="1082" cy="256"/>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离散模拟信号</a:t>
              </a:r>
            </a:p>
          </p:txBody>
        </p:sp>
        <p:sp>
          <p:nvSpPr>
            <p:cNvPr id="258059" name="Line 11"/>
            <p:cNvSpPr>
              <a:spLocks noChangeShapeType="1"/>
            </p:cNvSpPr>
            <p:nvPr/>
          </p:nvSpPr>
          <p:spPr bwMode="auto">
            <a:xfrm>
              <a:off x="3255" y="1493"/>
              <a:ext cx="817" cy="0"/>
            </a:xfrm>
            <a:prstGeom prst="line">
              <a:avLst/>
            </a:prstGeom>
            <a:noFill/>
            <a:ln w="9525">
              <a:solidFill>
                <a:schemeClr val="accent2"/>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58060" name="Text Box 12"/>
            <p:cNvSpPr txBox="1">
              <a:spLocks noChangeArrowheads="1"/>
            </p:cNvSpPr>
            <p:nvPr/>
          </p:nvSpPr>
          <p:spPr bwMode="auto">
            <a:xfrm>
              <a:off x="4072" y="1357"/>
              <a:ext cx="762" cy="256"/>
            </a:xfrm>
            <a:prstGeom prst="rect">
              <a:avLst/>
            </a:prstGeom>
            <a:solidFill>
              <a:schemeClr val="accent1"/>
            </a:solidFill>
            <a:ln w="9525">
              <a:solidFill>
                <a:schemeClr val="bg1"/>
              </a:solidFill>
              <a:miter lim="800000"/>
              <a:headEnd/>
              <a:tailEnd/>
            </a:ln>
            <a:effectLst/>
          </p:spPr>
          <p:txBody>
            <a:bodyPr wrap="none">
              <a:spAutoFit/>
            </a:bodyPr>
            <a:lstStyle/>
            <a:p>
              <a:pPr>
                <a:defRPr/>
              </a:pPr>
              <a:r>
                <a:rPr lang="zh-CN" altLang="en-US">
                  <a:effectLst>
                    <a:outerShdw blurRad="38100" dist="38100" dir="2700000" algn="tl">
                      <a:srgbClr val="FFFFFF"/>
                    </a:outerShdw>
                  </a:effectLst>
                </a:rPr>
                <a:t>数字信号</a:t>
              </a:r>
            </a:p>
          </p:txBody>
        </p:sp>
        <p:sp>
          <p:nvSpPr>
            <p:cNvPr id="258061" name="Rectangle 13"/>
            <p:cNvSpPr>
              <a:spLocks noChangeArrowheads="1"/>
            </p:cNvSpPr>
            <p:nvPr/>
          </p:nvSpPr>
          <p:spPr bwMode="auto">
            <a:xfrm>
              <a:off x="1383" y="2024"/>
              <a:ext cx="916" cy="250"/>
            </a:xfrm>
            <a:prstGeom prst="rect">
              <a:avLst/>
            </a:prstGeom>
            <a:noFill/>
            <a:ln w="9525">
              <a:noFill/>
              <a:miter lim="800000"/>
              <a:headEnd/>
              <a:tailEnd/>
            </a:ln>
            <a:effectLst/>
          </p:spPr>
          <p:txBody>
            <a:bodyPr wrap="none">
              <a:spAutoFit/>
            </a:bodyPr>
            <a:lstStyle/>
            <a:p>
              <a:pPr>
                <a:defRPr/>
              </a:pPr>
              <a:r>
                <a:rPr lang="zh-CN" altLang="en-US">
                  <a:solidFill>
                    <a:srgbClr val="0033CC"/>
                  </a:solidFill>
                  <a:effectLst>
                    <a:outerShdw blurRad="38100" dist="38100" dir="2700000" algn="tl">
                      <a:srgbClr val="C0C0C0"/>
                    </a:outerShdw>
                  </a:effectLst>
                </a:rPr>
                <a:t>采样保持器</a:t>
              </a:r>
            </a:p>
          </p:txBody>
        </p:sp>
        <p:sp>
          <p:nvSpPr>
            <p:cNvPr id="258062" name="Line 14"/>
            <p:cNvSpPr>
              <a:spLocks noChangeShapeType="1"/>
            </p:cNvSpPr>
            <p:nvPr/>
          </p:nvSpPr>
          <p:spPr bwMode="auto">
            <a:xfrm flipV="1">
              <a:off x="1791" y="1480"/>
              <a:ext cx="0" cy="499"/>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258063" name="Text Box 15"/>
            <p:cNvSpPr txBox="1">
              <a:spLocks noChangeArrowheads="1"/>
            </p:cNvSpPr>
            <p:nvPr/>
          </p:nvSpPr>
          <p:spPr bwMode="auto">
            <a:xfrm>
              <a:off x="3198" y="2024"/>
              <a:ext cx="916" cy="250"/>
            </a:xfrm>
            <a:prstGeom prst="rect">
              <a:avLst/>
            </a:prstGeom>
            <a:noFill/>
            <a:ln w="9525">
              <a:noFill/>
              <a:miter lim="800000"/>
              <a:headEnd/>
              <a:tailEnd/>
            </a:ln>
            <a:effectLst/>
          </p:spPr>
          <p:txBody>
            <a:bodyPr wrap="none">
              <a:spAutoFit/>
            </a:bodyPr>
            <a:lstStyle/>
            <a:p>
              <a:pPr>
                <a:defRPr/>
              </a:pPr>
              <a:r>
                <a:rPr lang="zh-CN" altLang="en-US">
                  <a:solidFill>
                    <a:schemeClr val="accent2"/>
                  </a:solidFill>
                  <a:effectLst>
                    <a:outerShdw blurRad="38100" dist="38100" dir="2700000" algn="tl">
                      <a:srgbClr val="C0C0C0"/>
                    </a:outerShdw>
                  </a:effectLst>
                </a:rPr>
                <a:t>量化和编码</a:t>
              </a:r>
            </a:p>
          </p:txBody>
        </p:sp>
        <p:sp>
          <p:nvSpPr>
            <p:cNvPr id="258064" name="Line 16"/>
            <p:cNvSpPr>
              <a:spLocks noChangeShapeType="1"/>
            </p:cNvSpPr>
            <p:nvPr/>
          </p:nvSpPr>
          <p:spPr bwMode="auto">
            <a:xfrm flipV="1">
              <a:off x="3651" y="1480"/>
              <a:ext cx="0" cy="544"/>
            </a:xfrm>
            <a:prstGeom prst="line">
              <a:avLst/>
            </a:prstGeom>
            <a:noFill/>
            <a:ln w="9525">
              <a:solidFill>
                <a:schemeClr val="tx1"/>
              </a:solidFill>
              <a:round/>
              <a:headEnd/>
              <a:tailEnd type="triangle" w="med" len="med"/>
            </a:ln>
            <a:effectLst/>
          </p:spPr>
          <p:txBody>
            <a:bodyPr/>
            <a:lstStyle/>
            <a:p>
              <a:pPr>
                <a:defRPr/>
              </a:pPr>
              <a:endParaRPr lang="zh-CN" altLang="en-US">
                <a:effectLst>
                  <a:outerShdw blurRad="38100" dist="38100" dir="2700000" algn="tl">
                    <a:srgbClr val="000000">
                      <a:alpha val="43137"/>
                    </a:srgbClr>
                  </a:outerShdw>
                </a:effectLst>
              </a:endParaRPr>
            </a:p>
          </p:txBody>
        </p:sp>
      </p:grpSp>
    </p:spTree>
  </p:cSld>
  <p:clrMapOvr>
    <a:masterClrMapping/>
  </p:clrMapOvr>
  <p:transition>
    <p:push dir="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634" name="Rectangle 2"/>
          <p:cNvSpPr>
            <a:spLocks noChangeArrowheads="1"/>
          </p:cNvSpPr>
          <p:nvPr/>
        </p:nvSpPr>
        <p:spPr bwMode="auto">
          <a:xfrm>
            <a:off x="827088" y="1268413"/>
            <a:ext cx="3852862" cy="504825"/>
          </a:xfrm>
          <a:prstGeom prst="rect">
            <a:avLst/>
          </a:prstGeom>
          <a:noFill/>
          <a:ln w="9525">
            <a:noFill/>
            <a:miter lim="800000"/>
            <a:headEnd/>
            <a:tailEnd/>
          </a:ln>
          <a:effectLst/>
        </p:spPr>
        <p:txBody>
          <a:bodyPr anchor="b"/>
          <a:lstStyle/>
          <a:p>
            <a:pPr>
              <a:defRPr/>
            </a:pPr>
            <a:r>
              <a:rPr lang="zh-CN" altLang="en-US" sz="3200">
                <a:solidFill>
                  <a:srgbClr val="0033CC"/>
                </a:solidFill>
                <a:effectLst>
                  <a:outerShdw blurRad="38100" dist="38100" dir="2700000" algn="tl">
                    <a:srgbClr val="C0C0C0"/>
                  </a:outerShdw>
                </a:effectLst>
              </a:rPr>
              <a:t>采样保持电路：</a:t>
            </a:r>
          </a:p>
        </p:txBody>
      </p:sp>
      <p:sp>
        <p:nvSpPr>
          <p:cNvPr id="325635" name="Rectangle 3"/>
          <p:cNvSpPr>
            <a:spLocks noRot="1" noChangeArrowheads="1"/>
          </p:cNvSpPr>
          <p:nvPr/>
        </p:nvSpPr>
        <p:spPr bwMode="auto">
          <a:xfrm>
            <a:off x="827088" y="1989138"/>
            <a:ext cx="7632700" cy="3887787"/>
          </a:xfrm>
          <a:prstGeom prst="rect">
            <a:avLst/>
          </a:prstGeom>
          <a:noFill/>
          <a:ln w="9525">
            <a:noFill/>
            <a:miter lim="800000"/>
            <a:headEnd/>
            <a:tailEnd/>
          </a:ln>
          <a:effectLst/>
        </p:spPr>
        <p:txBody>
          <a:bodyPr/>
          <a:lstStyle/>
          <a:p>
            <a:pPr>
              <a:lnSpc>
                <a:spcPct val="130000"/>
              </a:lnSpc>
              <a:spcBef>
                <a:spcPct val="20000"/>
              </a:spcBef>
              <a:defRPr/>
            </a:pP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对变化较慢的模拟信号</a:t>
            </a:r>
            <a:r>
              <a:rPr lang="en-US" altLang="zh-CN" sz="2400">
                <a:effectLst>
                  <a:outerShdw blurRad="38100" dist="38100" dir="2700000" algn="tl">
                    <a:srgbClr val="C0C0C0"/>
                  </a:outerShdw>
                </a:effectLst>
              </a:rPr>
              <a:t>(</a:t>
            </a:r>
            <a:r>
              <a:rPr lang="zh-CN" altLang="en-US" sz="2400">
                <a:effectLst>
                  <a:outerShdw blurRad="38100" dist="38100" dir="2700000" algn="tl">
                    <a:srgbClr val="C0C0C0"/>
                  </a:outerShdw>
                </a:effectLst>
              </a:rPr>
              <a:t>即所谓低频信号</a:t>
            </a:r>
            <a:r>
              <a:rPr lang="en-US" altLang="zh-CN" sz="2400">
                <a:effectLst>
                  <a:outerShdw blurRad="38100" dist="38100" dir="2700000" algn="tl">
                    <a:srgbClr val="C0C0C0"/>
                  </a:outerShdw>
                </a:effectLst>
              </a:rPr>
              <a:t>)</a:t>
            </a:r>
            <a:r>
              <a:rPr lang="zh-CN" altLang="en-US" sz="2400">
                <a:effectLst>
                  <a:outerShdw blurRad="38100" dist="38100" dir="2700000" algn="tl">
                    <a:srgbClr val="C0C0C0"/>
                  </a:outerShdw>
                </a:effectLst>
              </a:rPr>
              <a:t>在</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芯片之前可不加采样保持电路；</a:t>
            </a:r>
          </a:p>
          <a:p>
            <a:pPr>
              <a:lnSpc>
                <a:spcPct val="130000"/>
              </a:lnSpc>
              <a:spcBef>
                <a:spcPct val="20000"/>
              </a:spcBef>
              <a:defRPr/>
            </a:pPr>
            <a:r>
              <a:rPr lang="zh-CN" altLang="en-US" sz="2400">
                <a:effectLst>
                  <a:outerShdw blurRad="38100" dist="38100" dir="2700000" algn="tl">
                    <a:srgbClr val="C0C0C0"/>
                  </a:outerShdw>
                </a:effectLst>
              </a:rPr>
              <a:t>    确切的说，若</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转换器的速度比模拟信号变化速度高很多倍，我们可将模拟信号直接加到</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转换器上；</a:t>
            </a:r>
          </a:p>
          <a:p>
            <a:pPr>
              <a:lnSpc>
                <a:spcPct val="130000"/>
              </a:lnSpc>
              <a:spcBef>
                <a:spcPct val="20000"/>
              </a:spcBef>
              <a:defRPr/>
            </a:pPr>
            <a:r>
              <a:rPr lang="zh-CN" altLang="en-US" sz="2400">
                <a:effectLst>
                  <a:outerShdw blurRad="38100" dist="38100" dir="2700000" algn="tl">
                    <a:srgbClr val="C0C0C0"/>
                  </a:outerShdw>
                </a:effectLst>
              </a:rPr>
              <a:t>    如果模拟信号变化比较快</a:t>
            </a: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为了保证转换精度，就要在</a:t>
            </a:r>
            <a:r>
              <a:rPr lang="en-US" altLang="zh-CN" sz="2400">
                <a:effectLst>
                  <a:outerShdw blurRad="38100" dist="38100" dir="2700000" algn="tl">
                    <a:srgbClr val="C0C0C0"/>
                  </a:outerShdw>
                </a:effectLst>
              </a:rPr>
              <a:t>A/D</a:t>
            </a:r>
            <a:r>
              <a:rPr lang="zh-CN" altLang="en-US" sz="2400">
                <a:effectLst>
                  <a:outerShdw blurRad="38100" dist="38100" dir="2700000" algn="tl">
                    <a:srgbClr val="C0C0C0"/>
                  </a:outerShdw>
                </a:effectLst>
              </a:rPr>
              <a:t>之前加上采样保持电路，使得在转换期间保持模入信号不变。</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Text Box 2"/>
          <p:cNvSpPr txBox="1">
            <a:spLocks noChangeArrowheads="1"/>
          </p:cNvSpPr>
          <p:nvPr/>
        </p:nvSpPr>
        <p:spPr bwMode="auto">
          <a:xfrm>
            <a:off x="899592" y="2924944"/>
            <a:ext cx="7489825" cy="823912"/>
          </a:xfrm>
          <a:prstGeom prst="rect">
            <a:avLst/>
          </a:prstGeom>
          <a:noFill/>
          <a:ln w="9525">
            <a:noFill/>
            <a:miter lim="800000"/>
            <a:headEnd/>
            <a:tailEnd/>
          </a:ln>
          <a:effectLst/>
        </p:spPr>
        <p:txBody>
          <a:bodyPr>
            <a:spAutoFit/>
          </a:bodyPr>
          <a:lstStyle/>
          <a:p>
            <a:pPr algn="ctr">
              <a:defRPr/>
            </a:pPr>
            <a:r>
              <a:rPr kumimoji="0" lang="zh-CN" altLang="en-US" sz="4800" dirty="0">
                <a:solidFill>
                  <a:srgbClr val="FF0000"/>
                </a:solidFill>
                <a:effectLst>
                  <a:outerShdw blurRad="38100" dist="38100" dir="2700000" algn="tl">
                    <a:srgbClr val="C0C0C0"/>
                  </a:outerShdw>
                </a:effectLst>
                <a:latin typeface="Arial" charset="0"/>
                <a:ea typeface="方正大黑简体" pitchFamily="2" charset="-122"/>
              </a:rPr>
              <a:t>第</a:t>
            </a:r>
            <a:r>
              <a:rPr kumimoji="0" lang="en-US" altLang="zh-CN" sz="4800" dirty="0">
                <a:solidFill>
                  <a:srgbClr val="FF0000"/>
                </a:solidFill>
                <a:effectLst>
                  <a:outerShdw blurRad="38100" dist="38100" dir="2700000" algn="tl">
                    <a:srgbClr val="C0C0C0"/>
                  </a:outerShdw>
                </a:effectLst>
                <a:latin typeface="Arial" charset="0"/>
                <a:ea typeface="方正大黑简体" pitchFamily="2" charset="-122"/>
              </a:rPr>
              <a:t>1</a:t>
            </a:r>
            <a:r>
              <a:rPr kumimoji="0" lang="zh-CN" altLang="en-US" sz="4800" dirty="0">
                <a:solidFill>
                  <a:srgbClr val="FF0000"/>
                </a:solidFill>
                <a:effectLst>
                  <a:outerShdw blurRad="38100" dist="38100" dir="2700000" algn="tl">
                    <a:srgbClr val="C0C0C0"/>
                  </a:outerShdw>
                </a:effectLst>
                <a:latin typeface="Arial" charset="0"/>
                <a:ea typeface="方正大黑简体" pitchFamily="2" charset="-122"/>
              </a:rPr>
              <a:t>章 计算机控制系统概述</a:t>
            </a:r>
          </a:p>
        </p:txBody>
      </p:sp>
      <p:sp>
        <p:nvSpPr>
          <p:cNvPr id="272389" name="Rectangle 5"/>
          <p:cNvSpPr>
            <a:spLocks noGrp="1" noChangeArrowheads="1"/>
          </p:cNvSpPr>
          <p:nvPr>
            <p:ph type="title"/>
          </p:nvPr>
        </p:nvSpPr>
        <p:spPr>
          <a:xfrm>
            <a:off x="400050" y="125413"/>
            <a:ext cx="7772400" cy="1143000"/>
          </a:xfrm>
        </p:spPr>
        <p:txBody>
          <a:bodyPr/>
          <a:lstStyle/>
          <a:p>
            <a:pPr algn="l" eaLnBrk="1" hangingPunct="1">
              <a:defRPr/>
            </a:pPr>
            <a:r>
              <a:rPr lang="zh-CN" altLang="en-US" sz="2400" b="1">
                <a:solidFill>
                  <a:schemeClr val="tx1"/>
                </a:solidFill>
                <a:effectLst>
                  <a:outerShdw blurRad="38100" dist="38100" dir="2700000" algn="tl">
                    <a:srgbClr val="C0C0C0"/>
                  </a:outerShdw>
                </a:effectLst>
              </a:rPr>
              <a:t>计算机控制系统</a:t>
            </a:r>
          </a:p>
        </p:txBody>
      </p:sp>
    </p:spTree>
  </p:cSld>
  <p:clrMapOvr>
    <a:masterClrMapping/>
  </p:clrMapOvr>
  <p:transition>
    <p:split orient="vert"/>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2" name="Rectangle 2"/>
          <p:cNvSpPr>
            <a:spLocks noChangeArrowheads="1"/>
          </p:cNvSpPr>
          <p:nvPr/>
        </p:nvSpPr>
        <p:spPr bwMode="auto">
          <a:xfrm>
            <a:off x="0" y="0"/>
            <a:ext cx="9144000" cy="6858000"/>
          </a:xfrm>
          <a:prstGeom prst="rect">
            <a:avLst/>
          </a:prstGeom>
          <a:solidFill>
            <a:schemeClr val="tx1"/>
          </a:solidFill>
          <a:ln w="952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7683" name="Rectangle 3">
            <a:hlinkClick r:id="rId2" action="ppaction://hlinksldjump"/>
          </p:cNvPr>
          <p:cNvSpPr>
            <a:spLocks noChangeArrowheads="1"/>
          </p:cNvSpPr>
          <p:nvPr/>
        </p:nvSpPr>
        <p:spPr bwMode="auto">
          <a:xfrm>
            <a:off x="2728913" y="590550"/>
            <a:ext cx="4060825" cy="579438"/>
          </a:xfrm>
          <a:prstGeom prst="rect">
            <a:avLst/>
          </a:prstGeom>
          <a:noFill/>
          <a:ln w="31750" algn="ctr">
            <a:noFill/>
            <a:miter lim="800000"/>
            <a:headEnd/>
            <a:tailEnd/>
          </a:ln>
          <a:effectLst>
            <a:outerShdw dist="35921" dir="2700000" algn="ctr" rotWithShape="0">
              <a:srgbClr val="808080"/>
            </a:outerShdw>
          </a:effectLst>
        </p:spPr>
        <p:txBody>
          <a:bodyPr wrap="none">
            <a:spAutoFit/>
          </a:bodyPr>
          <a:lstStyle/>
          <a:p>
            <a:pPr algn="ctr">
              <a:defRPr/>
            </a:pPr>
            <a:r>
              <a:rPr lang="zh-CN" altLang="en-US" sz="3200">
                <a:solidFill>
                  <a:srgbClr val="FFFF66"/>
                </a:solidFill>
                <a:effectLst>
                  <a:outerShdw blurRad="38100" dist="38100" dir="2700000" algn="tl">
                    <a:srgbClr val="C0C0C0"/>
                  </a:outerShdw>
                </a:effectLst>
                <a:latin typeface="幼圆" pitchFamily="49" charset="-122"/>
                <a:ea typeface="幼圆" pitchFamily="49" charset="-122"/>
              </a:rPr>
              <a:t>采样</a:t>
            </a:r>
            <a:r>
              <a:rPr lang="en-US" altLang="zh-CN" sz="3200">
                <a:solidFill>
                  <a:srgbClr val="FFFF66"/>
                </a:solidFill>
                <a:effectLst>
                  <a:outerShdw blurRad="38100" dist="38100" dir="2700000" algn="tl">
                    <a:srgbClr val="C0C0C0"/>
                  </a:outerShdw>
                </a:effectLst>
                <a:latin typeface="幼圆" pitchFamily="49" charset="-122"/>
                <a:ea typeface="幼圆" pitchFamily="49" charset="-122"/>
              </a:rPr>
              <a:t>-</a:t>
            </a:r>
            <a:r>
              <a:rPr lang="zh-CN" altLang="en-US" sz="3200">
                <a:solidFill>
                  <a:srgbClr val="FFFF66"/>
                </a:solidFill>
                <a:effectLst>
                  <a:outerShdw blurRad="38100" dist="38100" dir="2700000" algn="tl">
                    <a:srgbClr val="C0C0C0"/>
                  </a:outerShdw>
                </a:effectLst>
                <a:latin typeface="幼圆" pitchFamily="49" charset="-122"/>
                <a:ea typeface="幼圆" pitchFamily="49" charset="-122"/>
              </a:rPr>
              <a:t>保持电路波形图</a:t>
            </a:r>
          </a:p>
        </p:txBody>
      </p:sp>
      <p:grpSp>
        <p:nvGrpSpPr>
          <p:cNvPr id="74756" name="Group 4"/>
          <p:cNvGrpSpPr>
            <a:grpSpLocks/>
          </p:cNvGrpSpPr>
          <p:nvPr/>
        </p:nvGrpSpPr>
        <p:grpSpPr bwMode="auto">
          <a:xfrm>
            <a:off x="2260600" y="1311275"/>
            <a:ext cx="4521200" cy="4951413"/>
            <a:chOff x="1424" y="826"/>
            <a:chExt cx="2848" cy="3119"/>
          </a:xfrm>
        </p:grpSpPr>
        <p:grpSp>
          <p:nvGrpSpPr>
            <p:cNvPr id="74763" name="Group 5"/>
            <p:cNvGrpSpPr>
              <a:grpSpLocks/>
            </p:cNvGrpSpPr>
            <p:nvPr/>
          </p:nvGrpSpPr>
          <p:grpSpPr bwMode="auto">
            <a:xfrm>
              <a:off x="2000" y="859"/>
              <a:ext cx="2272" cy="993"/>
              <a:chOff x="2000" y="1279"/>
              <a:chExt cx="2272" cy="993"/>
            </a:xfrm>
          </p:grpSpPr>
          <p:sp>
            <p:nvSpPr>
              <p:cNvPr id="327686" name="Line 6"/>
              <p:cNvSpPr>
                <a:spLocks noChangeShapeType="1"/>
              </p:cNvSpPr>
              <p:nvPr/>
            </p:nvSpPr>
            <p:spPr bwMode="auto">
              <a:xfrm>
                <a:off x="2000" y="2272"/>
                <a:ext cx="2272" cy="0"/>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87" name="Line 7"/>
              <p:cNvSpPr>
                <a:spLocks noChangeShapeType="1"/>
              </p:cNvSpPr>
              <p:nvPr/>
            </p:nvSpPr>
            <p:spPr bwMode="auto">
              <a:xfrm flipV="1">
                <a:off x="2000" y="1279"/>
                <a:ext cx="0" cy="993"/>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74764" name="Group 8"/>
            <p:cNvGrpSpPr>
              <a:grpSpLocks/>
            </p:cNvGrpSpPr>
            <p:nvPr/>
          </p:nvGrpSpPr>
          <p:grpSpPr bwMode="auto">
            <a:xfrm>
              <a:off x="2000" y="1911"/>
              <a:ext cx="2272" cy="993"/>
              <a:chOff x="2000" y="1279"/>
              <a:chExt cx="2272" cy="993"/>
            </a:xfrm>
          </p:grpSpPr>
          <p:sp>
            <p:nvSpPr>
              <p:cNvPr id="327689" name="Line 9"/>
              <p:cNvSpPr>
                <a:spLocks noChangeShapeType="1"/>
              </p:cNvSpPr>
              <p:nvPr/>
            </p:nvSpPr>
            <p:spPr bwMode="auto">
              <a:xfrm>
                <a:off x="2000" y="2272"/>
                <a:ext cx="2272" cy="0"/>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0" name="Line 10"/>
              <p:cNvSpPr>
                <a:spLocks noChangeShapeType="1"/>
              </p:cNvSpPr>
              <p:nvPr/>
            </p:nvSpPr>
            <p:spPr bwMode="auto">
              <a:xfrm flipV="1">
                <a:off x="2000" y="1279"/>
                <a:ext cx="0" cy="993"/>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grpSp>
        <p:grpSp>
          <p:nvGrpSpPr>
            <p:cNvPr id="74765" name="Group 11"/>
            <p:cNvGrpSpPr>
              <a:grpSpLocks/>
            </p:cNvGrpSpPr>
            <p:nvPr/>
          </p:nvGrpSpPr>
          <p:grpSpPr bwMode="auto">
            <a:xfrm>
              <a:off x="2000" y="2952"/>
              <a:ext cx="2272" cy="993"/>
              <a:chOff x="2000" y="1279"/>
              <a:chExt cx="2272" cy="993"/>
            </a:xfrm>
          </p:grpSpPr>
          <p:sp>
            <p:nvSpPr>
              <p:cNvPr id="327692" name="Line 12"/>
              <p:cNvSpPr>
                <a:spLocks noChangeShapeType="1"/>
              </p:cNvSpPr>
              <p:nvPr/>
            </p:nvSpPr>
            <p:spPr bwMode="auto">
              <a:xfrm>
                <a:off x="2000" y="2272"/>
                <a:ext cx="2272" cy="0"/>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3" name="Line 13"/>
              <p:cNvSpPr>
                <a:spLocks noChangeShapeType="1"/>
              </p:cNvSpPr>
              <p:nvPr/>
            </p:nvSpPr>
            <p:spPr bwMode="auto">
              <a:xfrm flipV="1">
                <a:off x="2000" y="1279"/>
                <a:ext cx="0" cy="993"/>
              </a:xfrm>
              <a:prstGeom prst="line">
                <a:avLst/>
              </a:prstGeom>
              <a:noFill/>
              <a:ln w="12700">
                <a:solidFill>
                  <a:schemeClr val="bg1"/>
                </a:solidFill>
                <a:round/>
                <a:headEnd/>
                <a:tailEnd type="triangle" w="med" len="lg"/>
              </a:ln>
              <a:effectLst/>
            </p:spPr>
            <p:txBody>
              <a:bodyPr/>
              <a:lstStyle/>
              <a:p>
                <a:pPr>
                  <a:defRPr/>
                </a:pPr>
                <a:endParaRPr lang="zh-CN" altLang="en-US">
                  <a:effectLst>
                    <a:outerShdw blurRad="38100" dist="38100" dir="2700000" algn="tl">
                      <a:srgbClr val="000000">
                        <a:alpha val="43137"/>
                      </a:srgbClr>
                    </a:outerShdw>
                  </a:effectLst>
                </a:endParaRPr>
              </a:p>
            </p:txBody>
          </p:sp>
        </p:grpSp>
        <p:sp>
          <p:nvSpPr>
            <p:cNvPr id="327694" name="Line 14"/>
            <p:cNvSpPr>
              <a:spLocks noChangeShapeType="1"/>
            </p:cNvSpPr>
            <p:nvPr/>
          </p:nvSpPr>
          <p:spPr bwMode="auto">
            <a:xfrm>
              <a:off x="2000" y="2359"/>
              <a:ext cx="419" cy="0"/>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5" name="Line 15"/>
            <p:cNvSpPr>
              <a:spLocks noChangeShapeType="1"/>
            </p:cNvSpPr>
            <p:nvPr/>
          </p:nvSpPr>
          <p:spPr bwMode="auto">
            <a:xfrm>
              <a:off x="2845" y="2359"/>
              <a:ext cx="419" cy="0"/>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6" name="Line 16"/>
            <p:cNvSpPr>
              <a:spLocks noChangeShapeType="1"/>
            </p:cNvSpPr>
            <p:nvPr/>
          </p:nvSpPr>
          <p:spPr bwMode="auto">
            <a:xfrm>
              <a:off x="3638" y="2366"/>
              <a:ext cx="419" cy="0"/>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7" name="Line 17"/>
            <p:cNvSpPr>
              <a:spLocks noChangeShapeType="1"/>
            </p:cNvSpPr>
            <p:nvPr/>
          </p:nvSpPr>
          <p:spPr bwMode="auto">
            <a:xfrm>
              <a:off x="2419" y="2359"/>
              <a:ext cx="0" cy="545"/>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8" name="Line 18"/>
            <p:cNvSpPr>
              <a:spLocks noChangeShapeType="1"/>
            </p:cNvSpPr>
            <p:nvPr/>
          </p:nvSpPr>
          <p:spPr bwMode="auto">
            <a:xfrm>
              <a:off x="2845" y="2359"/>
              <a:ext cx="0" cy="545"/>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699" name="Line 19"/>
            <p:cNvSpPr>
              <a:spLocks noChangeShapeType="1"/>
            </p:cNvSpPr>
            <p:nvPr/>
          </p:nvSpPr>
          <p:spPr bwMode="auto">
            <a:xfrm>
              <a:off x="3264" y="2359"/>
              <a:ext cx="0" cy="545"/>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0" name="Line 20"/>
            <p:cNvSpPr>
              <a:spLocks noChangeShapeType="1"/>
            </p:cNvSpPr>
            <p:nvPr/>
          </p:nvSpPr>
          <p:spPr bwMode="auto">
            <a:xfrm>
              <a:off x="3638" y="2359"/>
              <a:ext cx="0" cy="545"/>
            </a:xfrm>
            <a:prstGeom prst="line">
              <a:avLst/>
            </a:prstGeom>
            <a:noFill/>
            <a:ln w="28575">
              <a:solidFill>
                <a:srgbClr val="FFFF66"/>
              </a:solidFill>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1" name="Line 21"/>
            <p:cNvSpPr>
              <a:spLocks noChangeShapeType="1"/>
            </p:cNvSpPr>
            <p:nvPr/>
          </p:nvSpPr>
          <p:spPr bwMode="auto">
            <a:xfrm>
              <a:off x="2419" y="2904"/>
              <a:ext cx="0" cy="575"/>
            </a:xfrm>
            <a:prstGeom prst="line">
              <a:avLst/>
            </a:prstGeom>
            <a:noFill/>
            <a:ln w="12700">
              <a:solidFill>
                <a:schemeClr val="bg1"/>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2" name="Line 22"/>
            <p:cNvSpPr>
              <a:spLocks noChangeShapeType="1"/>
            </p:cNvSpPr>
            <p:nvPr/>
          </p:nvSpPr>
          <p:spPr bwMode="auto">
            <a:xfrm>
              <a:off x="2845" y="2904"/>
              <a:ext cx="0" cy="462"/>
            </a:xfrm>
            <a:prstGeom prst="line">
              <a:avLst/>
            </a:prstGeom>
            <a:noFill/>
            <a:ln w="12700">
              <a:solidFill>
                <a:schemeClr val="bg1"/>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3" name="Line 23"/>
            <p:cNvSpPr>
              <a:spLocks noChangeShapeType="1"/>
            </p:cNvSpPr>
            <p:nvPr/>
          </p:nvSpPr>
          <p:spPr bwMode="auto">
            <a:xfrm>
              <a:off x="3264" y="2904"/>
              <a:ext cx="0" cy="546"/>
            </a:xfrm>
            <a:prstGeom prst="line">
              <a:avLst/>
            </a:prstGeom>
            <a:noFill/>
            <a:ln w="12700">
              <a:solidFill>
                <a:schemeClr val="bg1"/>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4" name="Line 24"/>
            <p:cNvSpPr>
              <a:spLocks noChangeShapeType="1"/>
            </p:cNvSpPr>
            <p:nvPr/>
          </p:nvSpPr>
          <p:spPr bwMode="auto">
            <a:xfrm>
              <a:off x="3638" y="2904"/>
              <a:ext cx="0" cy="580"/>
            </a:xfrm>
            <a:prstGeom prst="line">
              <a:avLst/>
            </a:prstGeom>
            <a:noFill/>
            <a:ln w="12700">
              <a:solidFill>
                <a:schemeClr val="bg1"/>
              </a:solidFill>
              <a:prstDash val="dash"/>
              <a:round/>
              <a:headEnd/>
              <a:tailEn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5" name="Freeform 25"/>
            <p:cNvSpPr>
              <a:spLocks/>
            </p:cNvSpPr>
            <p:nvPr/>
          </p:nvSpPr>
          <p:spPr bwMode="auto">
            <a:xfrm>
              <a:off x="2005" y="1107"/>
              <a:ext cx="1851" cy="725"/>
            </a:xfrm>
            <a:custGeom>
              <a:avLst/>
              <a:gdLst/>
              <a:ahLst/>
              <a:cxnLst>
                <a:cxn ang="0">
                  <a:pos x="0" y="725"/>
                </a:cxn>
                <a:cxn ang="0">
                  <a:pos x="438" y="229"/>
                </a:cxn>
                <a:cxn ang="0">
                  <a:pos x="680" y="33"/>
                </a:cxn>
                <a:cxn ang="0">
                  <a:pos x="795" y="33"/>
                </a:cxn>
                <a:cxn ang="0">
                  <a:pos x="933" y="137"/>
                </a:cxn>
                <a:cxn ang="0">
                  <a:pos x="1233" y="218"/>
                </a:cxn>
                <a:cxn ang="0">
                  <a:pos x="1751" y="252"/>
                </a:cxn>
                <a:cxn ang="0">
                  <a:pos x="1832" y="241"/>
                </a:cxn>
              </a:cxnLst>
              <a:rect l="0" t="0" r="r" b="b"/>
              <a:pathLst>
                <a:path w="1851" h="725">
                  <a:moveTo>
                    <a:pt x="0" y="725"/>
                  </a:moveTo>
                  <a:cubicBezTo>
                    <a:pt x="162" y="534"/>
                    <a:pt x="325" y="344"/>
                    <a:pt x="438" y="229"/>
                  </a:cubicBezTo>
                  <a:cubicBezTo>
                    <a:pt x="551" y="114"/>
                    <a:pt x="620" y="66"/>
                    <a:pt x="680" y="33"/>
                  </a:cubicBezTo>
                  <a:cubicBezTo>
                    <a:pt x="740" y="0"/>
                    <a:pt x="753" y="16"/>
                    <a:pt x="795" y="33"/>
                  </a:cubicBezTo>
                  <a:cubicBezTo>
                    <a:pt x="837" y="50"/>
                    <a:pt x="860" y="106"/>
                    <a:pt x="933" y="137"/>
                  </a:cubicBezTo>
                  <a:cubicBezTo>
                    <a:pt x="1006" y="168"/>
                    <a:pt x="1097" y="199"/>
                    <a:pt x="1233" y="218"/>
                  </a:cubicBezTo>
                  <a:cubicBezTo>
                    <a:pt x="1369" y="237"/>
                    <a:pt x="1651" y="248"/>
                    <a:pt x="1751" y="252"/>
                  </a:cubicBezTo>
                  <a:cubicBezTo>
                    <a:pt x="1851" y="256"/>
                    <a:pt x="1819" y="243"/>
                    <a:pt x="1832" y="241"/>
                  </a:cubicBezTo>
                </a:path>
              </a:pathLst>
            </a:custGeom>
            <a:noFill/>
            <a:ln w="50800" cap="flat" cmpd="sng">
              <a:solidFill>
                <a:srgbClr val="FF9900"/>
              </a:solidFill>
              <a:prstDash val="solid"/>
              <a:round/>
              <a:headEnd type="none" w="med" len="med"/>
              <a:tailEnd type="non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6" name="Freeform 26"/>
            <p:cNvSpPr>
              <a:spLocks/>
            </p:cNvSpPr>
            <p:nvPr/>
          </p:nvSpPr>
          <p:spPr bwMode="auto">
            <a:xfrm>
              <a:off x="1993" y="3331"/>
              <a:ext cx="853" cy="586"/>
            </a:xfrm>
            <a:custGeom>
              <a:avLst/>
              <a:gdLst/>
              <a:ahLst/>
              <a:cxnLst>
                <a:cxn ang="0">
                  <a:pos x="0" y="586"/>
                </a:cxn>
                <a:cxn ang="0">
                  <a:pos x="438" y="90"/>
                </a:cxn>
                <a:cxn ang="0">
                  <a:pos x="853" y="44"/>
                </a:cxn>
              </a:cxnLst>
              <a:rect l="0" t="0" r="r" b="b"/>
              <a:pathLst>
                <a:path w="853" h="586">
                  <a:moveTo>
                    <a:pt x="0" y="586"/>
                  </a:moveTo>
                  <a:cubicBezTo>
                    <a:pt x="148" y="383"/>
                    <a:pt x="296" y="180"/>
                    <a:pt x="438" y="90"/>
                  </a:cubicBezTo>
                  <a:cubicBezTo>
                    <a:pt x="580" y="0"/>
                    <a:pt x="784" y="53"/>
                    <a:pt x="853" y="44"/>
                  </a:cubicBezTo>
                </a:path>
              </a:pathLst>
            </a:custGeom>
            <a:noFill/>
            <a:ln w="50800" cap="flat" cmpd="sng">
              <a:solidFill>
                <a:srgbClr val="FF6600"/>
              </a:solidFill>
              <a:prstDash val="solid"/>
              <a:round/>
              <a:headEnd type="none" w="med" len="med"/>
              <a:tailEnd type="non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327707" name="Freeform 27"/>
            <p:cNvSpPr>
              <a:spLocks/>
            </p:cNvSpPr>
            <p:nvPr/>
          </p:nvSpPr>
          <p:spPr bwMode="auto">
            <a:xfrm>
              <a:off x="2811" y="3364"/>
              <a:ext cx="968" cy="115"/>
            </a:xfrm>
            <a:custGeom>
              <a:avLst/>
              <a:gdLst/>
              <a:ahLst/>
              <a:cxnLst>
                <a:cxn ang="0">
                  <a:pos x="0" y="0"/>
                </a:cxn>
                <a:cxn ang="0">
                  <a:pos x="461" y="69"/>
                </a:cxn>
                <a:cxn ang="0">
                  <a:pos x="968" y="115"/>
                </a:cxn>
              </a:cxnLst>
              <a:rect l="0" t="0" r="r" b="b"/>
              <a:pathLst>
                <a:path w="968" h="115">
                  <a:moveTo>
                    <a:pt x="0" y="0"/>
                  </a:moveTo>
                  <a:cubicBezTo>
                    <a:pt x="150" y="25"/>
                    <a:pt x="300" y="50"/>
                    <a:pt x="461" y="69"/>
                  </a:cubicBezTo>
                  <a:cubicBezTo>
                    <a:pt x="622" y="88"/>
                    <a:pt x="884" y="107"/>
                    <a:pt x="968" y="115"/>
                  </a:cubicBezTo>
                </a:path>
              </a:pathLst>
            </a:custGeom>
            <a:noFill/>
            <a:ln w="50800" cap="flat" cmpd="sng">
              <a:solidFill>
                <a:srgbClr val="FF6600"/>
              </a:solidFill>
              <a:prstDash val="solid"/>
              <a:round/>
              <a:headEnd type="none" w="med" len="med"/>
              <a:tailEnd type="none" w="med" len="med"/>
            </a:ln>
            <a:effectLst/>
          </p:spPr>
          <p:txBody>
            <a:bodyPr/>
            <a:lstStyle/>
            <a:p>
              <a:pPr>
                <a:defRPr/>
              </a:pPr>
              <a:endParaRPr lang="zh-CN" altLang="en-US">
                <a:effectLst>
                  <a:outerShdw blurRad="38100" dist="38100" dir="2700000" algn="tl">
                    <a:srgbClr val="000000">
                      <a:alpha val="43137"/>
                    </a:srgbClr>
                  </a:outerShdw>
                </a:effectLst>
              </a:endParaRPr>
            </a:p>
          </p:txBody>
        </p:sp>
        <p:sp>
          <p:nvSpPr>
            <p:cNvPr id="74780" name="Text Box 28"/>
            <p:cNvSpPr txBox="1">
              <a:spLocks noChangeArrowheads="1"/>
            </p:cNvSpPr>
            <p:nvPr/>
          </p:nvSpPr>
          <p:spPr bwMode="auto">
            <a:xfrm>
              <a:off x="2060" y="2420"/>
              <a:ext cx="207" cy="518"/>
            </a:xfrm>
            <a:prstGeom prst="rect">
              <a:avLst/>
            </a:prstGeom>
            <a:noFill/>
            <a:ln w="28575" algn="ctr">
              <a:noFill/>
              <a:miter lim="800000"/>
              <a:headEnd/>
              <a:tailEnd/>
            </a:ln>
          </p:spPr>
          <p:txBody>
            <a:bodyPr>
              <a:spAutoFit/>
            </a:bodyPr>
            <a:lstStyle/>
            <a:p>
              <a:pPr algn="ctr"/>
              <a:r>
                <a:rPr lang="zh-CN" altLang="en-US" sz="2400">
                  <a:solidFill>
                    <a:schemeClr val="bg1"/>
                  </a:solidFill>
                  <a:ea typeface="隶书" pitchFamily="49" charset="-122"/>
                </a:rPr>
                <a:t>采样</a:t>
              </a:r>
            </a:p>
          </p:txBody>
        </p:sp>
        <p:sp>
          <p:nvSpPr>
            <p:cNvPr id="74781" name="Text Box 29"/>
            <p:cNvSpPr txBox="1">
              <a:spLocks noChangeArrowheads="1"/>
            </p:cNvSpPr>
            <p:nvPr/>
          </p:nvSpPr>
          <p:spPr bwMode="auto">
            <a:xfrm>
              <a:off x="2908" y="2406"/>
              <a:ext cx="207" cy="518"/>
            </a:xfrm>
            <a:prstGeom prst="rect">
              <a:avLst/>
            </a:prstGeom>
            <a:noFill/>
            <a:ln w="28575" algn="ctr">
              <a:noFill/>
              <a:miter lim="800000"/>
              <a:headEnd/>
              <a:tailEnd/>
            </a:ln>
          </p:spPr>
          <p:txBody>
            <a:bodyPr>
              <a:spAutoFit/>
            </a:bodyPr>
            <a:lstStyle/>
            <a:p>
              <a:pPr algn="ctr"/>
              <a:r>
                <a:rPr lang="zh-CN" altLang="en-US" sz="2400">
                  <a:solidFill>
                    <a:schemeClr val="bg1"/>
                  </a:solidFill>
                  <a:ea typeface="隶书" pitchFamily="49" charset="-122"/>
                </a:rPr>
                <a:t>采样</a:t>
              </a:r>
            </a:p>
          </p:txBody>
        </p:sp>
        <p:sp>
          <p:nvSpPr>
            <p:cNvPr id="74782" name="Text Box 30"/>
            <p:cNvSpPr txBox="1">
              <a:spLocks noChangeArrowheads="1"/>
            </p:cNvSpPr>
            <p:nvPr/>
          </p:nvSpPr>
          <p:spPr bwMode="auto">
            <a:xfrm>
              <a:off x="3657" y="2406"/>
              <a:ext cx="207" cy="518"/>
            </a:xfrm>
            <a:prstGeom prst="rect">
              <a:avLst/>
            </a:prstGeom>
            <a:noFill/>
            <a:ln w="28575" algn="ctr">
              <a:noFill/>
              <a:miter lim="800000"/>
              <a:headEnd/>
              <a:tailEnd/>
            </a:ln>
          </p:spPr>
          <p:txBody>
            <a:bodyPr>
              <a:spAutoFit/>
            </a:bodyPr>
            <a:lstStyle/>
            <a:p>
              <a:pPr algn="ctr"/>
              <a:r>
                <a:rPr lang="zh-CN" altLang="en-US" sz="2400">
                  <a:solidFill>
                    <a:schemeClr val="bg1"/>
                  </a:solidFill>
                  <a:ea typeface="隶书" pitchFamily="49" charset="-122"/>
                </a:rPr>
                <a:t>采样</a:t>
              </a:r>
            </a:p>
          </p:txBody>
        </p:sp>
        <p:sp>
          <p:nvSpPr>
            <p:cNvPr id="74783" name="Text Box 31"/>
            <p:cNvSpPr txBox="1">
              <a:spLocks noChangeArrowheads="1"/>
            </p:cNvSpPr>
            <p:nvPr/>
          </p:nvSpPr>
          <p:spPr bwMode="auto">
            <a:xfrm>
              <a:off x="2499" y="2398"/>
              <a:ext cx="196" cy="518"/>
            </a:xfrm>
            <a:prstGeom prst="rect">
              <a:avLst/>
            </a:prstGeom>
            <a:noFill/>
            <a:ln w="28575" algn="ctr">
              <a:noFill/>
              <a:miter lim="800000"/>
              <a:headEnd/>
              <a:tailEnd/>
            </a:ln>
          </p:spPr>
          <p:txBody>
            <a:bodyPr>
              <a:spAutoFit/>
            </a:bodyPr>
            <a:lstStyle/>
            <a:p>
              <a:pPr algn="ctr"/>
              <a:r>
                <a:rPr lang="zh-CN" altLang="en-US" sz="2400">
                  <a:solidFill>
                    <a:schemeClr val="bg1"/>
                  </a:solidFill>
                  <a:ea typeface="隶书" pitchFamily="49" charset="-122"/>
                </a:rPr>
                <a:t>保持</a:t>
              </a:r>
            </a:p>
          </p:txBody>
        </p:sp>
        <p:sp>
          <p:nvSpPr>
            <p:cNvPr id="74784" name="Text Box 32"/>
            <p:cNvSpPr txBox="1">
              <a:spLocks noChangeArrowheads="1"/>
            </p:cNvSpPr>
            <p:nvPr/>
          </p:nvSpPr>
          <p:spPr bwMode="auto">
            <a:xfrm>
              <a:off x="3349" y="2384"/>
              <a:ext cx="196" cy="518"/>
            </a:xfrm>
            <a:prstGeom prst="rect">
              <a:avLst/>
            </a:prstGeom>
            <a:noFill/>
            <a:ln w="28575" algn="ctr">
              <a:noFill/>
              <a:miter lim="800000"/>
              <a:headEnd/>
              <a:tailEnd/>
            </a:ln>
          </p:spPr>
          <p:txBody>
            <a:bodyPr>
              <a:spAutoFit/>
            </a:bodyPr>
            <a:lstStyle/>
            <a:p>
              <a:pPr algn="ctr"/>
              <a:r>
                <a:rPr lang="zh-CN" altLang="en-US" sz="2400">
                  <a:solidFill>
                    <a:schemeClr val="bg1"/>
                  </a:solidFill>
                  <a:ea typeface="隶书" pitchFamily="49" charset="-122"/>
                </a:rPr>
                <a:t>保持</a:t>
              </a:r>
            </a:p>
          </p:txBody>
        </p:sp>
        <p:sp>
          <p:nvSpPr>
            <p:cNvPr id="74785" name="Rectangle 33"/>
            <p:cNvSpPr>
              <a:spLocks noChangeArrowheads="1"/>
            </p:cNvSpPr>
            <p:nvPr/>
          </p:nvSpPr>
          <p:spPr bwMode="auto">
            <a:xfrm>
              <a:off x="1438" y="826"/>
              <a:ext cx="305" cy="365"/>
            </a:xfrm>
            <a:prstGeom prst="rect">
              <a:avLst/>
            </a:prstGeom>
            <a:noFill/>
            <a:ln w="28575" algn="ctr">
              <a:noFill/>
              <a:miter lim="800000"/>
              <a:headEnd/>
              <a:tailEnd/>
            </a:ln>
          </p:spPr>
          <p:txBody>
            <a:bodyPr wrap="none">
              <a:spAutoFit/>
            </a:bodyPr>
            <a:lstStyle/>
            <a:p>
              <a:pPr algn="ctr"/>
              <a:r>
                <a:rPr lang="en-US" altLang="zh-CN" sz="3200" i="1">
                  <a:solidFill>
                    <a:schemeClr val="bg1"/>
                  </a:solidFill>
                </a:rPr>
                <a:t>u</a:t>
              </a:r>
              <a:r>
                <a:rPr lang="en-US" altLang="zh-CN" sz="3200" baseline="-25000">
                  <a:solidFill>
                    <a:schemeClr val="bg1"/>
                  </a:solidFill>
                </a:rPr>
                <a:t>i</a:t>
              </a:r>
            </a:p>
          </p:txBody>
        </p:sp>
        <p:sp>
          <p:nvSpPr>
            <p:cNvPr id="74786" name="Rectangle 34"/>
            <p:cNvSpPr>
              <a:spLocks noChangeArrowheads="1"/>
            </p:cNvSpPr>
            <p:nvPr/>
          </p:nvSpPr>
          <p:spPr bwMode="auto">
            <a:xfrm>
              <a:off x="1424" y="1932"/>
              <a:ext cx="333" cy="365"/>
            </a:xfrm>
            <a:prstGeom prst="rect">
              <a:avLst/>
            </a:prstGeom>
            <a:noFill/>
            <a:ln w="28575" algn="ctr">
              <a:noFill/>
              <a:miter lim="800000"/>
              <a:headEnd/>
              <a:tailEnd/>
            </a:ln>
          </p:spPr>
          <p:txBody>
            <a:bodyPr wrap="none">
              <a:spAutoFit/>
            </a:bodyPr>
            <a:lstStyle/>
            <a:p>
              <a:pPr algn="ctr"/>
              <a:r>
                <a:rPr lang="en-US" altLang="zh-CN" sz="3200" i="1">
                  <a:solidFill>
                    <a:schemeClr val="bg1"/>
                  </a:solidFill>
                </a:rPr>
                <a:t>u</a:t>
              </a:r>
              <a:r>
                <a:rPr lang="en-US" altLang="zh-CN" sz="3200" baseline="-25000">
                  <a:solidFill>
                    <a:schemeClr val="bg1"/>
                  </a:solidFill>
                </a:rPr>
                <a:t>c</a:t>
              </a:r>
            </a:p>
          </p:txBody>
        </p:sp>
        <p:sp>
          <p:nvSpPr>
            <p:cNvPr id="74787" name="Rectangle 35"/>
            <p:cNvSpPr>
              <a:spLocks noChangeArrowheads="1"/>
            </p:cNvSpPr>
            <p:nvPr/>
          </p:nvSpPr>
          <p:spPr bwMode="auto">
            <a:xfrm>
              <a:off x="1431" y="2934"/>
              <a:ext cx="342" cy="365"/>
            </a:xfrm>
            <a:prstGeom prst="rect">
              <a:avLst/>
            </a:prstGeom>
            <a:noFill/>
            <a:ln w="28575" algn="ctr">
              <a:noFill/>
              <a:miter lim="800000"/>
              <a:headEnd/>
              <a:tailEnd/>
            </a:ln>
          </p:spPr>
          <p:txBody>
            <a:bodyPr wrap="none">
              <a:spAutoFit/>
            </a:bodyPr>
            <a:lstStyle/>
            <a:p>
              <a:pPr algn="ctr"/>
              <a:r>
                <a:rPr lang="en-US" altLang="zh-CN" sz="3200" i="1">
                  <a:solidFill>
                    <a:schemeClr val="bg1"/>
                  </a:solidFill>
                </a:rPr>
                <a:t>u</a:t>
              </a:r>
              <a:r>
                <a:rPr lang="en-US" altLang="zh-CN" sz="3200" baseline="-25000">
                  <a:solidFill>
                    <a:schemeClr val="bg1"/>
                  </a:solidFill>
                </a:rPr>
                <a:t>o</a:t>
              </a:r>
            </a:p>
          </p:txBody>
        </p:sp>
        <p:sp>
          <p:nvSpPr>
            <p:cNvPr id="74788" name="Rectangle 36"/>
            <p:cNvSpPr>
              <a:spLocks noChangeArrowheads="1"/>
            </p:cNvSpPr>
            <p:nvPr/>
          </p:nvSpPr>
          <p:spPr bwMode="auto">
            <a:xfrm>
              <a:off x="1527" y="898"/>
              <a:ext cx="555" cy="288"/>
            </a:xfrm>
            <a:prstGeom prst="rect">
              <a:avLst/>
            </a:prstGeom>
            <a:noFill/>
            <a:ln w="28575" algn="ctr">
              <a:noFill/>
              <a:miter lim="800000"/>
              <a:headEnd/>
              <a:tailEnd/>
            </a:ln>
          </p:spPr>
          <p:txBody>
            <a:bodyPr wrap="none">
              <a:spAutoFit/>
            </a:bodyPr>
            <a:lstStyle/>
            <a:p>
              <a:pPr algn="ctr"/>
              <a:r>
                <a:rPr lang="zh-CN" altLang="en-US" sz="2400">
                  <a:solidFill>
                    <a:schemeClr val="bg1"/>
                  </a:solidFill>
                </a:rPr>
                <a:t>（</a:t>
              </a:r>
              <a:r>
                <a:rPr lang="en-US" altLang="zh-CN" sz="2400" i="1">
                  <a:solidFill>
                    <a:schemeClr val="bg1"/>
                  </a:solidFill>
                </a:rPr>
                <a:t>t</a:t>
              </a:r>
              <a:r>
                <a:rPr lang="zh-CN" altLang="en-US" sz="2400">
                  <a:solidFill>
                    <a:schemeClr val="bg1"/>
                  </a:solidFill>
                </a:rPr>
                <a:t>）</a:t>
              </a:r>
            </a:p>
          </p:txBody>
        </p:sp>
        <p:sp>
          <p:nvSpPr>
            <p:cNvPr id="74789" name="Rectangle 37"/>
            <p:cNvSpPr>
              <a:spLocks noChangeArrowheads="1"/>
            </p:cNvSpPr>
            <p:nvPr/>
          </p:nvSpPr>
          <p:spPr bwMode="auto">
            <a:xfrm>
              <a:off x="1588" y="2027"/>
              <a:ext cx="555" cy="288"/>
            </a:xfrm>
            <a:prstGeom prst="rect">
              <a:avLst/>
            </a:prstGeom>
            <a:noFill/>
            <a:ln w="28575" algn="ctr">
              <a:noFill/>
              <a:miter lim="800000"/>
              <a:headEnd/>
              <a:tailEnd/>
            </a:ln>
          </p:spPr>
          <p:txBody>
            <a:bodyPr wrap="none">
              <a:spAutoFit/>
            </a:bodyPr>
            <a:lstStyle/>
            <a:p>
              <a:pPr algn="ctr"/>
              <a:r>
                <a:rPr lang="zh-CN" altLang="en-US" sz="2400">
                  <a:solidFill>
                    <a:schemeClr val="bg1"/>
                  </a:solidFill>
                </a:rPr>
                <a:t>（</a:t>
              </a:r>
              <a:r>
                <a:rPr lang="en-US" altLang="zh-CN" sz="2400" i="1">
                  <a:solidFill>
                    <a:schemeClr val="bg1"/>
                  </a:solidFill>
                </a:rPr>
                <a:t>t</a:t>
              </a:r>
              <a:r>
                <a:rPr lang="zh-CN" altLang="en-US" sz="2400">
                  <a:solidFill>
                    <a:schemeClr val="bg1"/>
                  </a:solidFill>
                </a:rPr>
                <a:t>）</a:t>
              </a:r>
            </a:p>
          </p:txBody>
        </p:sp>
        <p:sp>
          <p:nvSpPr>
            <p:cNvPr id="74790" name="Rectangle 38"/>
            <p:cNvSpPr>
              <a:spLocks noChangeArrowheads="1"/>
            </p:cNvSpPr>
            <p:nvPr/>
          </p:nvSpPr>
          <p:spPr bwMode="auto">
            <a:xfrm>
              <a:off x="1565" y="3018"/>
              <a:ext cx="555" cy="288"/>
            </a:xfrm>
            <a:prstGeom prst="rect">
              <a:avLst/>
            </a:prstGeom>
            <a:noFill/>
            <a:ln w="28575" algn="ctr">
              <a:noFill/>
              <a:miter lim="800000"/>
              <a:headEnd/>
              <a:tailEnd/>
            </a:ln>
          </p:spPr>
          <p:txBody>
            <a:bodyPr wrap="none">
              <a:spAutoFit/>
            </a:bodyPr>
            <a:lstStyle/>
            <a:p>
              <a:pPr algn="ctr"/>
              <a:r>
                <a:rPr lang="zh-CN" altLang="en-US" sz="2400">
                  <a:solidFill>
                    <a:schemeClr val="bg1"/>
                  </a:solidFill>
                </a:rPr>
                <a:t>（</a:t>
              </a:r>
              <a:r>
                <a:rPr lang="en-US" altLang="zh-CN" sz="2400" i="1">
                  <a:solidFill>
                    <a:schemeClr val="bg1"/>
                  </a:solidFill>
                </a:rPr>
                <a:t>t</a:t>
              </a:r>
              <a:r>
                <a:rPr lang="zh-CN" altLang="en-US" sz="2400">
                  <a:solidFill>
                    <a:schemeClr val="bg1"/>
                  </a:solidFill>
                </a:rPr>
                <a:t>）</a:t>
              </a:r>
            </a:p>
          </p:txBody>
        </p:sp>
      </p:grpSp>
      <p:sp>
        <p:nvSpPr>
          <p:cNvPr id="74757" name="Text Box 39"/>
          <p:cNvSpPr txBox="1">
            <a:spLocks noChangeArrowheads="1"/>
          </p:cNvSpPr>
          <p:nvPr/>
        </p:nvSpPr>
        <p:spPr bwMode="auto">
          <a:xfrm>
            <a:off x="2827338" y="2709863"/>
            <a:ext cx="355600" cy="396875"/>
          </a:xfrm>
          <a:prstGeom prst="rect">
            <a:avLst/>
          </a:prstGeom>
          <a:noFill/>
          <a:ln w="38100" algn="ctr">
            <a:noFill/>
            <a:miter lim="800000"/>
            <a:headEnd/>
            <a:tailEnd/>
          </a:ln>
        </p:spPr>
        <p:txBody>
          <a:bodyPr>
            <a:spAutoFit/>
          </a:bodyPr>
          <a:lstStyle/>
          <a:p>
            <a:pPr algn="ctr">
              <a:spcBef>
                <a:spcPct val="50000"/>
              </a:spcBef>
            </a:pPr>
            <a:r>
              <a:rPr lang="en-US" altLang="zh-CN" i="1">
                <a:solidFill>
                  <a:schemeClr val="bg1"/>
                </a:solidFill>
                <a:ea typeface="幼圆" pitchFamily="49" charset="-122"/>
              </a:rPr>
              <a:t>0</a:t>
            </a:r>
          </a:p>
        </p:txBody>
      </p:sp>
      <p:sp>
        <p:nvSpPr>
          <p:cNvPr id="74758" name="Text Box 40"/>
          <p:cNvSpPr txBox="1">
            <a:spLocks noChangeArrowheads="1"/>
          </p:cNvSpPr>
          <p:nvPr/>
        </p:nvSpPr>
        <p:spPr bwMode="auto">
          <a:xfrm>
            <a:off x="2827338" y="4373563"/>
            <a:ext cx="355600" cy="396875"/>
          </a:xfrm>
          <a:prstGeom prst="rect">
            <a:avLst/>
          </a:prstGeom>
          <a:noFill/>
          <a:ln w="38100" algn="ctr">
            <a:noFill/>
            <a:miter lim="800000"/>
            <a:headEnd/>
            <a:tailEnd/>
          </a:ln>
        </p:spPr>
        <p:txBody>
          <a:bodyPr>
            <a:spAutoFit/>
          </a:bodyPr>
          <a:lstStyle/>
          <a:p>
            <a:pPr algn="ctr">
              <a:spcBef>
                <a:spcPct val="50000"/>
              </a:spcBef>
            </a:pPr>
            <a:r>
              <a:rPr lang="en-US" altLang="zh-CN" i="1">
                <a:solidFill>
                  <a:schemeClr val="bg1"/>
                </a:solidFill>
                <a:ea typeface="幼圆" pitchFamily="49" charset="-122"/>
              </a:rPr>
              <a:t>0</a:t>
            </a:r>
          </a:p>
        </p:txBody>
      </p:sp>
      <p:sp>
        <p:nvSpPr>
          <p:cNvPr id="74759" name="Text Box 41"/>
          <p:cNvSpPr txBox="1">
            <a:spLocks noChangeArrowheads="1"/>
          </p:cNvSpPr>
          <p:nvPr/>
        </p:nvSpPr>
        <p:spPr bwMode="auto">
          <a:xfrm>
            <a:off x="2827338" y="6019800"/>
            <a:ext cx="355600" cy="396875"/>
          </a:xfrm>
          <a:prstGeom prst="rect">
            <a:avLst/>
          </a:prstGeom>
          <a:noFill/>
          <a:ln w="38100" algn="ctr">
            <a:noFill/>
            <a:miter lim="800000"/>
            <a:headEnd/>
            <a:tailEnd/>
          </a:ln>
        </p:spPr>
        <p:txBody>
          <a:bodyPr>
            <a:spAutoFit/>
          </a:bodyPr>
          <a:lstStyle/>
          <a:p>
            <a:pPr algn="ctr">
              <a:spcBef>
                <a:spcPct val="50000"/>
              </a:spcBef>
            </a:pPr>
            <a:r>
              <a:rPr lang="en-US" altLang="zh-CN" i="1">
                <a:solidFill>
                  <a:schemeClr val="bg1"/>
                </a:solidFill>
                <a:ea typeface="幼圆" pitchFamily="49" charset="-122"/>
              </a:rPr>
              <a:t>0</a:t>
            </a:r>
          </a:p>
        </p:txBody>
      </p:sp>
      <p:sp>
        <p:nvSpPr>
          <p:cNvPr id="74760" name="Rectangle 42"/>
          <p:cNvSpPr>
            <a:spLocks noChangeArrowheads="1"/>
          </p:cNvSpPr>
          <p:nvPr/>
        </p:nvSpPr>
        <p:spPr bwMode="auto">
          <a:xfrm>
            <a:off x="6505575" y="2857500"/>
            <a:ext cx="268288" cy="457200"/>
          </a:xfrm>
          <a:prstGeom prst="rect">
            <a:avLst/>
          </a:prstGeom>
          <a:noFill/>
          <a:ln w="38100" algn="ctr">
            <a:noFill/>
            <a:miter lim="800000"/>
            <a:headEnd/>
            <a:tailEnd/>
          </a:ln>
        </p:spPr>
        <p:txBody>
          <a:bodyPr wrap="none">
            <a:spAutoFit/>
          </a:bodyPr>
          <a:lstStyle/>
          <a:p>
            <a:pPr algn="ctr"/>
            <a:r>
              <a:rPr lang="en-US" altLang="zh-CN" sz="2400" i="1">
                <a:solidFill>
                  <a:schemeClr val="bg1"/>
                </a:solidFill>
                <a:ea typeface="幼圆" pitchFamily="49" charset="-122"/>
              </a:rPr>
              <a:t>t</a:t>
            </a:r>
          </a:p>
        </p:txBody>
      </p:sp>
      <p:sp>
        <p:nvSpPr>
          <p:cNvPr id="74761" name="Rectangle 43"/>
          <p:cNvSpPr>
            <a:spLocks noChangeArrowheads="1"/>
          </p:cNvSpPr>
          <p:nvPr/>
        </p:nvSpPr>
        <p:spPr bwMode="auto">
          <a:xfrm>
            <a:off x="6586538" y="4541838"/>
            <a:ext cx="268287" cy="457200"/>
          </a:xfrm>
          <a:prstGeom prst="rect">
            <a:avLst/>
          </a:prstGeom>
          <a:noFill/>
          <a:ln w="38100" algn="ctr">
            <a:noFill/>
            <a:miter lim="800000"/>
            <a:headEnd/>
            <a:tailEnd/>
          </a:ln>
        </p:spPr>
        <p:txBody>
          <a:bodyPr wrap="none">
            <a:spAutoFit/>
          </a:bodyPr>
          <a:lstStyle/>
          <a:p>
            <a:pPr algn="ctr"/>
            <a:r>
              <a:rPr lang="en-US" altLang="zh-CN" sz="2400" i="1">
                <a:solidFill>
                  <a:schemeClr val="bg1"/>
                </a:solidFill>
                <a:ea typeface="幼圆" pitchFamily="49" charset="-122"/>
              </a:rPr>
              <a:t>t</a:t>
            </a:r>
          </a:p>
        </p:txBody>
      </p:sp>
      <p:sp>
        <p:nvSpPr>
          <p:cNvPr id="74762" name="Rectangle 44"/>
          <p:cNvSpPr>
            <a:spLocks noChangeArrowheads="1"/>
          </p:cNvSpPr>
          <p:nvPr/>
        </p:nvSpPr>
        <p:spPr bwMode="auto">
          <a:xfrm>
            <a:off x="6477000" y="5868988"/>
            <a:ext cx="268288" cy="457200"/>
          </a:xfrm>
          <a:prstGeom prst="rect">
            <a:avLst/>
          </a:prstGeom>
          <a:noFill/>
          <a:ln w="38100" algn="ctr">
            <a:noFill/>
            <a:miter lim="800000"/>
            <a:headEnd/>
            <a:tailEnd/>
          </a:ln>
        </p:spPr>
        <p:txBody>
          <a:bodyPr wrap="none">
            <a:spAutoFit/>
          </a:bodyPr>
          <a:lstStyle/>
          <a:p>
            <a:pPr algn="ctr"/>
            <a:r>
              <a:rPr lang="en-US" altLang="zh-CN" sz="2400" i="1">
                <a:solidFill>
                  <a:schemeClr val="bg1"/>
                </a:solidFill>
                <a:ea typeface="幼圆" pitchFamily="49" charset="-122"/>
              </a:rPr>
              <a:t>t</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80" name="Rectangle 4"/>
          <p:cNvSpPr>
            <a:spLocks noChangeArrowheads="1"/>
          </p:cNvSpPr>
          <p:nvPr/>
        </p:nvSpPr>
        <p:spPr bwMode="auto">
          <a:xfrm>
            <a:off x="539750" y="188913"/>
            <a:ext cx="8001000" cy="747712"/>
          </a:xfrm>
          <a:prstGeom prst="rect">
            <a:avLst/>
          </a:prstGeom>
          <a:noFill/>
          <a:ln w="9525">
            <a:noFill/>
            <a:miter lim="800000"/>
            <a:headEnd/>
            <a:tailEnd/>
          </a:ln>
          <a:effectLst/>
        </p:spPr>
        <p:txBody>
          <a:bodyPr anchor="b"/>
          <a:lstStyle/>
          <a:p>
            <a:pPr>
              <a:defRPr/>
            </a:pPr>
            <a:r>
              <a:rPr kumimoji="0" lang="en-US" altLang="zh-CN" sz="3600">
                <a:solidFill>
                  <a:srgbClr val="FF3300"/>
                </a:solidFill>
                <a:effectLst>
                  <a:outerShdw blurRad="38100" dist="38100" dir="2700000" algn="tl">
                    <a:srgbClr val="C0C0C0"/>
                  </a:outerShdw>
                </a:effectLst>
              </a:rPr>
              <a:t>1.5</a:t>
            </a:r>
            <a:r>
              <a:rPr kumimoji="0" lang="en-US" altLang="zh-CN" sz="3600">
                <a:solidFill>
                  <a:srgbClr val="FF3300"/>
                </a:solidFill>
                <a:effectLst>
                  <a:outerShdw blurRad="38100" dist="38100" dir="2700000" algn="tl">
                    <a:srgbClr val="C0C0C0"/>
                  </a:outerShdw>
                </a:effectLst>
                <a:latin typeface="宋体" pitchFamily="2" charset="-122"/>
              </a:rPr>
              <a:t> </a:t>
            </a:r>
            <a:r>
              <a:rPr kumimoji="0" lang="zh-CN" altLang="en-US" sz="3600">
                <a:solidFill>
                  <a:srgbClr val="FF3300"/>
                </a:solidFill>
                <a:effectLst>
                  <a:outerShdw blurRad="38100" dist="38100" dir="2700000" algn="tl">
                    <a:srgbClr val="C0C0C0"/>
                  </a:outerShdw>
                </a:effectLst>
                <a:latin typeface="宋体" pitchFamily="2" charset="-122"/>
              </a:rPr>
              <a:t>计算机控制系统的理论问题</a:t>
            </a:r>
          </a:p>
        </p:txBody>
      </p:sp>
      <p:sp>
        <p:nvSpPr>
          <p:cNvPr id="229381" name="Rectangle 5"/>
          <p:cNvSpPr>
            <a:spLocks noChangeArrowheads="1"/>
          </p:cNvSpPr>
          <p:nvPr/>
        </p:nvSpPr>
        <p:spPr bwMode="auto">
          <a:xfrm>
            <a:off x="900113" y="1268413"/>
            <a:ext cx="3997325" cy="757237"/>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2800">
                <a:solidFill>
                  <a:srgbClr val="0000FF"/>
                </a:solidFill>
                <a:effectLst>
                  <a:outerShdw blurRad="38100" dist="38100" dir="2700000" algn="tl">
                    <a:srgbClr val="C0C0C0"/>
                  </a:outerShdw>
                </a:effectLst>
              </a:rPr>
              <a:t>1.5.1 </a:t>
            </a:r>
            <a:r>
              <a:rPr kumimoji="0" lang="zh-CN" altLang="en-US" sz="2800">
                <a:solidFill>
                  <a:srgbClr val="0000FF"/>
                </a:solidFill>
                <a:effectLst>
                  <a:outerShdw blurRad="38100" dist="38100" dir="2700000" algn="tl">
                    <a:srgbClr val="C0C0C0"/>
                  </a:outerShdw>
                </a:effectLst>
              </a:rPr>
              <a:t>信号变换问题</a:t>
            </a:r>
          </a:p>
        </p:txBody>
      </p:sp>
      <p:sp>
        <p:nvSpPr>
          <p:cNvPr id="229385" name="Text Box 9"/>
          <p:cNvSpPr txBox="1">
            <a:spLocks noChangeArrowheads="1"/>
          </p:cNvSpPr>
          <p:nvPr/>
        </p:nvSpPr>
        <p:spPr bwMode="auto">
          <a:xfrm>
            <a:off x="755650" y="2228850"/>
            <a:ext cx="7724775" cy="2136775"/>
          </a:xfrm>
          <a:prstGeom prst="rect">
            <a:avLst/>
          </a:prstGeom>
          <a:noFill/>
          <a:ln w="9525">
            <a:noFill/>
            <a:miter lim="800000"/>
            <a:headEnd/>
            <a:tailEnd/>
          </a:ln>
          <a:effectLst/>
        </p:spPr>
        <p:txBody>
          <a:bodyPr>
            <a:spAutoFit/>
          </a:bodyPr>
          <a:lstStyle/>
          <a:p>
            <a:pPr>
              <a:lnSpc>
                <a:spcPct val="140000"/>
              </a:lnSpc>
              <a:defRPr/>
            </a:pP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计算机控制系统除有连续（模拟）信号外，还有离散模拟信号、数字信号等，是一种混合信号系统。</a:t>
            </a:r>
          </a:p>
          <a:p>
            <a:pPr>
              <a:lnSpc>
                <a:spcPct val="140000"/>
              </a:lnSpc>
              <a:defRPr/>
            </a:pPr>
            <a:r>
              <a:rPr lang="zh-CN" altLang="en-US" sz="2400">
                <a:effectLst>
                  <a:outerShdw blurRad="38100" dist="38100" dir="2700000" algn="tl">
                    <a:srgbClr val="C0C0C0"/>
                  </a:outerShdw>
                </a:effectLst>
              </a:rPr>
              <a:t>    这种系统结构和信号形式上的特点，使信号变换问题成为计算机控制系统特有的、必须面对和解决的问题。</a:t>
            </a:r>
          </a:p>
        </p:txBody>
      </p:sp>
      <p:sp>
        <p:nvSpPr>
          <p:cNvPr id="229386" name="Text Box 10"/>
          <p:cNvSpPr txBox="1">
            <a:spLocks noChangeArrowheads="1"/>
          </p:cNvSpPr>
          <p:nvPr/>
        </p:nvSpPr>
        <p:spPr bwMode="auto">
          <a:xfrm>
            <a:off x="950913" y="4886325"/>
            <a:ext cx="7077075" cy="822325"/>
          </a:xfrm>
          <a:prstGeom prst="rect">
            <a:avLst/>
          </a:prstGeom>
          <a:noFill/>
          <a:ln w="9525">
            <a:noFill/>
            <a:miter lim="800000"/>
            <a:headEnd/>
            <a:tailEnd/>
          </a:ln>
          <a:effectLst/>
        </p:spPr>
        <p:txBody>
          <a:bodyPr>
            <a:spAutoFit/>
          </a:bodyPr>
          <a:lstStyle/>
          <a:p>
            <a:pPr>
              <a:defRPr/>
            </a:pPr>
            <a:r>
              <a:rPr lang="zh-CN" altLang="en-US" sz="2400">
                <a:solidFill>
                  <a:srgbClr val="1E86B4"/>
                </a:solidFill>
                <a:effectLst>
                  <a:outerShdw blurRad="38100" dist="38100" dir="2700000" algn="tl">
                    <a:srgbClr val="C0C0C0"/>
                  </a:outerShdw>
                </a:effectLst>
              </a:rPr>
              <a:t>本课程将在教材第</a:t>
            </a:r>
            <a:r>
              <a:rPr lang="en-US" altLang="zh-CN" sz="2400">
                <a:solidFill>
                  <a:srgbClr val="1E86B4"/>
                </a:solidFill>
                <a:effectLst>
                  <a:outerShdw blurRad="38100" dist="38100" dir="2700000" algn="tl">
                    <a:srgbClr val="C0C0C0"/>
                  </a:outerShdw>
                </a:effectLst>
              </a:rPr>
              <a:t>2</a:t>
            </a:r>
            <a:r>
              <a:rPr lang="zh-CN" altLang="en-US" sz="2400">
                <a:solidFill>
                  <a:srgbClr val="1E86B4"/>
                </a:solidFill>
                <a:effectLst>
                  <a:outerShdw blurRad="38100" dist="38100" dir="2700000" algn="tl">
                    <a:srgbClr val="C0C0C0"/>
                  </a:outerShdw>
                </a:effectLst>
              </a:rPr>
              <a:t>章讲述计算机控制系统的信号变换问题。</a:t>
            </a:r>
          </a:p>
        </p:txBody>
      </p:sp>
    </p:spTree>
  </p:cSld>
  <p:clrMapOvr>
    <a:masterClrMapping/>
  </p:clrMapOvr>
  <p:transition>
    <p:push dir="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ChangeArrowheads="1"/>
          </p:cNvSpPr>
          <p:nvPr>
            <p:ph type="body" idx="1"/>
          </p:nvPr>
        </p:nvSpPr>
        <p:spPr>
          <a:xfrm>
            <a:off x="533400" y="1206500"/>
            <a:ext cx="8077200" cy="1717675"/>
          </a:xfrm>
        </p:spPr>
        <p:txBody>
          <a:bodyPr/>
          <a:lstStyle/>
          <a:p>
            <a:pPr algn="just" eaLnBrk="1" hangingPunct="1">
              <a:buFontTx/>
              <a:buNone/>
            </a:pPr>
            <a:r>
              <a:rPr lang="en-US" altLang="zh-CN" sz="2400" b="1"/>
              <a:t>1) </a:t>
            </a:r>
            <a:r>
              <a:rPr lang="zh-CN" altLang="en-US" sz="2400" b="1"/>
              <a:t>若被控对象是时不变线性系统，通常所形成的连续控制系统也是时不变系统。但当将其改造成计算机控制系统后，它的时间响应与外作用的作用时刻和采样时刻是否同步有关。</a:t>
            </a:r>
            <a:r>
              <a:rPr lang="zh-CN" altLang="en-US" sz="2400"/>
              <a:t> </a:t>
            </a:r>
          </a:p>
        </p:txBody>
      </p:sp>
      <p:sp>
        <p:nvSpPr>
          <p:cNvPr id="76803" name="Rectangle 4"/>
          <p:cNvSpPr>
            <a:spLocks noChangeArrowheads="1"/>
          </p:cNvSpPr>
          <p:nvPr/>
        </p:nvSpPr>
        <p:spPr bwMode="auto">
          <a:xfrm>
            <a:off x="3276600" y="5876925"/>
            <a:ext cx="2305050" cy="366713"/>
          </a:xfrm>
          <a:prstGeom prst="rect">
            <a:avLst/>
          </a:prstGeom>
          <a:noFill/>
          <a:ln w="9525">
            <a:noFill/>
            <a:miter lim="800000"/>
            <a:headEnd/>
            <a:tailEnd/>
          </a:ln>
        </p:spPr>
        <p:txBody>
          <a:bodyPr wrap="none" anchor="ctr">
            <a:spAutoFit/>
          </a:bodyPr>
          <a:lstStyle/>
          <a:p>
            <a:r>
              <a:rPr kumimoji="0" lang="zh-CN" altLang="en-US" sz="1800">
                <a:latin typeface="Arial" charset="0"/>
                <a:ea typeface="华文隶书" pitchFamily="2" charset="-122"/>
              </a:rPr>
              <a:t>采样系统的时变特性</a:t>
            </a:r>
            <a:r>
              <a:rPr kumimoji="0" lang="zh-CN" altLang="en-US" sz="1800" b="0">
                <a:latin typeface="Arial" charset="0"/>
                <a:ea typeface="华文隶书" pitchFamily="2" charset="-122"/>
              </a:rPr>
              <a:t> </a:t>
            </a:r>
          </a:p>
        </p:txBody>
      </p:sp>
      <p:pic>
        <p:nvPicPr>
          <p:cNvPr id="76804" name="Picture 5"/>
          <p:cNvPicPr>
            <a:picLocks noChangeAspect="1" noChangeArrowheads="1"/>
          </p:cNvPicPr>
          <p:nvPr/>
        </p:nvPicPr>
        <p:blipFill>
          <a:blip r:embed="rId3" cstate="print"/>
          <a:srcRect/>
          <a:stretch>
            <a:fillRect/>
          </a:stretch>
        </p:blipFill>
        <p:spPr bwMode="auto">
          <a:xfrm>
            <a:off x="2355304" y="2636838"/>
            <a:ext cx="4953000" cy="3335337"/>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body" idx="1"/>
          </p:nvPr>
        </p:nvSpPr>
        <p:spPr>
          <a:xfrm>
            <a:off x="611188" y="1268413"/>
            <a:ext cx="7772400" cy="4114800"/>
          </a:xfrm>
        </p:spPr>
        <p:txBody>
          <a:bodyPr/>
          <a:lstStyle/>
          <a:p>
            <a:pPr eaLnBrk="1" hangingPunct="1">
              <a:buFontTx/>
              <a:buNone/>
            </a:pPr>
            <a:r>
              <a:rPr lang="en-US" altLang="zh-CN" sz="2400" b="1"/>
              <a:t>2) </a:t>
            </a:r>
            <a:r>
              <a:rPr lang="zh-CN" altLang="en-US" sz="2400" b="1"/>
              <a:t>连续系统在正弦输入信号的激励下，稳态输出为同频率的正弦信号，但对计算机控制系统而言，其稳态正弦响应则与输入信号频率和采样周期有关。</a:t>
            </a:r>
            <a:r>
              <a:rPr lang="zh-CN" altLang="en-US" sz="2400"/>
              <a:t> </a:t>
            </a:r>
          </a:p>
        </p:txBody>
      </p:sp>
      <p:pic>
        <p:nvPicPr>
          <p:cNvPr id="77827" name="Picture 3" descr="a14"/>
          <p:cNvPicPr>
            <a:picLocks noChangeAspect="1" noChangeArrowheads="1"/>
          </p:cNvPicPr>
          <p:nvPr/>
        </p:nvPicPr>
        <p:blipFill>
          <a:blip r:embed="rId3" cstate="print"/>
          <a:srcRect/>
          <a:stretch>
            <a:fillRect/>
          </a:stretch>
        </p:blipFill>
        <p:spPr bwMode="auto">
          <a:xfrm>
            <a:off x="971550" y="2565400"/>
            <a:ext cx="4495800" cy="4114800"/>
          </a:xfrm>
          <a:prstGeom prst="rect">
            <a:avLst/>
          </a:prstGeom>
          <a:noFill/>
          <a:ln w="9525">
            <a:noFill/>
            <a:miter lim="800000"/>
            <a:headEnd/>
            <a:tailEnd/>
          </a:ln>
        </p:spPr>
      </p:pic>
      <p:sp>
        <p:nvSpPr>
          <p:cNvPr id="77828" name="Rectangle 4"/>
          <p:cNvSpPr>
            <a:spLocks noChangeArrowheads="1"/>
          </p:cNvSpPr>
          <p:nvPr/>
        </p:nvSpPr>
        <p:spPr bwMode="auto">
          <a:xfrm>
            <a:off x="5435600" y="4941888"/>
            <a:ext cx="3455988" cy="366712"/>
          </a:xfrm>
          <a:prstGeom prst="rect">
            <a:avLst/>
          </a:prstGeom>
          <a:noFill/>
          <a:ln w="9525">
            <a:noFill/>
            <a:miter lim="800000"/>
            <a:headEnd/>
            <a:tailEnd/>
          </a:ln>
        </p:spPr>
        <p:txBody>
          <a:bodyPr anchor="ctr">
            <a:spAutoFit/>
          </a:bodyPr>
          <a:lstStyle/>
          <a:p>
            <a:r>
              <a:rPr kumimoji="0" lang="zh-CN" altLang="en-US" sz="1800">
                <a:latin typeface="Arial" charset="0"/>
                <a:ea typeface="华文隶书" pitchFamily="2" charset="-122"/>
              </a:rPr>
              <a:t>计算机控制系统的正弦激励响应 </a:t>
            </a:r>
          </a:p>
        </p:txBody>
      </p:sp>
      <p:sp>
        <p:nvSpPr>
          <p:cNvPr id="77829" name="Rectangle 9"/>
          <p:cNvSpPr>
            <a:spLocks noChangeArrowheads="1"/>
          </p:cNvSpPr>
          <p:nvPr/>
        </p:nvSpPr>
        <p:spPr bwMode="auto">
          <a:xfrm>
            <a:off x="5940425" y="2876550"/>
            <a:ext cx="1206500" cy="366713"/>
          </a:xfrm>
          <a:prstGeom prst="rect">
            <a:avLst/>
          </a:prstGeom>
          <a:noFill/>
          <a:ln w="9525">
            <a:noFill/>
            <a:miter lim="800000"/>
            <a:headEnd/>
            <a:tailEnd/>
          </a:ln>
        </p:spPr>
        <p:txBody>
          <a:bodyPr wrap="none">
            <a:spAutoFit/>
          </a:bodyPr>
          <a:lstStyle/>
          <a:p>
            <a:r>
              <a:rPr lang="zh-CN" altLang="en-US" sz="1800">
                <a:solidFill>
                  <a:srgbClr val="FF0000"/>
                </a:solidFill>
              </a:rPr>
              <a:t>输入</a:t>
            </a:r>
            <a:r>
              <a:rPr lang="en-US" altLang="zh-CN" sz="1800">
                <a:solidFill>
                  <a:srgbClr val="FF0000"/>
                </a:solidFill>
              </a:rPr>
              <a:t>4.9Hz</a:t>
            </a:r>
          </a:p>
        </p:txBody>
      </p:sp>
      <p:sp>
        <p:nvSpPr>
          <p:cNvPr id="77830" name="Rectangle 10"/>
          <p:cNvSpPr>
            <a:spLocks noChangeArrowheads="1"/>
          </p:cNvSpPr>
          <p:nvPr/>
        </p:nvSpPr>
        <p:spPr bwMode="auto">
          <a:xfrm>
            <a:off x="5940425" y="5614988"/>
            <a:ext cx="1098550" cy="366712"/>
          </a:xfrm>
          <a:prstGeom prst="rect">
            <a:avLst/>
          </a:prstGeom>
          <a:noFill/>
          <a:ln w="9525">
            <a:noFill/>
            <a:miter lim="800000"/>
            <a:headEnd/>
            <a:tailEnd/>
          </a:ln>
        </p:spPr>
        <p:txBody>
          <a:bodyPr wrap="none">
            <a:spAutoFit/>
          </a:bodyPr>
          <a:lstStyle/>
          <a:p>
            <a:r>
              <a:rPr lang="zh-CN" altLang="en-US" sz="1800">
                <a:solidFill>
                  <a:srgbClr val="FF0000"/>
                </a:solidFill>
              </a:rPr>
              <a:t>连续输出</a:t>
            </a:r>
          </a:p>
        </p:txBody>
      </p:sp>
      <p:sp>
        <p:nvSpPr>
          <p:cNvPr id="77831" name="Rectangle 11"/>
          <p:cNvSpPr>
            <a:spLocks noChangeArrowheads="1"/>
          </p:cNvSpPr>
          <p:nvPr/>
        </p:nvSpPr>
        <p:spPr bwMode="auto">
          <a:xfrm>
            <a:off x="5651500" y="4292600"/>
            <a:ext cx="1800225" cy="366713"/>
          </a:xfrm>
          <a:prstGeom prst="rect">
            <a:avLst/>
          </a:prstGeom>
          <a:noFill/>
          <a:ln w="9525">
            <a:noFill/>
            <a:miter lim="800000"/>
            <a:headEnd/>
            <a:tailEnd/>
          </a:ln>
        </p:spPr>
        <p:txBody>
          <a:bodyPr>
            <a:spAutoFit/>
          </a:bodyPr>
          <a:lstStyle/>
          <a:p>
            <a:r>
              <a:rPr lang="en-US" altLang="zh-CN" sz="1800">
                <a:solidFill>
                  <a:srgbClr val="FF0000"/>
                </a:solidFill>
              </a:rPr>
              <a:t>0.1s</a:t>
            </a:r>
            <a:r>
              <a:rPr lang="zh-CN" altLang="en-US" sz="1800">
                <a:solidFill>
                  <a:srgbClr val="FF0000"/>
                </a:solidFill>
              </a:rPr>
              <a:t>采样输出</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ChangeArrowheads="1"/>
          </p:cNvSpPr>
          <p:nvPr>
            <p:ph type="body" idx="1"/>
          </p:nvPr>
        </p:nvSpPr>
        <p:spPr>
          <a:xfrm>
            <a:off x="611188" y="1268413"/>
            <a:ext cx="8137525" cy="4752975"/>
          </a:xfrm>
        </p:spPr>
        <p:txBody>
          <a:bodyPr/>
          <a:lstStyle/>
          <a:p>
            <a:pPr eaLnBrk="1" hangingPunct="1">
              <a:lnSpc>
                <a:spcPct val="80000"/>
              </a:lnSpc>
              <a:buFontTx/>
              <a:buNone/>
            </a:pPr>
            <a:r>
              <a:rPr lang="en-US" altLang="zh-CN" sz="2400" b="1"/>
              <a:t>3) </a:t>
            </a:r>
            <a:r>
              <a:rPr lang="zh-CN" altLang="en-US" sz="2400" b="1"/>
              <a:t>一个连续系统是可控可观的，将其变成计算机控制系统时</a:t>
            </a:r>
            <a:r>
              <a:rPr lang="en-US" altLang="zh-CN" sz="2400" b="1"/>
              <a:t>,</a:t>
            </a:r>
            <a:r>
              <a:rPr lang="zh-CN" altLang="en-US" sz="2400" b="1"/>
              <a:t>若采样间隔时间选取的不合适，则可能会变得不可控。</a:t>
            </a:r>
          </a:p>
          <a:p>
            <a:pPr eaLnBrk="1" hangingPunct="1">
              <a:lnSpc>
                <a:spcPct val="80000"/>
              </a:lnSpc>
              <a:buFontTx/>
              <a:buNone/>
            </a:pPr>
            <a:r>
              <a:rPr lang="zh-CN" altLang="en-US" sz="2400"/>
              <a:t>     如 </a:t>
            </a:r>
            <a:r>
              <a:rPr lang="zh-CN" altLang="en-US" sz="2400" b="1">
                <a:solidFill>
                  <a:srgbClr val="0000FF"/>
                </a:solidFill>
              </a:rPr>
              <a:t>围绕地球运动的同步卫星，其运动周期为</a:t>
            </a:r>
            <a:r>
              <a:rPr lang="en-US" altLang="zh-CN" sz="2400" b="1">
                <a:solidFill>
                  <a:srgbClr val="0000FF"/>
                </a:solidFill>
              </a:rPr>
              <a:t>1</a:t>
            </a:r>
            <a:r>
              <a:rPr lang="zh-CN" altLang="en-US" sz="2400" b="1">
                <a:solidFill>
                  <a:srgbClr val="0000FF"/>
                </a:solidFill>
              </a:rPr>
              <a:t>天，对其实现断续控制，控制间隔时间为</a:t>
            </a:r>
            <a:r>
              <a:rPr lang="en-US" altLang="zh-CN" sz="2400" b="1">
                <a:solidFill>
                  <a:srgbClr val="0000FF"/>
                </a:solidFill>
              </a:rPr>
              <a:t>1</a:t>
            </a:r>
            <a:r>
              <a:rPr lang="zh-CN" altLang="en-US" sz="2400" b="1">
                <a:solidFill>
                  <a:srgbClr val="0000FF"/>
                </a:solidFill>
              </a:rPr>
              <a:t>天，则卫星是不可控的</a:t>
            </a:r>
            <a:r>
              <a:rPr lang="zh-CN" altLang="en-US" sz="2400" b="1"/>
              <a:t>。</a:t>
            </a:r>
          </a:p>
          <a:p>
            <a:pPr eaLnBrk="1" hangingPunct="1">
              <a:lnSpc>
                <a:spcPct val="80000"/>
              </a:lnSpc>
              <a:buFontTx/>
              <a:buNone/>
            </a:pPr>
            <a:endParaRPr lang="zh-CN" altLang="en-US" sz="2400" b="1">
              <a:solidFill>
                <a:srgbClr val="0000FF"/>
              </a:solidFill>
            </a:endParaRPr>
          </a:p>
          <a:p>
            <a:pPr eaLnBrk="1" hangingPunct="1">
              <a:lnSpc>
                <a:spcPct val="80000"/>
              </a:lnSpc>
              <a:buFontTx/>
              <a:buNone/>
            </a:pPr>
            <a:r>
              <a:rPr lang="en-US" altLang="zh-CN" sz="2400" b="1"/>
              <a:t>4) </a:t>
            </a:r>
            <a:r>
              <a:rPr lang="zh-CN" altLang="en-US" sz="2400" b="1"/>
              <a:t>系统的稳定性也是值得关注的问题</a:t>
            </a:r>
          </a:p>
          <a:p>
            <a:pPr eaLnBrk="1" hangingPunct="1">
              <a:lnSpc>
                <a:spcPct val="80000"/>
              </a:lnSpc>
              <a:buFontTx/>
              <a:buNone/>
            </a:pPr>
            <a:r>
              <a:rPr lang="zh-CN" altLang="en-US" sz="2400" b="1">
                <a:solidFill>
                  <a:srgbClr val="0000FF"/>
                </a:solidFill>
              </a:rPr>
              <a:t>总之：</a:t>
            </a:r>
          </a:p>
          <a:p>
            <a:pPr eaLnBrk="1" hangingPunct="1">
              <a:lnSpc>
                <a:spcPct val="80000"/>
              </a:lnSpc>
              <a:buFontTx/>
              <a:buNone/>
            </a:pPr>
            <a:r>
              <a:rPr lang="zh-CN" altLang="en-US" sz="2400" b="1">
                <a:solidFill>
                  <a:srgbClr val="0000FF"/>
                </a:solidFill>
              </a:rPr>
              <a:t>    在计算机控制系统中，由于信号的采样，所产生的一些现象无法用连续控制理论解释和说明，必须采用与采样有关的理论进行说明和解释。</a:t>
            </a:r>
          </a:p>
          <a:p>
            <a:pPr eaLnBrk="1" hangingPunct="1">
              <a:lnSpc>
                <a:spcPct val="80000"/>
              </a:lnSpc>
              <a:buFontTx/>
              <a:buNone/>
            </a:pPr>
            <a:endParaRPr lang="zh-CN" altLang="en-US" sz="2400" b="1">
              <a:solidFill>
                <a:srgbClr val="0000FF"/>
              </a:solidFill>
            </a:endParaRPr>
          </a:p>
          <a:p>
            <a:pPr eaLnBrk="1" hangingPunct="1">
              <a:lnSpc>
                <a:spcPct val="80000"/>
              </a:lnSpc>
              <a:buFontTx/>
              <a:buNone/>
            </a:pPr>
            <a:r>
              <a:rPr lang="en-US" altLang="zh-CN" sz="2400" b="1"/>
              <a:t>5) </a:t>
            </a:r>
            <a:r>
              <a:rPr lang="zh-CN" altLang="en-US" sz="2400" b="1"/>
              <a:t>在计算机控制系统中字长有限的问题</a:t>
            </a:r>
          </a:p>
          <a:p>
            <a:pPr eaLnBrk="1" hangingPunct="1">
              <a:lnSpc>
                <a:spcPct val="80000"/>
              </a:lnSpc>
              <a:buFontTx/>
              <a:buNone/>
            </a:pPr>
            <a:r>
              <a:rPr lang="zh-CN" altLang="en-US" sz="2400" b="1"/>
              <a:t>        由于数字字长有限，在某些情况下，将会使计算机控制系统响应产生极限环振荡</a:t>
            </a:r>
            <a:r>
              <a:rPr lang="zh-CN" altLang="en-US" sz="2400"/>
              <a:t>。 </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4" name="Rectangle 4"/>
          <p:cNvSpPr>
            <a:spLocks noChangeArrowheads="1"/>
          </p:cNvSpPr>
          <p:nvPr/>
        </p:nvSpPr>
        <p:spPr bwMode="auto">
          <a:xfrm>
            <a:off x="1116013" y="1412875"/>
            <a:ext cx="5251450" cy="757238"/>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2800">
                <a:solidFill>
                  <a:srgbClr val="0000FF"/>
                </a:solidFill>
                <a:effectLst>
                  <a:outerShdw blurRad="38100" dist="38100" dir="2700000" algn="tl">
                    <a:srgbClr val="C0C0C0"/>
                  </a:outerShdw>
                </a:effectLst>
              </a:rPr>
              <a:t>1.5.2 </a:t>
            </a:r>
            <a:r>
              <a:rPr kumimoji="0" lang="zh-CN" altLang="en-US" sz="2800">
                <a:solidFill>
                  <a:srgbClr val="0000FF"/>
                </a:solidFill>
                <a:effectLst>
                  <a:outerShdw blurRad="38100" dist="38100" dir="2700000" algn="tl">
                    <a:srgbClr val="C0C0C0"/>
                  </a:outerShdw>
                </a:effectLst>
              </a:rPr>
              <a:t>对象建模与性能分析</a:t>
            </a:r>
          </a:p>
        </p:txBody>
      </p:sp>
      <p:sp>
        <p:nvSpPr>
          <p:cNvPr id="230407" name="Text Box 7"/>
          <p:cNvSpPr txBox="1">
            <a:spLocks noChangeArrowheads="1"/>
          </p:cNvSpPr>
          <p:nvPr/>
        </p:nvSpPr>
        <p:spPr bwMode="auto">
          <a:xfrm>
            <a:off x="1166813" y="2430463"/>
            <a:ext cx="6789737" cy="2136775"/>
          </a:xfrm>
          <a:prstGeom prst="rect">
            <a:avLst/>
          </a:prstGeom>
          <a:noFill/>
          <a:ln w="9525">
            <a:noFill/>
            <a:miter lim="800000"/>
            <a:headEnd/>
            <a:tailEnd/>
          </a:ln>
          <a:effectLst/>
        </p:spPr>
        <p:txBody>
          <a:bodyPr>
            <a:spAutoFit/>
          </a:bodyPr>
          <a:lstStyle/>
          <a:p>
            <a:pPr>
              <a:lnSpc>
                <a:spcPct val="140000"/>
              </a:lnSpc>
              <a:defRPr/>
            </a:pPr>
            <a:r>
              <a:rPr lang="zh-CN" altLang="en-US" sz="2400" dirty="0">
                <a:effectLst>
                  <a:outerShdw blurRad="38100" dist="38100" dir="2700000" algn="tl">
                    <a:srgbClr val="C0C0C0"/>
                  </a:outerShdw>
                </a:effectLst>
              </a:rPr>
              <a:t>       使用时域的差分方程、复数域的</a:t>
            </a:r>
            <a:r>
              <a:rPr lang="en-US" altLang="zh-CN" sz="2400" i="1" dirty="0">
                <a:effectLst>
                  <a:outerShdw blurRad="38100" dist="38100" dir="2700000" algn="tl">
                    <a:srgbClr val="C0C0C0"/>
                  </a:outerShdw>
                </a:effectLst>
              </a:rPr>
              <a:t>z</a:t>
            </a:r>
            <a:r>
              <a:rPr lang="zh-CN" altLang="en-US" sz="2400" dirty="0">
                <a:effectLst>
                  <a:outerShdw blurRad="38100" dist="38100" dir="2700000" algn="tl">
                    <a:srgbClr val="C0C0C0"/>
                  </a:outerShdw>
                </a:effectLst>
              </a:rPr>
              <a:t>变换和脉冲传递函数、频域的频率特性以及离散状态空间方程作为系统数学描述的基本工具，并根据系统的数学描述对计算机控制系统进行性能分析。</a:t>
            </a:r>
          </a:p>
        </p:txBody>
      </p:sp>
      <p:sp>
        <p:nvSpPr>
          <p:cNvPr id="230408" name="Text Box 8"/>
          <p:cNvSpPr txBox="1">
            <a:spLocks noChangeArrowheads="1"/>
          </p:cNvSpPr>
          <p:nvPr/>
        </p:nvSpPr>
        <p:spPr bwMode="auto">
          <a:xfrm>
            <a:off x="1258888" y="4899025"/>
            <a:ext cx="7077075" cy="822325"/>
          </a:xfrm>
          <a:prstGeom prst="rect">
            <a:avLst/>
          </a:prstGeom>
          <a:noFill/>
          <a:ln w="9525">
            <a:noFill/>
            <a:miter lim="800000"/>
            <a:headEnd/>
            <a:tailEnd/>
          </a:ln>
          <a:effectLst/>
        </p:spPr>
        <p:txBody>
          <a:bodyPr>
            <a:spAutoFit/>
          </a:bodyPr>
          <a:lstStyle/>
          <a:p>
            <a:pPr>
              <a:defRPr/>
            </a:pPr>
            <a:r>
              <a:rPr lang="zh-CN" altLang="en-US" sz="2400">
                <a:solidFill>
                  <a:srgbClr val="1E86B4"/>
                </a:solidFill>
                <a:effectLst>
                  <a:outerShdw blurRad="38100" dist="38100" dir="2700000" algn="tl">
                    <a:srgbClr val="C0C0C0"/>
                  </a:outerShdw>
                </a:effectLst>
              </a:rPr>
              <a:t>本课程将在教材第</a:t>
            </a:r>
            <a:r>
              <a:rPr lang="en-US" altLang="zh-CN" sz="2400">
                <a:solidFill>
                  <a:srgbClr val="1E86B4"/>
                </a:solidFill>
                <a:effectLst>
                  <a:outerShdw blurRad="38100" dist="38100" dir="2700000" algn="tl">
                    <a:srgbClr val="C0C0C0"/>
                  </a:outerShdw>
                </a:effectLst>
              </a:rPr>
              <a:t>3</a:t>
            </a:r>
            <a:r>
              <a:rPr lang="zh-CN" altLang="en-US" sz="2400">
                <a:solidFill>
                  <a:srgbClr val="1E86B4"/>
                </a:solidFill>
                <a:effectLst>
                  <a:outerShdw blurRad="38100" dist="38100" dir="2700000" algn="tl">
                    <a:srgbClr val="C0C0C0"/>
                  </a:outerShdw>
                </a:effectLst>
              </a:rPr>
              <a:t>章讲述计算机控制系统的数学描述和性能分析问题。</a:t>
            </a:r>
          </a:p>
        </p:txBody>
      </p:sp>
    </p:spTree>
  </p:cSld>
  <p:clrMapOvr>
    <a:masterClrMapping/>
  </p:clrMapOvr>
  <p:transition>
    <p:push dir="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8" name="Rectangle 4"/>
          <p:cNvSpPr>
            <a:spLocks noChangeArrowheads="1"/>
          </p:cNvSpPr>
          <p:nvPr/>
        </p:nvSpPr>
        <p:spPr bwMode="auto">
          <a:xfrm>
            <a:off x="900113" y="1166813"/>
            <a:ext cx="4949825" cy="757237"/>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2800">
                <a:solidFill>
                  <a:srgbClr val="0000FF"/>
                </a:solidFill>
                <a:effectLst>
                  <a:outerShdw blurRad="38100" dist="38100" dir="2700000" algn="tl">
                    <a:srgbClr val="C0C0C0"/>
                  </a:outerShdw>
                </a:effectLst>
              </a:rPr>
              <a:t>1.5.3 </a:t>
            </a:r>
            <a:r>
              <a:rPr kumimoji="0" lang="zh-CN" altLang="en-US" sz="2800">
                <a:solidFill>
                  <a:srgbClr val="0000FF"/>
                </a:solidFill>
                <a:effectLst>
                  <a:outerShdw blurRad="38100" dist="38100" dir="2700000" algn="tl">
                    <a:srgbClr val="C0C0C0"/>
                  </a:outerShdw>
                </a:effectLst>
              </a:rPr>
              <a:t>控制算法设计</a:t>
            </a:r>
          </a:p>
        </p:txBody>
      </p:sp>
      <p:sp>
        <p:nvSpPr>
          <p:cNvPr id="231430" name="Text Box 6"/>
          <p:cNvSpPr txBox="1">
            <a:spLocks noChangeArrowheads="1"/>
          </p:cNvSpPr>
          <p:nvPr/>
        </p:nvSpPr>
        <p:spPr bwMode="auto">
          <a:xfrm>
            <a:off x="879475" y="1879600"/>
            <a:ext cx="7724775" cy="3925888"/>
          </a:xfrm>
          <a:prstGeom prst="rect">
            <a:avLst/>
          </a:prstGeom>
          <a:noFill/>
          <a:ln w="9525">
            <a:noFill/>
            <a:miter lim="800000"/>
            <a:headEnd/>
            <a:tailEnd/>
          </a:ln>
          <a:effectLst/>
        </p:spPr>
        <p:txBody>
          <a:bodyPr>
            <a:spAutoFit/>
          </a:bodyPr>
          <a:lstStyle/>
          <a:p>
            <a:pPr>
              <a:lnSpc>
                <a:spcPct val="150000"/>
              </a:lnSpc>
              <a:defRPr/>
            </a:pP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1</a:t>
            </a:r>
            <a:r>
              <a:rPr lang="zh-CN" altLang="en-US" sz="2400">
                <a:effectLst>
                  <a:outerShdw blurRad="38100" dist="38100" dir="2700000" algn="tl">
                    <a:srgbClr val="C0C0C0"/>
                  </a:outerShdw>
                </a:effectLst>
              </a:rPr>
              <a:t>）数字控制器两种经典的设计方法：模拟化设计方法</a:t>
            </a:r>
          </a:p>
          <a:p>
            <a:pPr>
              <a:lnSpc>
                <a:spcPct val="150000"/>
              </a:lnSpc>
              <a:defRPr/>
            </a:pPr>
            <a:r>
              <a:rPr lang="zh-CN" altLang="en-US" sz="2400">
                <a:effectLst>
                  <a:outerShdw blurRad="38100" dist="38100" dir="2700000" algn="tl">
                    <a:srgbClr val="C0C0C0"/>
                  </a:outerShdw>
                </a:effectLst>
              </a:rPr>
              <a:t>          和直接数字设计方法</a:t>
            </a:r>
            <a:r>
              <a:rPr lang="zh-CN" altLang="en-US" sz="2400">
                <a:solidFill>
                  <a:srgbClr val="1E86B4"/>
                </a:solidFill>
                <a:effectLst>
                  <a:outerShdw blurRad="38100" dist="38100" dir="2700000" algn="tl">
                    <a:srgbClr val="C0C0C0"/>
                  </a:outerShdw>
                </a:effectLst>
              </a:rPr>
              <a:t>（教材第</a:t>
            </a:r>
            <a:r>
              <a:rPr lang="en-US" altLang="zh-CN" sz="2400">
                <a:solidFill>
                  <a:srgbClr val="1E86B4"/>
                </a:solidFill>
                <a:effectLst>
                  <a:outerShdw blurRad="38100" dist="38100" dir="2700000" algn="tl">
                    <a:srgbClr val="C0C0C0"/>
                  </a:outerShdw>
                </a:effectLst>
              </a:rPr>
              <a:t>4</a:t>
            </a:r>
            <a:r>
              <a:rPr lang="zh-CN" altLang="en-US" sz="2400">
                <a:solidFill>
                  <a:srgbClr val="1E86B4"/>
                </a:solidFill>
                <a:effectLst>
                  <a:outerShdw blurRad="38100" dist="38100" dir="2700000" algn="tl">
                    <a:srgbClr val="C0C0C0"/>
                  </a:outerShdw>
                </a:effectLst>
              </a:rPr>
              <a:t>、</a:t>
            </a:r>
            <a:r>
              <a:rPr lang="en-US" altLang="zh-CN" sz="2400">
                <a:solidFill>
                  <a:srgbClr val="1E86B4"/>
                </a:solidFill>
                <a:effectLst>
                  <a:outerShdw blurRad="38100" dist="38100" dir="2700000" algn="tl">
                    <a:srgbClr val="C0C0C0"/>
                  </a:outerShdw>
                </a:effectLst>
              </a:rPr>
              <a:t>5</a:t>
            </a:r>
            <a:r>
              <a:rPr lang="zh-CN" altLang="en-US" sz="2400">
                <a:solidFill>
                  <a:srgbClr val="1E86B4"/>
                </a:solidFill>
                <a:effectLst>
                  <a:outerShdw blurRad="38100" dist="38100" dir="2700000" algn="tl">
                    <a:srgbClr val="C0C0C0"/>
                  </a:outerShdw>
                </a:effectLst>
              </a:rPr>
              <a:t>章内容）</a:t>
            </a:r>
          </a:p>
          <a:p>
            <a:pPr>
              <a:lnSpc>
                <a:spcPct val="150000"/>
              </a:lnSpc>
              <a:defRPr/>
            </a:pP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2</a:t>
            </a:r>
            <a:r>
              <a:rPr lang="zh-CN" altLang="en-US" sz="2400">
                <a:effectLst>
                  <a:outerShdw blurRad="38100" dist="38100" dir="2700000" algn="tl">
                    <a:srgbClr val="C0C0C0"/>
                  </a:outerShdw>
                </a:effectLst>
              </a:rPr>
              <a:t>）以状态空间模型为基础的数字控制器的设计方法</a:t>
            </a:r>
          </a:p>
          <a:p>
            <a:pPr>
              <a:lnSpc>
                <a:spcPct val="150000"/>
              </a:lnSpc>
              <a:defRPr/>
            </a:pPr>
            <a:r>
              <a:rPr lang="zh-CN" altLang="en-US" sz="2400">
                <a:effectLst>
                  <a:outerShdw blurRad="38100" dist="38100" dir="2700000" algn="tl">
                    <a:srgbClr val="C0C0C0"/>
                  </a:outerShdw>
                </a:effectLst>
              </a:rPr>
              <a:t>        </a:t>
            </a:r>
            <a:r>
              <a:rPr lang="zh-CN" altLang="en-US" sz="2400">
                <a:solidFill>
                  <a:srgbClr val="1E86B4"/>
                </a:solidFill>
                <a:effectLst>
                  <a:outerShdw blurRad="38100" dist="38100" dir="2700000" algn="tl">
                    <a:srgbClr val="C0C0C0"/>
                  </a:outerShdw>
                </a:effectLst>
              </a:rPr>
              <a:t>（教材第</a:t>
            </a:r>
            <a:r>
              <a:rPr lang="en-US" altLang="zh-CN" sz="2400">
                <a:solidFill>
                  <a:srgbClr val="1E86B4"/>
                </a:solidFill>
                <a:effectLst>
                  <a:outerShdw blurRad="38100" dist="38100" dir="2700000" algn="tl">
                    <a:srgbClr val="C0C0C0"/>
                  </a:outerShdw>
                </a:effectLst>
              </a:rPr>
              <a:t>6</a:t>
            </a:r>
            <a:r>
              <a:rPr lang="zh-CN" altLang="en-US" sz="2400">
                <a:solidFill>
                  <a:srgbClr val="1E86B4"/>
                </a:solidFill>
                <a:effectLst>
                  <a:outerShdw blurRad="38100" dist="38100" dir="2700000" algn="tl">
                    <a:srgbClr val="C0C0C0"/>
                  </a:outerShdw>
                </a:effectLst>
              </a:rPr>
              <a:t>章内容）</a:t>
            </a:r>
          </a:p>
          <a:p>
            <a:pPr>
              <a:lnSpc>
                <a:spcPct val="150000"/>
              </a:lnSpc>
              <a:defRPr/>
            </a:pP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3</a:t>
            </a:r>
            <a:r>
              <a:rPr lang="zh-CN" altLang="en-US" sz="2400">
                <a:effectLst>
                  <a:outerShdw blurRad="38100" dist="38100" dir="2700000" algn="tl">
                    <a:srgbClr val="C0C0C0"/>
                  </a:outerShdw>
                </a:effectLst>
              </a:rPr>
              <a:t>）先进控制规律的设计方法：最优化，自适应，模型</a:t>
            </a:r>
          </a:p>
          <a:p>
            <a:pPr>
              <a:lnSpc>
                <a:spcPct val="150000"/>
              </a:lnSpc>
              <a:defRPr/>
            </a:pPr>
            <a:r>
              <a:rPr lang="zh-CN" altLang="en-US" sz="2400">
                <a:effectLst>
                  <a:outerShdw blurRad="38100" dist="38100" dir="2700000" algn="tl">
                    <a:srgbClr val="C0C0C0"/>
                  </a:outerShdw>
                </a:effectLst>
              </a:rPr>
              <a:t>          预测，模糊控制（</a:t>
            </a:r>
            <a:r>
              <a:rPr lang="zh-CN" altLang="en-US" sz="2400">
                <a:solidFill>
                  <a:srgbClr val="1E86B4"/>
                </a:solidFill>
                <a:effectLst>
                  <a:outerShdw blurRad="38100" dist="38100" dir="2700000" algn="tl">
                    <a:srgbClr val="C0C0C0"/>
                  </a:outerShdw>
                </a:effectLst>
              </a:rPr>
              <a:t>教材第</a:t>
            </a:r>
            <a:r>
              <a:rPr lang="en-US" altLang="zh-CN" sz="2400">
                <a:solidFill>
                  <a:srgbClr val="1E86B4"/>
                </a:solidFill>
                <a:effectLst>
                  <a:outerShdw blurRad="38100" dist="38100" dir="2700000" algn="tl">
                    <a:srgbClr val="C0C0C0"/>
                  </a:outerShdw>
                </a:effectLst>
              </a:rPr>
              <a:t>7</a:t>
            </a:r>
            <a:r>
              <a:rPr lang="zh-CN" altLang="en-US" sz="2400">
                <a:solidFill>
                  <a:srgbClr val="1E86B4"/>
                </a:solidFill>
                <a:effectLst>
                  <a:outerShdw blurRad="38100" dist="38100" dir="2700000" algn="tl">
                    <a:srgbClr val="C0C0C0"/>
                  </a:outerShdw>
                </a:effectLst>
              </a:rPr>
              <a:t>章内容）</a:t>
            </a:r>
          </a:p>
          <a:p>
            <a:pPr>
              <a:lnSpc>
                <a:spcPct val="150000"/>
              </a:lnSpc>
              <a:defRPr/>
            </a:pPr>
            <a:r>
              <a:rPr lang="zh-CN" altLang="en-US" sz="2400">
                <a:effectLst>
                  <a:outerShdw blurRad="38100" dist="38100" dir="2700000" algn="tl">
                    <a:srgbClr val="C0C0C0"/>
                  </a:outerShdw>
                </a:effectLst>
              </a:rPr>
              <a:t>（</a:t>
            </a:r>
            <a:r>
              <a:rPr lang="en-US" altLang="zh-CN" sz="2400">
                <a:effectLst>
                  <a:outerShdw blurRad="38100" dist="38100" dir="2700000" algn="tl">
                    <a:srgbClr val="C0C0C0"/>
                  </a:outerShdw>
                </a:effectLst>
              </a:rPr>
              <a:t>4</a:t>
            </a:r>
            <a:r>
              <a:rPr lang="zh-CN" altLang="en-US" sz="2400">
                <a:effectLst>
                  <a:outerShdw blurRad="38100" dist="38100" dir="2700000" algn="tl">
                    <a:srgbClr val="C0C0C0"/>
                  </a:outerShdw>
                </a:effectLst>
              </a:rPr>
              <a:t>）基于网络的控制技术</a:t>
            </a:r>
            <a:r>
              <a:rPr lang="zh-CN" altLang="en-US" sz="2400">
                <a:solidFill>
                  <a:srgbClr val="1E86B4"/>
                </a:solidFill>
                <a:effectLst>
                  <a:outerShdw blurRad="38100" dist="38100" dir="2700000" algn="tl">
                    <a:srgbClr val="C0C0C0"/>
                  </a:outerShdw>
                </a:effectLst>
              </a:rPr>
              <a:t>（教材第</a:t>
            </a:r>
            <a:r>
              <a:rPr lang="en-US" altLang="zh-CN" sz="2400">
                <a:solidFill>
                  <a:srgbClr val="1E86B4"/>
                </a:solidFill>
                <a:effectLst>
                  <a:outerShdw blurRad="38100" dist="38100" dir="2700000" algn="tl">
                    <a:srgbClr val="C0C0C0"/>
                  </a:outerShdw>
                </a:effectLst>
              </a:rPr>
              <a:t>8</a:t>
            </a:r>
            <a:r>
              <a:rPr lang="zh-CN" altLang="en-US" sz="2400">
                <a:solidFill>
                  <a:srgbClr val="1E86B4"/>
                </a:solidFill>
                <a:effectLst>
                  <a:outerShdw blurRad="38100" dist="38100" dir="2700000" algn="tl">
                    <a:srgbClr val="C0C0C0"/>
                  </a:outerShdw>
                </a:effectLst>
              </a:rPr>
              <a:t>章内容）</a:t>
            </a:r>
          </a:p>
        </p:txBody>
      </p:sp>
    </p:spTree>
  </p:cSld>
  <p:clrMapOvr>
    <a:masterClrMapping/>
  </p:clrMapOvr>
  <p:transition>
    <p:push dir="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3"/>
          <p:cNvSpPr>
            <a:spLocks noGrp="1" noChangeArrowheads="1"/>
          </p:cNvSpPr>
          <p:nvPr>
            <p:ph type="body" idx="1"/>
          </p:nvPr>
        </p:nvSpPr>
        <p:spPr>
          <a:xfrm>
            <a:off x="684213" y="1484313"/>
            <a:ext cx="7772400" cy="3995737"/>
          </a:xfrm>
        </p:spPr>
        <p:txBody>
          <a:bodyPr/>
          <a:lstStyle/>
          <a:p>
            <a:pPr algn="just" eaLnBrk="1" hangingPunct="1"/>
            <a:r>
              <a:rPr lang="zh-CN" altLang="en-US" sz="2400" b="1"/>
              <a:t>计算机控制系统是一种混合信号系统。</a:t>
            </a:r>
          </a:p>
          <a:p>
            <a:pPr algn="just" eaLnBrk="1" hangingPunct="1"/>
            <a:r>
              <a:rPr lang="zh-CN" altLang="en-US" sz="2400" b="1"/>
              <a:t>从</a:t>
            </a:r>
            <a:r>
              <a:rPr lang="en-US" altLang="zh-CN" sz="2400" b="1"/>
              <a:t>AA´</a:t>
            </a:r>
            <a:r>
              <a:rPr lang="zh-CN" altLang="en-US" sz="2400" b="1"/>
              <a:t>两点来看，将计算机系统看作黑箱，系统可以看成是连续系统；  </a:t>
            </a:r>
          </a:p>
          <a:p>
            <a:pPr algn="just" eaLnBrk="1" hangingPunct="1"/>
            <a:r>
              <a:rPr lang="zh-CN" altLang="en-US" sz="2400" b="1"/>
              <a:t>从</a:t>
            </a:r>
            <a:r>
              <a:rPr lang="en-US" altLang="zh-CN" sz="2400" b="1"/>
              <a:t>BB´</a:t>
            </a:r>
            <a:r>
              <a:rPr lang="zh-CN" altLang="en-US" sz="2400" b="1"/>
              <a:t>两点来看，又可将其看成是纯离散信号系统。</a:t>
            </a:r>
            <a:r>
              <a:rPr lang="zh-CN" altLang="en-US" sz="2400"/>
              <a:t> </a:t>
            </a:r>
            <a:endParaRPr lang="zh-CN" altLang="en-US" sz="2400" b="1">
              <a:solidFill>
                <a:srgbClr val="FF3300"/>
              </a:solidFill>
            </a:endParaRPr>
          </a:p>
          <a:p>
            <a:pPr eaLnBrk="1" hangingPunct="1"/>
            <a:endParaRPr lang="en-US" altLang="zh-CN" sz="2400"/>
          </a:p>
        </p:txBody>
      </p:sp>
      <p:sp>
        <p:nvSpPr>
          <p:cNvPr id="81923" name="Rectangle 4"/>
          <p:cNvSpPr>
            <a:spLocks noChangeArrowheads="1"/>
          </p:cNvSpPr>
          <p:nvPr/>
        </p:nvSpPr>
        <p:spPr bwMode="auto">
          <a:xfrm>
            <a:off x="3225800" y="5516563"/>
            <a:ext cx="2698750" cy="366712"/>
          </a:xfrm>
          <a:prstGeom prst="rect">
            <a:avLst/>
          </a:prstGeom>
          <a:noFill/>
          <a:ln w="9525">
            <a:noFill/>
            <a:miter lim="800000"/>
            <a:headEnd/>
            <a:tailEnd/>
          </a:ln>
        </p:spPr>
        <p:txBody>
          <a:bodyPr wrap="none" anchor="ctr">
            <a:spAutoFit/>
          </a:bodyPr>
          <a:lstStyle/>
          <a:p>
            <a:pPr algn="ctr"/>
            <a:r>
              <a:rPr kumimoji="0" lang="zh-CN" altLang="en-US" sz="1800">
                <a:latin typeface="Arial" charset="0"/>
                <a:ea typeface="华文隶书" pitchFamily="2" charset="-122"/>
              </a:rPr>
              <a:t>计算机控制系统等效结构</a:t>
            </a:r>
          </a:p>
        </p:txBody>
      </p:sp>
      <p:pic>
        <p:nvPicPr>
          <p:cNvPr id="81924" name="Picture 5"/>
          <p:cNvPicPr>
            <a:picLocks noChangeAspect="1" noChangeArrowheads="1"/>
          </p:cNvPicPr>
          <p:nvPr/>
        </p:nvPicPr>
        <p:blipFill>
          <a:blip r:embed="rId2" cstate="print"/>
          <a:srcRect/>
          <a:stretch>
            <a:fillRect/>
          </a:stretch>
        </p:blipFill>
        <p:spPr bwMode="auto">
          <a:xfrm>
            <a:off x="381000" y="3794125"/>
            <a:ext cx="4419600" cy="1651000"/>
          </a:xfrm>
          <a:prstGeom prst="rect">
            <a:avLst/>
          </a:prstGeom>
          <a:noFill/>
          <a:ln w="9525">
            <a:noFill/>
            <a:miter lim="800000"/>
            <a:headEnd/>
            <a:tailEnd/>
          </a:ln>
        </p:spPr>
      </p:pic>
      <p:pic>
        <p:nvPicPr>
          <p:cNvPr id="81925" name="Picture 6"/>
          <p:cNvPicPr>
            <a:picLocks noChangeAspect="1" noChangeArrowheads="1"/>
          </p:cNvPicPr>
          <p:nvPr/>
        </p:nvPicPr>
        <p:blipFill>
          <a:blip r:embed="rId3" cstate="print"/>
          <a:srcRect/>
          <a:stretch>
            <a:fillRect/>
          </a:stretch>
        </p:blipFill>
        <p:spPr bwMode="auto">
          <a:xfrm>
            <a:off x="4787900" y="3716338"/>
            <a:ext cx="4038600" cy="1725612"/>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3"/>
          <p:cNvSpPr>
            <a:spLocks noGrp="1" noChangeArrowheads="1"/>
          </p:cNvSpPr>
          <p:nvPr>
            <p:ph type="body" idx="1"/>
          </p:nvPr>
        </p:nvSpPr>
        <p:spPr>
          <a:xfrm>
            <a:off x="533400" y="1201738"/>
            <a:ext cx="8077200" cy="5106987"/>
          </a:xfrm>
        </p:spPr>
        <p:txBody>
          <a:bodyPr/>
          <a:lstStyle/>
          <a:p>
            <a:pPr marL="533400" indent="-533400" eaLnBrk="1" hangingPunct="1">
              <a:lnSpc>
                <a:spcPct val="90000"/>
              </a:lnSpc>
            </a:pPr>
            <a:r>
              <a:rPr lang="zh-CN" altLang="en-US" sz="2400" b="1"/>
              <a:t>在实际工程设计时有两种设计方法：</a:t>
            </a:r>
          </a:p>
          <a:p>
            <a:pPr marL="533400" indent="-533400" eaLnBrk="1" hangingPunct="1">
              <a:lnSpc>
                <a:spcPct val="90000"/>
              </a:lnSpc>
              <a:buFontTx/>
              <a:buNone/>
            </a:pPr>
            <a:r>
              <a:rPr lang="en-US" altLang="zh-CN" sz="2400" b="1">
                <a:solidFill>
                  <a:srgbClr val="FF3300"/>
                </a:solidFill>
              </a:rPr>
              <a:t>1) </a:t>
            </a:r>
            <a:r>
              <a:rPr lang="zh-CN" altLang="en-US" sz="2400" b="1">
                <a:solidFill>
                  <a:srgbClr val="FF3300"/>
                </a:solidFill>
              </a:rPr>
              <a:t>连续域设计</a:t>
            </a:r>
            <a:r>
              <a:rPr lang="en-US" altLang="zh-CN" sz="2400" b="1">
                <a:solidFill>
                  <a:srgbClr val="FF3300"/>
                </a:solidFill>
              </a:rPr>
              <a:t>—</a:t>
            </a:r>
            <a:r>
              <a:rPr lang="zh-CN" altLang="en-US" sz="2400" b="1">
                <a:solidFill>
                  <a:srgbClr val="FF3300"/>
                </a:solidFill>
              </a:rPr>
              <a:t>离散化方法</a:t>
            </a:r>
            <a:endParaRPr lang="zh-CN" altLang="en-US" sz="2400">
              <a:solidFill>
                <a:srgbClr val="FF3300"/>
              </a:solidFill>
            </a:endParaRPr>
          </a:p>
          <a:p>
            <a:pPr marL="533400" indent="-533400" eaLnBrk="1" hangingPunct="1">
              <a:lnSpc>
                <a:spcPct val="90000"/>
              </a:lnSpc>
              <a:buFontTx/>
              <a:buNone/>
            </a:pPr>
            <a:r>
              <a:rPr lang="zh-CN" altLang="en-US" sz="2400"/>
              <a:t>      </a:t>
            </a:r>
            <a:r>
              <a:rPr lang="en-US" altLang="zh-CN" sz="2400" b="1"/>
              <a:t>---</a:t>
            </a:r>
            <a:r>
              <a:rPr lang="zh-CN" altLang="en-US" sz="2400" b="1"/>
              <a:t>将计算机控制系统看成是连续系统，在连续域上设计得到连续控制器；</a:t>
            </a:r>
          </a:p>
          <a:p>
            <a:pPr marL="533400" indent="-533400" eaLnBrk="1" hangingPunct="1">
              <a:lnSpc>
                <a:spcPct val="90000"/>
              </a:lnSpc>
              <a:buFontTx/>
              <a:buNone/>
            </a:pPr>
            <a:r>
              <a:rPr lang="zh-CN" altLang="en-US" sz="2400" b="1"/>
              <a:t>      </a:t>
            </a:r>
            <a:r>
              <a:rPr lang="en-US" altLang="zh-CN" sz="2400" b="1"/>
              <a:t>---</a:t>
            </a:r>
            <a:r>
              <a:rPr lang="zh-CN" altLang="en-US" sz="2400" b="1"/>
              <a:t>采用不同方法将其数字化（离散化</a:t>
            </a:r>
            <a:r>
              <a:rPr lang="en-US" altLang="zh-CN" sz="2400" b="1"/>
              <a:t>) </a:t>
            </a:r>
            <a:r>
              <a:rPr lang="zh-CN" altLang="en-US" sz="2400" b="1"/>
              <a:t>；</a:t>
            </a:r>
          </a:p>
          <a:p>
            <a:pPr marL="533400" indent="-533400" eaLnBrk="1" hangingPunct="1">
              <a:lnSpc>
                <a:spcPct val="90000"/>
              </a:lnSpc>
              <a:buFontTx/>
              <a:buNone/>
            </a:pPr>
            <a:r>
              <a:rPr lang="zh-CN" altLang="en-US" sz="2400" b="1"/>
              <a:t>      </a:t>
            </a:r>
            <a:r>
              <a:rPr lang="en-US" altLang="zh-CN" sz="2400" b="1"/>
              <a:t>---</a:t>
            </a:r>
            <a:r>
              <a:rPr lang="zh-CN" altLang="en-US" sz="2400" b="1"/>
              <a:t>目前常用的近似设计方法 </a:t>
            </a:r>
            <a:r>
              <a:rPr lang="zh-CN" altLang="en-US" sz="2400"/>
              <a:t>。</a:t>
            </a:r>
          </a:p>
          <a:p>
            <a:pPr marL="533400" indent="-533400" eaLnBrk="1" hangingPunct="1">
              <a:lnSpc>
                <a:spcPct val="90000"/>
              </a:lnSpc>
              <a:buFontTx/>
              <a:buNone/>
            </a:pPr>
            <a:r>
              <a:rPr lang="en-US" altLang="zh-CN" sz="2400" b="1">
                <a:solidFill>
                  <a:srgbClr val="FF3300"/>
                </a:solidFill>
              </a:rPr>
              <a:t>2) </a:t>
            </a:r>
            <a:r>
              <a:rPr lang="zh-CN" altLang="en-US" sz="2400" b="1">
                <a:solidFill>
                  <a:srgbClr val="FF3300"/>
                </a:solidFill>
              </a:rPr>
              <a:t>直接数字域</a:t>
            </a:r>
            <a:r>
              <a:rPr lang="en-US" altLang="zh-CN" sz="2400" b="1">
                <a:solidFill>
                  <a:srgbClr val="FF3300"/>
                </a:solidFill>
              </a:rPr>
              <a:t>(</a:t>
            </a:r>
            <a:r>
              <a:rPr lang="zh-CN" altLang="en-US" sz="2400" b="1">
                <a:solidFill>
                  <a:srgbClr val="FF3300"/>
                </a:solidFill>
              </a:rPr>
              <a:t>离散域</a:t>
            </a:r>
            <a:r>
              <a:rPr lang="en-US" altLang="zh-CN" sz="2400" b="1">
                <a:solidFill>
                  <a:srgbClr val="FF3300"/>
                </a:solidFill>
              </a:rPr>
              <a:t>)</a:t>
            </a:r>
            <a:r>
              <a:rPr lang="zh-CN" altLang="en-US" sz="2400" b="1">
                <a:solidFill>
                  <a:srgbClr val="FF3300"/>
                </a:solidFill>
              </a:rPr>
              <a:t>设计</a:t>
            </a:r>
          </a:p>
          <a:p>
            <a:pPr marL="533400" indent="-533400" eaLnBrk="1" hangingPunct="1">
              <a:lnSpc>
                <a:spcPct val="90000"/>
              </a:lnSpc>
              <a:buFontTx/>
              <a:buNone/>
            </a:pPr>
            <a:r>
              <a:rPr lang="zh-CN" altLang="en-US" sz="2400" b="1"/>
              <a:t>      </a:t>
            </a:r>
            <a:r>
              <a:rPr lang="en-US" altLang="zh-CN" sz="2400" b="1"/>
              <a:t>---</a:t>
            </a:r>
            <a:r>
              <a:rPr lang="zh-CN" altLang="en-US" sz="2400" b="1"/>
              <a:t>将系统看成是纯离散信号系统，直接在离散域进行设计，得到数字控制器；</a:t>
            </a:r>
            <a:r>
              <a:rPr lang="zh-CN" altLang="en-US" sz="2400"/>
              <a:t> </a:t>
            </a:r>
          </a:p>
          <a:p>
            <a:pPr marL="533400" indent="-533400" eaLnBrk="1" hangingPunct="1">
              <a:lnSpc>
                <a:spcPct val="90000"/>
              </a:lnSpc>
              <a:buFontTx/>
              <a:buNone/>
            </a:pPr>
            <a:r>
              <a:rPr lang="zh-CN" altLang="en-US" sz="2400"/>
              <a:t>      </a:t>
            </a:r>
            <a:r>
              <a:rPr lang="en-US" altLang="zh-CN" sz="2400" b="1"/>
              <a:t>---</a:t>
            </a:r>
            <a:r>
              <a:rPr lang="zh-CN" altLang="en-US" sz="2400" b="1"/>
              <a:t>准确的设计方法，日益受到重视。</a:t>
            </a:r>
            <a:r>
              <a:rPr lang="zh-CN" altLang="en-US" sz="2400"/>
              <a:t> </a:t>
            </a:r>
          </a:p>
          <a:p>
            <a:pPr marL="533400" indent="-533400" eaLnBrk="1" hangingPunct="1">
              <a:lnSpc>
                <a:spcPct val="90000"/>
              </a:lnSpc>
            </a:pPr>
            <a:r>
              <a:rPr lang="zh-CN" altLang="en-US" sz="2400" b="1">
                <a:solidFill>
                  <a:srgbClr val="FF3300"/>
                </a:solidFill>
              </a:rPr>
              <a:t>正确选择采样间隔时间是需要特别重视的问题。</a:t>
            </a:r>
          </a:p>
          <a:p>
            <a:pPr marL="533400" indent="-533400" eaLnBrk="1" hangingPunct="1">
              <a:lnSpc>
                <a:spcPct val="90000"/>
              </a:lnSpc>
            </a:pPr>
            <a:r>
              <a:rPr lang="zh-CN" altLang="en-US" sz="2400" b="1">
                <a:solidFill>
                  <a:srgbClr val="FF3300"/>
                </a:solidFill>
              </a:rPr>
              <a:t>软件编程值得注意。</a:t>
            </a:r>
            <a:r>
              <a:rPr lang="zh-CN" altLang="en-US" sz="2400"/>
              <a:t>   </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3" name="Rectangle 5"/>
          <p:cNvSpPr>
            <a:spLocks noChangeArrowheads="1"/>
          </p:cNvSpPr>
          <p:nvPr/>
        </p:nvSpPr>
        <p:spPr bwMode="auto">
          <a:xfrm>
            <a:off x="900113" y="1382713"/>
            <a:ext cx="5635625" cy="757237"/>
          </a:xfrm>
          <a:prstGeom prst="rect">
            <a:avLst/>
          </a:prstGeom>
          <a:noFill/>
          <a:ln w="9525" algn="ctr">
            <a:noFill/>
            <a:miter lim="800000"/>
            <a:headEnd/>
            <a:tailEnd/>
          </a:ln>
          <a:effectLst/>
        </p:spPr>
        <p:txBody>
          <a:bodyPr lIns="0" tIns="165048" rIns="0" bIns="165048" anchor="ctr">
            <a:spAutoFit/>
          </a:bodyPr>
          <a:lstStyle/>
          <a:p>
            <a:pPr>
              <a:defRPr/>
            </a:pPr>
            <a:r>
              <a:rPr kumimoji="0" lang="en-US" altLang="zh-CN" sz="2800">
                <a:solidFill>
                  <a:srgbClr val="0000FF"/>
                </a:solidFill>
                <a:effectLst>
                  <a:outerShdw blurRad="38100" dist="38100" dir="2700000" algn="tl">
                    <a:srgbClr val="C0C0C0"/>
                  </a:outerShdw>
                </a:effectLst>
              </a:rPr>
              <a:t>1.5.4 </a:t>
            </a:r>
            <a:r>
              <a:rPr kumimoji="0" lang="zh-CN" altLang="en-US" sz="2800">
                <a:solidFill>
                  <a:srgbClr val="0000FF"/>
                </a:solidFill>
                <a:effectLst>
                  <a:outerShdw blurRad="38100" dist="38100" dir="2700000" algn="tl">
                    <a:srgbClr val="C0C0C0"/>
                  </a:outerShdw>
                </a:effectLst>
              </a:rPr>
              <a:t>控制系统实现技术</a:t>
            </a:r>
          </a:p>
        </p:txBody>
      </p:sp>
      <p:sp>
        <p:nvSpPr>
          <p:cNvPr id="232454" name="Text Box 6"/>
          <p:cNvSpPr txBox="1">
            <a:spLocks noChangeArrowheads="1"/>
          </p:cNvSpPr>
          <p:nvPr/>
        </p:nvSpPr>
        <p:spPr bwMode="auto">
          <a:xfrm>
            <a:off x="900113" y="2205038"/>
            <a:ext cx="7148512" cy="2282825"/>
          </a:xfrm>
          <a:prstGeom prst="rect">
            <a:avLst/>
          </a:prstGeom>
          <a:noFill/>
          <a:ln w="9525">
            <a:noFill/>
            <a:miter lim="800000"/>
            <a:headEnd/>
            <a:tailEnd/>
          </a:ln>
          <a:effectLst/>
        </p:spPr>
        <p:txBody>
          <a:bodyPr>
            <a:spAutoFit/>
          </a:bodyPr>
          <a:lstStyle/>
          <a:p>
            <a:pPr>
              <a:lnSpc>
                <a:spcPct val="150000"/>
              </a:lnSpc>
              <a:defRPr/>
            </a:pPr>
            <a:r>
              <a:rPr lang="en-US" altLang="zh-CN" sz="2400">
                <a:effectLst>
                  <a:outerShdw blurRad="38100" dist="38100" dir="2700000" algn="tl">
                    <a:srgbClr val="C0C0C0"/>
                  </a:outerShdw>
                </a:effectLst>
              </a:rPr>
              <a:t>    </a:t>
            </a:r>
            <a:r>
              <a:rPr lang="zh-CN" altLang="en-US" sz="2400">
                <a:effectLst>
                  <a:outerShdw blurRad="38100" dist="38100" dir="2700000" algn="tl">
                    <a:srgbClr val="C0C0C0"/>
                  </a:outerShdw>
                </a:effectLst>
              </a:rPr>
              <a:t>在计算机控制系统中，由于采用了数字控制器而会产生数值误差，这些误差的传播，都会极大的影响系统的控制精度和它的动态性能。因此计算机控制系统的工程设计是一项复杂的系统工程。</a:t>
            </a:r>
          </a:p>
        </p:txBody>
      </p:sp>
      <p:sp>
        <p:nvSpPr>
          <p:cNvPr id="232455" name="Text Box 7"/>
          <p:cNvSpPr txBox="1">
            <a:spLocks noChangeArrowheads="1"/>
          </p:cNvSpPr>
          <p:nvPr/>
        </p:nvSpPr>
        <p:spPr bwMode="auto">
          <a:xfrm>
            <a:off x="879475" y="4889500"/>
            <a:ext cx="6932613" cy="822325"/>
          </a:xfrm>
          <a:prstGeom prst="rect">
            <a:avLst/>
          </a:prstGeom>
          <a:noFill/>
          <a:ln w="9525">
            <a:noFill/>
            <a:miter lim="800000"/>
            <a:headEnd/>
            <a:tailEnd/>
          </a:ln>
          <a:effectLst/>
        </p:spPr>
        <p:txBody>
          <a:bodyPr>
            <a:spAutoFit/>
          </a:bodyPr>
          <a:lstStyle/>
          <a:p>
            <a:pPr>
              <a:defRPr/>
            </a:pPr>
            <a:r>
              <a:rPr lang="zh-CN" altLang="en-US" sz="2400">
                <a:solidFill>
                  <a:srgbClr val="1E86B4"/>
                </a:solidFill>
                <a:effectLst>
                  <a:outerShdw blurRad="38100" dist="38100" dir="2700000" algn="tl">
                    <a:srgbClr val="C0C0C0"/>
                  </a:outerShdw>
                </a:effectLst>
              </a:rPr>
              <a:t>本课程在教材第</a:t>
            </a:r>
            <a:r>
              <a:rPr lang="en-US" altLang="zh-CN" sz="2400">
                <a:solidFill>
                  <a:srgbClr val="1E86B4"/>
                </a:solidFill>
                <a:effectLst>
                  <a:outerShdw blurRad="38100" dist="38100" dir="2700000" algn="tl">
                    <a:srgbClr val="C0C0C0"/>
                  </a:outerShdw>
                </a:effectLst>
              </a:rPr>
              <a:t>9</a:t>
            </a:r>
            <a:r>
              <a:rPr lang="zh-CN" altLang="en-US" sz="2400">
                <a:solidFill>
                  <a:srgbClr val="1E86B4"/>
                </a:solidFill>
                <a:effectLst>
                  <a:outerShdw blurRad="38100" dist="38100" dir="2700000" algn="tl">
                    <a:srgbClr val="C0C0C0"/>
                  </a:outerShdw>
                </a:effectLst>
              </a:rPr>
              <a:t>、</a:t>
            </a:r>
            <a:r>
              <a:rPr lang="en-US" altLang="zh-CN" sz="2400">
                <a:solidFill>
                  <a:srgbClr val="1E86B4"/>
                </a:solidFill>
                <a:effectLst>
                  <a:outerShdw blurRad="38100" dist="38100" dir="2700000" algn="tl">
                    <a:srgbClr val="C0C0C0"/>
                  </a:outerShdw>
                </a:effectLst>
              </a:rPr>
              <a:t>10</a:t>
            </a:r>
            <a:r>
              <a:rPr lang="zh-CN" altLang="en-US" sz="2400">
                <a:solidFill>
                  <a:srgbClr val="1E86B4"/>
                </a:solidFill>
                <a:effectLst>
                  <a:outerShdw blurRad="38100" dist="38100" dir="2700000" algn="tl">
                    <a:srgbClr val="C0C0C0"/>
                  </a:outerShdw>
                </a:effectLst>
              </a:rPr>
              <a:t>章描述了计算机控制系统实现技术的工程化问题。</a:t>
            </a:r>
          </a:p>
        </p:txBody>
      </p:sp>
    </p:spTree>
  </p:cSld>
  <p:clrMapOvr>
    <a:masterClrMapping/>
  </p:clrMapOvr>
  <p:transition>
    <p:push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98" name="Text Box 14"/>
          <p:cNvSpPr txBox="1">
            <a:spLocks noChangeArrowheads="1"/>
          </p:cNvSpPr>
          <p:nvPr/>
        </p:nvSpPr>
        <p:spPr bwMode="auto">
          <a:xfrm>
            <a:off x="1547813" y="1196975"/>
            <a:ext cx="5937250" cy="579438"/>
          </a:xfrm>
          <a:prstGeom prst="rect">
            <a:avLst/>
          </a:prstGeom>
          <a:noFill/>
          <a:ln w="9525">
            <a:noFill/>
            <a:miter lim="800000"/>
            <a:headEnd/>
            <a:tailEnd/>
          </a:ln>
          <a:effectLst/>
        </p:spPr>
        <p:txBody>
          <a:bodyPr>
            <a:spAutoFit/>
          </a:bodyPr>
          <a:lstStyle/>
          <a:p>
            <a:pPr>
              <a:defRPr/>
            </a:pPr>
            <a:r>
              <a:rPr kumimoji="0" lang="zh-CN" altLang="en-US" sz="3200">
                <a:solidFill>
                  <a:srgbClr val="1E86B4"/>
                </a:solidFill>
                <a:effectLst>
                  <a:outerShdw blurRad="38100" dist="38100" dir="2700000" algn="tl">
                    <a:srgbClr val="C0C0C0"/>
                  </a:outerShdw>
                </a:effectLst>
                <a:latin typeface="Arial" charset="0"/>
                <a:ea typeface="方正大黑简体" pitchFamily="2" charset="-122"/>
              </a:rPr>
              <a:t>本章内容</a:t>
            </a:r>
            <a:r>
              <a:rPr kumimoji="0" lang="en-US" altLang="zh-CN" sz="3200">
                <a:solidFill>
                  <a:srgbClr val="1E86B4"/>
                </a:solidFill>
                <a:effectLst>
                  <a:outerShdw blurRad="38100" dist="38100" dir="2700000" algn="tl">
                    <a:srgbClr val="C0C0C0"/>
                  </a:outerShdw>
                </a:effectLst>
                <a:latin typeface="Arial" charset="0"/>
                <a:ea typeface="方正大黑简体" pitchFamily="2" charset="-122"/>
              </a:rPr>
              <a:t>:</a:t>
            </a:r>
          </a:p>
        </p:txBody>
      </p:sp>
      <p:sp>
        <p:nvSpPr>
          <p:cNvPr id="17411" name="Text Box 15"/>
          <p:cNvSpPr txBox="1">
            <a:spLocks noChangeArrowheads="1"/>
          </p:cNvSpPr>
          <p:nvPr/>
        </p:nvSpPr>
        <p:spPr bwMode="auto">
          <a:xfrm>
            <a:off x="1403648" y="2276872"/>
            <a:ext cx="6835775" cy="3521075"/>
          </a:xfrm>
          <a:prstGeom prst="rect">
            <a:avLst/>
          </a:prstGeom>
          <a:noFill/>
          <a:ln w="9525">
            <a:noFill/>
            <a:miter lim="800000"/>
            <a:headEnd/>
            <a:tailEnd/>
          </a:ln>
        </p:spPr>
        <p:txBody>
          <a:bodyPr>
            <a:spAutoFit/>
          </a:bodyPr>
          <a:lstStyle/>
          <a:p>
            <a:pPr>
              <a:lnSpc>
                <a:spcPct val="150000"/>
              </a:lnSpc>
              <a:buFont typeface="Wingdings" pitchFamily="2" charset="2"/>
              <a:buChar char="l"/>
            </a:pPr>
            <a:r>
              <a:rPr kumimoji="0" lang="en-US" altLang="zh-CN" sz="2500" dirty="0">
                <a:latin typeface="黑体" pitchFamily="2" charset="-122"/>
                <a:ea typeface="黑体" pitchFamily="2" charset="-122"/>
              </a:rPr>
              <a:t>   </a:t>
            </a:r>
            <a:r>
              <a:rPr kumimoji="0" lang="zh-CN" altLang="en-US" sz="2500" dirty="0">
                <a:solidFill>
                  <a:srgbClr val="BE2C14"/>
                </a:solidFill>
                <a:latin typeface="黑体" pitchFamily="2" charset="-122"/>
                <a:ea typeface="黑体" pitchFamily="2" charset="-122"/>
              </a:rPr>
              <a:t>计算机控制系统的基本概念</a:t>
            </a:r>
          </a:p>
          <a:p>
            <a:pPr>
              <a:lnSpc>
                <a:spcPct val="150000"/>
              </a:lnSpc>
              <a:buFont typeface="Wingdings" pitchFamily="2" charset="2"/>
              <a:buChar char="l"/>
            </a:pPr>
            <a:r>
              <a:rPr kumimoji="0" lang="zh-CN" altLang="en-US" sz="2500" dirty="0">
                <a:latin typeface="黑体" pitchFamily="2" charset="-122"/>
                <a:ea typeface="黑体" pitchFamily="2" charset="-122"/>
              </a:rPr>
              <a:t>   过程通道与总线接口技术</a:t>
            </a:r>
          </a:p>
          <a:p>
            <a:pPr>
              <a:lnSpc>
                <a:spcPct val="150000"/>
              </a:lnSpc>
              <a:buFont typeface="Wingdings" pitchFamily="2" charset="2"/>
              <a:buChar char="l"/>
            </a:pPr>
            <a:r>
              <a:rPr kumimoji="0" lang="zh-CN" altLang="en-US" sz="2500" dirty="0">
                <a:latin typeface="黑体" pitchFamily="2" charset="-122"/>
                <a:ea typeface="黑体" pitchFamily="2" charset="-122"/>
              </a:rPr>
              <a:t>   模拟与数字信号之间的相互转换</a:t>
            </a:r>
          </a:p>
          <a:p>
            <a:pPr>
              <a:lnSpc>
                <a:spcPct val="150000"/>
              </a:lnSpc>
              <a:buFont typeface="Wingdings" pitchFamily="2" charset="2"/>
              <a:buChar char="l"/>
            </a:pPr>
            <a:r>
              <a:rPr kumimoji="0" lang="zh-CN" altLang="en-US" sz="2500" dirty="0">
                <a:latin typeface="黑体" pitchFamily="2" charset="-122"/>
                <a:ea typeface="黑体" pitchFamily="2" charset="-122"/>
              </a:rPr>
              <a:t>   </a:t>
            </a:r>
            <a:r>
              <a:rPr kumimoji="0" lang="zh-CN" altLang="en-US" sz="2500" dirty="0">
                <a:solidFill>
                  <a:srgbClr val="0033CC"/>
                </a:solidFill>
                <a:latin typeface="黑体" pitchFamily="2" charset="-122"/>
                <a:ea typeface="黑体" pitchFamily="2" charset="-122"/>
              </a:rPr>
              <a:t>计算机控制系统的理论问题</a:t>
            </a:r>
          </a:p>
          <a:p>
            <a:pPr>
              <a:lnSpc>
                <a:spcPct val="150000"/>
              </a:lnSpc>
              <a:buFont typeface="Wingdings" pitchFamily="2" charset="2"/>
              <a:buChar char="l"/>
            </a:pPr>
            <a:r>
              <a:rPr kumimoji="0" lang="zh-CN" altLang="en-US" sz="2500" dirty="0">
                <a:solidFill>
                  <a:srgbClr val="0033CC"/>
                </a:solidFill>
                <a:latin typeface="黑体" pitchFamily="2" charset="-122"/>
                <a:ea typeface="黑体" pitchFamily="2" charset="-122"/>
              </a:rPr>
              <a:t>   计算机控制系统的基本类型</a:t>
            </a:r>
          </a:p>
          <a:p>
            <a:pPr>
              <a:lnSpc>
                <a:spcPct val="150000"/>
              </a:lnSpc>
              <a:buFont typeface="Wingdings" pitchFamily="2" charset="2"/>
              <a:buChar char="l"/>
            </a:pPr>
            <a:endParaRPr kumimoji="0" lang="en-US" altLang="zh-CN" sz="2500" dirty="0">
              <a:solidFill>
                <a:srgbClr val="0033CC"/>
              </a:solidFill>
              <a:latin typeface="黑体" pitchFamily="2" charset="-122"/>
              <a:ea typeface="黑体" pitchFamily="2" charset="-122"/>
            </a:endParaRPr>
          </a:p>
        </p:txBody>
      </p:sp>
    </p:spTree>
  </p:cSld>
  <p:clrMapOvr>
    <a:masterClrMapping/>
  </p:clrMapOvr>
  <p:transition>
    <p:comb/>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2" name="Rectangle 4"/>
          <p:cNvSpPr>
            <a:spLocks noChangeArrowheads="1"/>
          </p:cNvSpPr>
          <p:nvPr/>
        </p:nvSpPr>
        <p:spPr bwMode="auto">
          <a:xfrm>
            <a:off x="574675" y="304800"/>
            <a:ext cx="8001000" cy="676275"/>
          </a:xfrm>
          <a:prstGeom prst="rect">
            <a:avLst/>
          </a:prstGeom>
          <a:noFill/>
          <a:ln w="9525">
            <a:noFill/>
            <a:miter lim="800000"/>
            <a:headEnd/>
            <a:tailEnd/>
          </a:ln>
          <a:effectLst/>
        </p:spPr>
        <p:txBody>
          <a:bodyPr anchor="b"/>
          <a:lstStyle/>
          <a:p>
            <a:pPr>
              <a:defRPr/>
            </a:pPr>
            <a:r>
              <a:rPr kumimoji="0" lang="en-US" altLang="zh-CN" sz="3600">
                <a:solidFill>
                  <a:srgbClr val="FF3300"/>
                </a:solidFill>
                <a:effectLst>
                  <a:outerShdw blurRad="38100" dist="38100" dir="2700000" algn="tl">
                    <a:srgbClr val="C0C0C0"/>
                  </a:outerShdw>
                </a:effectLst>
              </a:rPr>
              <a:t>1.6 </a:t>
            </a:r>
            <a:r>
              <a:rPr kumimoji="0" lang="zh-CN" altLang="en-US" sz="3600">
                <a:solidFill>
                  <a:srgbClr val="FF3300"/>
                </a:solidFill>
                <a:effectLst>
                  <a:outerShdw blurRad="38100" dist="38100" dir="2700000" algn="tl">
                    <a:srgbClr val="C0C0C0"/>
                  </a:outerShdw>
                </a:effectLst>
                <a:latin typeface="宋体" pitchFamily="2" charset="-122"/>
              </a:rPr>
              <a:t>计算机控制系统的基本类型</a:t>
            </a:r>
          </a:p>
        </p:txBody>
      </p:sp>
      <p:sp>
        <p:nvSpPr>
          <p:cNvPr id="227333" name="Rectangle 5"/>
          <p:cNvSpPr>
            <a:spLocks noChangeArrowheads="1"/>
          </p:cNvSpPr>
          <p:nvPr/>
        </p:nvSpPr>
        <p:spPr bwMode="auto">
          <a:xfrm>
            <a:off x="611188" y="1412875"/>
            <a:ext cx="81676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0000FF"/>
                </a:solidFill>
                <a:effectLst>
                  <a:outerShdw blurRad="38100" dist="38100" dir="2700000" algn="tl">
                    <a:srgbClr val="C0C0C0"/>
                  </a:outerShdw>
                </a:effectLst>
              </a:rPr>
              <a:t>（</a:t>
            </a:r>
            <a:r>
              <a:rPr kumimoji="0" lang="en-US" altLang="zh-CN" sz="2400">
                <a:solidFill>
                  <a:srgbClr val="0000FF"/>
                </a:solidFill>
                <a:effectLst>
                  <a:outerShdw blurRad="38100" dist="38100" dir="2700000" algn="tl">
                    <a:srgbClr val="C0C0C0"/>
                  </a:outerShdw>
                </a:effectLst>
              </a:rPr>
              <a:t>1</a:t>
            </a:r>
            <a:r>
              <a:rPr kumimoji="0" lang="zh-CN" altLang="en-US" sz="2400">
                <a:solidFill>
                  <a:srgbClr val="0000FF"/>
                </a:solidFill>
                <a:effectLst>
                  <a:outerShdw blurRad="38100" dist="38100" dir="2700000" algn="tl">
                    <a:srgbClr val="C0C0C0"/>
                  </a:outerShdw>
                </a:effectLst>
              </a:rPr>
              <a:t>）操作指导控制系统（产生于</a:t>
            </a:r>
            <a:r>
              <a:rPr kumimoji="0" lang="en-US" altLang="zh-CN" sz="2400">
                <a:solidFill>
                  <a:srgbClr val="0000FF"/>
                </a:solidFill>
                <a:effectLst>
                  <a:outerShdw blurRad="38100" dist="38100" dir="2700000" algn="tl">
                    <a:srgbClr val="C0C0C0"/>
                  </a:outerShdw>
                </a:effectLst>
              </a:rPr>
              <a:t>20</a:t>
            </a:r>
            <a:r>
              <a:rPr kumimoji="0" lang="zh-CN" altLang="en-US" sz="2400">
                <a:solidFill>
                  <a:srgbClr val="0000FF"/>
                </a:solidFill>
                <a:effectLst>
                  <a:outerShdw blurRad="38100" dist="38100" dir="2700000" algn="tl">
                    <a:srgbClr val="C0C0C0"/>
                  </a:outerShdw>
                </a:effectLst>
              </a:rPr>
              <a:t>世纪</a:t>
            </a:r>
            <a:r>
              <a:rPr kumimoji="0" lang="en-US" altLang="zh-CN" sz="2400">
                <a:solidFill>
                  <a:srgbClr val="0000FF"/>
                </a:solidFill>
                <a:effectLst>
                  <a:outerShdw blurRad="38100" dist="38100" dir="2700000" algn="tl">
                    <a:srgbClr val="C0C0C0"/>
                  </a:outerShdw>
                </a:effectLst>
              </a:rPr>
              <a:t>50</a:t>
            </a:r>
            <a:r>
              <a:rPr kumimoji="0" lang="zh-CN" altLang="en-US" sz="2400">
                <a:solidFill>
                  <a:srgbClr val="0000FF"/>
                </a:solidFill>
                <a:effectLst>
                  <a:outerShdw blurRad="38100" dist="38100" dir="2700000" algn="tl">
                    <a:srgbClr val="C0C0C0"/>
                  </a:outerShdw>
                </a:effectLst>
              </a:rPr>
              <a:t>年代前后）</a:t>
            </a:r>
          </a:p>
        </p:txBody>
      </p:sp>
      <p:grpSp>
        <p:nvGrpSpPr>
          <p:cNvPr id="5" name="Group 5">
            <a:extLst>
              <a:ext uri="{FF2B5EF4-FFF2-40B4-BE49-F238E27FC236}">
                <a16:creationId xmlns:a16="http://schemas.microsoft.com/office/drawing/2014/main" id="{C358CCD5-1269-4C46-90F6-3C80A947FF87}"/>
              </a:ext>
            </a:extLst>
          </p:cNvPr>
          <p:cNvGrpSpPr>
            <a:grpSpLocks/>
          </p:cNvGrpSpPr>
          <p:nvPr/>
        </p:nvGrpSpPr>
        <p:grpSpPr bwMode="auto">
          <a:xfrm>
            <a:off x="1376685" y="2492896"/>
            <a:ext cx="6651699" cy="3115047"/>
            <a:chOff x="1094" y="969"/>
            <a:chExt cx="3629" cy="1554"/>
          </a:xfrm>
        </p:grpSpPr>
        <p:grpSp>
          <p:nvGrpSpPr>
            <p:cNvPr id="6" name="Group 6">
              <a:extLst>
                <a:ext uri="{FF2B5EF4-FFF2-40B4-BE49-F238E27FC236}">
                  <a16:creationId xmlns:a16="http://schemas.microsoft.com/office/drawing/2014/main" id="{411F66EE-5AE0-4E7C-9669-023B95AB8B69}"/>
                </a:ext>
              </a:extLst>
            </p:cNvPr>
            <p:cNvGrpSpPr>
              <a:grpSpLocks/>
            </p:cNvGrpSpPr>
            <p:nvPr/>
          </p:nvGrpSpPr>
          <p:grpSpPr bwMode="auto">
            <a:xfrm>
              <a:off x="1094" y="969"/>
              <a:ext cx="3629" cy="1469"/>
              <a:chOff x="1123" y="1088"/>
              <a:chExt cx="3629" cy="1469"/>
            </a:xfrm>
          </p:grpSpPr>
          <p:sp>
            <p:nvSpPr>
              <p:cNvPr id="8" name="Rectangle 7">
                <a:extLst>
                  <a:ext uri="{FF2B5EF4-FFF2-40B4-BE49-F238E27FC236}">
                    <a16:creationId xmlns:a16="http://schemas.microsoft.com/office/drawing/2014/main" id="{89809E06-C4F0-4A21-89B9-98FF75194BE9}"/>
                  </a:ext>
                </a:extLst>
              </p:cNvPr>
              <p:cNvSpPr>
                <a:spLocks noChangeArrowheads="1"/>
              </p:cNvSpPr>
              <p:nvPr/>
            </p:nvSpPr>
            <p:spPr bwMode="auto">
              <a:xfrm flipH="1">
                <a:off x="4299" y="1106"/>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8">
                <a:extLst>
                  <a:ext uri="{FF2B5EF4-FFF2-40B4-BE49-F238E27FC236}">
                    <a16:creationId xmlns:a16="http://schemas.microsoft.com/office/drawing/2014/main" id="{DA689196-DC89-4FAA-A7C7-6BE254A53A5A}"/>
                  </a:ext>
                </a:extLst>
              </p:cNvPr>
              <p:cNvSpPr txBox="1">
                <a:spLocks noChangeArrowheads="1"/>
              </p:cNvSpPr>
              <p:nvPr/>
            </p:nvSpPr>
            <p:spPr bwMode="auto">
              <a:xfrm flipH="1">
                <a:off x="4360" y="1333"/>
                <a:ext cx="363"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zh-CN" altLang="en-US" sz="2000">
                    <a:effectLst>
                      <a:outerShdw blurRad="38100" dist="38100" dir="2700000" algn="tl">
                        <a:srgbClr val="C0C0C0"/>
                      </a:outerShdw>
                    </a:effectLst>
                  </a:rPr>
                  <a:t>计</a:t>
                </a:r>
              </a:p>
              <a:p>
                <a:pPr algn="ctr">
                  <a:lnSpc>
                    <a:spcPct val="150000"/>
                  </a:lnSpc>
                </a:pPr>
                <a:r>
                  <a:rPr lang="zh-CN" altLang="en-US" sz="2000">
                    <a:effectLst>
                      <a:outerShdw blurRad="38100" dist="38100" dir="2700000" algn="tl">
                        <a:srgbClr val="C0C0C0"/>
                      </a:outerShdw>
                    </a:effectLst>
                  </a:rPr>
                  <a:t>算</a:t>
                </a:r>
              </a:p>
              <a:p>
                <a:pPr algn="ctr">
                  <a:lnSpc>
                    <a:spcPct val="150000"/>
                  </a:lnSpc>
                </a:pPr>
                <a:r>
                  <a:rPr lang="zh-CN" altLang="en-US" sz="2000">
                    <a:effectLst>
                      <a:outerShdw blurRad="38100" dist="38100" dir="2700000" algn="tl">
                        <a:srgbClr val="C0C0C0"/>
                      </a:outerShdw>
                    </a:effectLst>
                  </a:rPr>
                  <a:t>机</a:t>
                </a:r>
              </a:p>
            </p:txBody>
          </p:sp>
          <p:sp>
            <p:nvSpPr>
              <p:cNvPr id="10" name="Rectangle 9">
                <a:extLst>
                  <a:ext uri="{FF2B5EF4-FFF2-40B4-BE49-F238E27FC236}">
                    <a16:creationId xmlns:a16="http://schemas.microsoft.com/office/drawing/2014/main" id="{E351C734-B53B-4DD8-8752-893E8D10C8B8}"/>
                  </a:ext>
                </a:extLst>
              </p:cNvPr>
              <p:cNvSpPr>
                <a:spLocks noChangeArrowheads="1"/>
              </p:cNvSpPr>
              <p:nvPr/>
            </p:nvSpPr>
            <p:spPr bwMode="auto">
              <a:xfrm flipH="1">
                <a:off x="1123" y="1088"/>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a:extLst>
                  <a:ext uri="{FF2B5EF4-FFF2-40B4-BE49-F238E27FC236}">
                    <a16:creationId xmlns:a16="http://schemas.microsoft.com/office/drawing/2014/main" id="{C06418CF-EECF-4B23-90BC-FD951F87B7F8}"/>
                  </a:ext>
                </a:extLst>
              </p:cNvPr>
              <p:cNvSpPr txBox="1">
                <a:spLocks noChangeArrowheads="1"/>
              </p:cNvSpPr>
              <p:nvPr/>
            </p:nvSpPr>
            <p:spPr bwMode="auto">
              <a:xfrm flipH="1">
                <a:off x="1156" y="1134"/>
                <a:ext cx="363"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lnSpc>
                    <a:spcPct val="150000"/>
                  </a:lnSpc>
                </a:pPr>
                <a:r>
                  <a:rPr lang="zh-CN" altLang="en-US" sz="2000">
                    <a:effectLst>
                      <a:outerShdw blurRad="38100" dist="38100" dir="2700000" algn="tl">
                        <a:srgbClr val="C0C0C0"/>
                      </a:outerShdw>
                    </a:effectLst>
                  </a:rPr>
                  <a:t>生产过程</a:t>
                </a:r>
              </a:p>
            </p:txBody>
          </p:sp>
          <p:sp>
            <p:nvSpPr>
              <p:cNvPr id="12" name="Text Box 11">
                <a:extLst>
                  <a:ext uri="{FF2B5EF4-FFF2-40B4-BE49-F238E27FC236}">
                    <a16:creationId xmlns:a16="http://schemas.microsoft.com/office/drawing/2014/main" id="{DD242C9E-0077-431A-A4D4-82216684E404}"/>
                  </a:ext>
                </a:extLst>
              </p:cNvPr>
              <p:cNvSpPr txBox="1">
                <a:spLocks noChangeArrowheads="1"/>
              </p:cNvSpPr>
              <p:nvPr/>
            </p:nvSpPr>
            <p:spPr bwMode="auto">
              <a:xfrm flipH="1">
                <a:off x="2165" y="1134"/>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模拟输入通道</a:t>
                </a:r>
              </a:p>
            </p:txBody>
          </p:sp>
          <p:sp>
            <p:nvSpPr>
              <p:cNvPr id="13" name="Rectangle 12">
                <a:extLst>
                  <a:ext uri="{FF2B5EF4-FFF2-40B4-BE49-F238E27FC236}">
                    <a16:creationId xmlns:a16="http://schemas.microsoft.com/office/drawing/2014/main" id="{EB08987A-CDB6-47A7-B69A-310471AEBC33}"/>
                  </a:ext>
                </a:extLst>
              </p:cNvPr>
              <p:cNvSpPr>
                <a:spLocks noChangeArrowheads="1"/>
              </p:cNvSpPr>
              <p:nvPr/>
            </p:nvSpPr>
            <p:spPr bwMode="auto">
              <a:xfrm flipH="1">
                <a:off x="2211" y="1139"/>
                <a:ext cx="1270" cy="26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13">
                <a:extLst>
                  <a:ext uri="{FF2B5EF4-FFF2-40B4-BE49-F238E27FC236}">
                    <a16:creationId xmlns:a16="http://schemas.microsoft.com/office/drawing/2014/main" id="{85961D39-42FF-4D77-AF7F-D9E42585E0CD}"/>
                  </a:ext>
                </a:extLst>
              </p:cNvPr>
              <p:cNvSpPr txBox="1">
                <a:spLocks noChangeArrowheads="1"/>
              </p:cNvSpPr>
              <p:nvPr/>
            </p:nvSpPr>
            <p:spPr bwMode="auto">
              <a:xfrm flipH="1">
                <a:off x="2165" y="1451"/>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数字输入通道</a:t>
                </a:r>
              </a:p>
            </p:txBody>
          </p:sp>
          <p:sp>
            <p:nvSpPr>
              <p:cNvPr id="15" name="Rectangle 14">
                <a:extLst>
                  <a:ext uri="{FF2B5EF4-FFF2-40B4-BE49-F238E27FC236}">
                    <a16:creationId xmlns:a16="http://schemas.microsoft.com/office/drawing/2014/main" id="{F20A79D1-2A04-4D69-BCB6-096DEACB40B7}"/>
                  </a:ext>
                </a:extLst>
              </p:cNvPr>
              <p:cNvSpPr>
                <a:spLocks noChangeArrowheads="1"/>
              </p:cNvSpPr>
              <p:nvPr/>
            </p:nvSpPr>
            <p:spPr bwMode="auto">
              <a:xfrm flipH="1">
                <a:off x="2211" y="1480"/>
                <a:ext cx="1270" cy="24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5">
                <a:extLst>
                  <a:ext uri="{FF2B5EF4-FFF2-40B4-BE49-F238E27FC236}">
                    <a16:creationId xmlns:a16="http://schemas.microsoft.com/office/drawing/2014/main" id="{8D2F1387-C57E-49B2-9B20-27893B1B5D77}"/>
                  </a:ext>
                </a:extLst>
              </p:cNvPr>
              <p:cNvSpPr>
                <a:spLocks noChangeShapeType="1"/>
              </p:cNvSpPr>
              <p:nvPr/>
            </p:nvSpPr>
            <p:spPr bwMode="auto">
              <a:xfrm>
                <a:off x="1576" y="1281"/>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Line 16">
                <a:extLst>
                  <a:ext uri="{FF2B5EF4-FFF2-40B4-BE49-F238E27FC236}">
                    <a16:creationId xmlns:a16="http://schemas.microsoft.com/office/drawing/2014/main" id="{F2820B71-8780-4114-9976-71F028182AEC}"/>
                  </a:ext>
                </a:extLst>
              </p:cNvPr>
              <p:cNvSpPr>
                <a:spLocks noChangeShapeType="1"/>
              </p:cNvSpPr>
              <p:nvPr/>
            </p:nvSpPr>
            <p:spPr bwMode="auto">
              <a:xfrm>
                <a:off x="3475" y="1281"/>
                <a:ext cx="823" cy="5"/>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Line 17">
                <a:extLst>
                  <a:ext uri="{FF2B5EF4-FFF2-40B4-BE49-F238E27FC236}">
                    <a16:creationId xmlns:a16="http://schemas.microsoft.com/office/drawing/2014/main" id="{47A57916-0B03-4BC7-95A6-5AFF48A72EA9}"/>
                  </a:ext>
                </a:extLst>
              </p:cNvPr>
              <p:cNvSpPr>
                <a:spLocks noChangeShapeType="1"/>
              </p:cNvSpPr>
              <p:nvPr/>
            </p:nvSpPr>
            <p:spPr bwMode="auto">
              <a:xfrm>
                <a:off x="1576" y="1615"/>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18">
                <a:extLst>
                  <a:ext uri="{FF2B5EF4-FFF2-40B4-BE49-F238E27FC236}">
                    <a16:creationId xmlns:a16="http://schemas.microsoft.com/office/drawing/2014/main" id="{BFBCDF6E-FE54-4C98-B43D-A89D9779A7D3}"/>
                  </a:ext>
                </a:extLst>
              </p:cNvPr>
              <p:cNvGrpSpPr>
                <a:grpSpLocks/>
              </p:cNvGrpSpPr>
              <p:nvPr/>
            </p:nvGrpSpPr>
            <p:grpSpPr bwMode="auto">
              <a:xfrm flipH="1">
                <a:off x="3249" y="1933"/>
                <a:ext cx="652" cy="255"/>
                <a:chOff x="1604" y="2500"/>
                <a:chExt cx="652" cy="255"/>
              </a:xfrm>
            </p:grpSpPr>
            <p:sp>
              <p:nvSpPr>
                <p:cNvPr id="36" name="Text Box 19">
                  <a:extLst>
                    <a:ext uri="{FF2B5EF4-FFF2-40B4-BE49-F238E27FC236}">
                      <a16:creationId xmlns:a16="http://schemas.microsoft.com/office/drawing/2014/main" id="{E61220BF-17F0-42F1-9790-5F8ECEFFDF12}"/>
                    </a:ext>
                  </a:extLst>
                </p:cNvPr>
                <p:cNvSpPr txBox="1">
                  <a:spLocks noChangeArrowheads="1"/>
                </p:cNvSpPr>
                <p:nvPr/>
              </p:nvSpPr>
              <p:spPr bwMode="auto">
                <a:xfrm>
                  <a:off x="1604" y="2500"/>
                  <a:ext cx="6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显示器</a:t>
                  </a:r>
                </a:p>
              </p:txBody>
            </p:sp>
            <p:sp>
              <p:nvSpPr>
                <p:cNvPr id="37" name="Rectangle 20">
                  <a:extLst>
                    <a:ext uri="{FF2B5EF4-FFF2-40B4-BE49-F238E27FC236}">
                      <a16:creationId xmlns:a16="http://schemas.microsoft.com/office/drawing/2014/main" id="{90BF0856-F504-40B8-9662-89F452DD1E46}"/>
                    </a:ext>
                  </a:extLst>
                </p:cNvPr>
                <p:cNvSpPr>
                  <a:spLocks noChangeArrowheads="1"/>
                </p:cNvSpPr>
                <p:nvPr/>
              </p:nvSpPr>
              <p:spPr bwMode="auto">
                <a:xfrm>
                  <a:off x="1633" y="2529"/>
                  <a:ext cx="567" cy="22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21">
                <a:extLst>
                  <a:ext uri="{FF2B5EF4-FFF2-40B4-BE49-F238E27FC236}">
                    <a16:creationId xmlns:a16="http://schemas.microsoft.com/office/drawing/2014/main" id="{7A00AA26-14C3-4A27-A0F3-2F3F76F01B5C}"/>
                  </a:ext>
                </a:extLst>
              </p:cNvPr>
              <p:cNvGrpSpPr>
                <a:grpSpLocks/>
              </p:cNvGrpSpPr>
              <p:nvPr/>
            </p:nvGrpSpPr>
            <p:grpSpPr bwMode="auto">
              <a:xfrm flipH="1">
                <a:off x="3249" y="2217"/>
                <a:ext cx="652" cy="255"/>
                <a:chOff x="1604" y="2500"/>
                <a:chExt cx="652" cy="255"/>
              </a:xfrm>
            </p:grpSpPr>
            <p:sp>
              <p:nvSpPr>
                <p:cNvPr id="34" name="Text Box 22">
                  <a:extLst>
                    <a:ext uri="{FF2B5EF4-FFF2-40B4-BE49-F238E27FC236}">
                      <a16:creationId xmlns:a16="http://schemas.microsoft.com/office/drawing/2014/main" id="{6519BE8D-1FAA-4070-B3B1-F1ED50DE205D}"/>
                    </a:ext>
                  </a:extLst>
                </p:cNvPr>
                <p:cNvSpPr txBox="1">
                  <a:spLocks noChangeArrowheads="1"/>
                </p:cNvSpPr>
                <p:nvPr/>
              </p:nvSpPr>
              <p:spPr bwMode="auto">
                <a:xfrm>
                  <a:off x="1604" y="2500"/>
                  <a:ext cx="65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打印机</a:t>
                  </a:r>
                </a:p>
              </p:txBody>
            </p:sp>
            <p:sp>
              <p:nvSpPr>
                <p:cNvPr id="35" name="Rectangle 23">
                  <a:extLst>
                    <a:ext uri="{FF2B5EF4-FFF2-40B4-BE49-F238E27FC236}">
                      <a16:creationId xmlns:a16="http://schemas.microsoft.com/office/drawing/2014/main" id="{89A4F8FA-D038-4F04-82D1-87ECBED1EC12}"/>
                    </a:ext>
                  </a:extLst>
                </p:cNvPr>
                <p:cNvSpPr>
                  <a:spLocks noChangeArrowheads="1"/>
                </p:cNvSpPr>
                <p:nvPr/>
              </p:nvSpPr>
              <p:spPr bwMode="auto">
                <a:xfrm>
                  <a:off x="1633" y="2529"/>
                  <a:ext cx="567" cy="226"/>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 name="Group 24">
                <a:extLst>
                  <a:ext uri="{FF2B5EF4-FFF2-40B4-BE49-F238E27FC236}">
                    <a16:creationId xmlns:a16="http://schemas.microsoft.com/office/drawing/2014/main" id="{74F4995E-2D85-4D0D-9C19-41958DD8887B}"/>
                  </a:ext>
                </a:extLst>
              </p:cNvPr>
              <p:cNvGrpSpPr>
                <a:grpSpLocks/>
              </p:cNvGrpSpPr>
              <p:nvPr/>
            </p:nvGrpSpPr>
            <p:grpSpPr bwMode="auto">
              <a:xfrm flipH="1">
                <a:off x="1717" y="2103"/>
                <a:ext cx="794" cy="255"/>
                <a:chOff x="2880" y="2557"/>
                <a:chExt cx="794" cy="255"/>
              </a:xfrm>
            </p:grpSpPr>
            <p:sp>
              <p:nvSpPr>
                <p:cNvPr id="32" name="Text Box 25">
                  <a:extLst>
                    <a:ext uri="{FF2B5EF4-FFF2-40B4-BE49-F238E27FC236}">
                      <a16:creationId xmlns:a16="http://schemas.microsoft.com/office/drawing/2014/main" id="{5598761D-C425-493D-98DB-6D10B5A088BC}"/>
                    </a:ext>
                  </a:extLst>
                </p:cNvPr>
                <p:cNvSpPr txBox="1">
                  <a:spLocks noChangeArrowheads="1"/>
                </p:cNvSpPr>
                <p:nvPr/>
              </p:nvSpPr>
              <p:spPr bwMode="auto">
                <a:xfrm>
                  <a:off x="2880" y="2557"/>
                  <a:ext cx="7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控制仪表</a:t>
                  </a:r>
                </a:p>
              </p:txBody>
            </p:sp>
            <p:sp>
              <p:nvSpPr>
                <p:cNvPr id="33" name="Rectangle 26">
                  <a:extLst>
                    <a:ext uri="{FF2B5EF4-FFF2-40B4-BE49-F238E27FC236}">
                      <a16:creationId xmlns:a16="http://schemas.microsoft.com/office/drawing/2014/main" id="{36D5C540-7366-4472-8B8E-7B9837EE1F47}"/>
                    </a:ext>
                  </a:extLst>
                </p:cNvPr>
                <p:cNvSpPr>
                  <a:spLocks noChangeArrowheads="1"/>
                </p:cNvSpPr>
                <p:nvPr/>
              </p:nvSpPr>
              <p:spPr bwMode="auto">
                <a:xfrm>
                  <a:off x="2880" y="2557"/>
                  <a:ext cx="737" cy="25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 name="Oval 27">
                <a:extLst>
                  <a:ext uri="{FF2B5EF4-FFF2-40B4-BE49-F238E27FC236}">
                    <a16:creationId xmlns:a16="http://schemas.microsoft.com/office/drawing/2014/main" id="{13245251-29E6-4D66-A163-E142B892391C}"/>
                  </a:ext>
                </a:extLst>
              </p:cNvPr>
              <p:cNvSpPr>
                <a:spLocks noChangeArrowheads="1"/>
              </p:cNvSpPr>
              <p:nvPr/>
            </p:nvSpPr>
            <p:spPr bwMode="auto">
              <a:xfrm flipH="1">
                <a:off x="2681" y="2075"/>
                <a:ext cx="341" cy="340"/>
              </a:xfrm>
              <a:prstGeom prst="ellipse">
                <a:avLst/>
              </a:prstGeom>
              <a:noFill/>
              <a:ln w="1905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Text Box 28">
                <a:extLst>
                  <a:ext uri="{FF2B5EF4-FFF2-40B4-BE49-F238E27FC236}">
                    <a16:creationId xmlns:a16="http://schemas.microsoft.com/office/drawing/2014/main" id="{0E2E8B1F-3D33-471F-A85F-BCFB521AB743}"/>
                  </a:ext>
                </a:extLst>
              </p:cNvPr>
              <p:cNvSpPr txBox="1">
                <a:spLocks noChangeArrowheads="1"/>
              </p:cNvSpPr>
              <p:nvPr/>
            </p:nvSpPr>
            <p:spPr bwMode="auto">
              <a:xfrm flipH="1">
                <a:off x="2710" y="2103"/>
                <a:ext cx="2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FF0000"/>
                    </a:solidFill>
                    <a:effectLst>
                      <a:outerShdw blurRad="38100" dist="38100" dir="2700000" algn="tl">
                        <a:srgbClr val="C0C0C0"/>
                      </a:outerShdw>
                    </a:effectLst>
                  </a:rPr>
                  <a:t>人</a:t>
                </a:r>
              </a:p>
            </p:txBody>
          </p:sp>
          <p:sp>
            <p:nvSpPr>
              <p:cNvPr id="24" name="Line 29">
                <a:extLst>
                  <a:ext uri="{FF2B5EF4-FFF2-40B4-BE49-F238E27FC236}">
                    <a16:creationId xmlns:a16="http://schemas.microsoft.com/office/drawing/2014/main" id="{BBC66634-BFAB-42E2-A2E9-AD0AC1C5A212}"/>
                  </a:ext>
                </a:extLst>
              </p:cNvPr>
              <p:cNvSpPr>
                <a:spLocks noChangeShapeType="1"/>
              </p:cNvSpPr>
              <p:nvPr/>
            </p:nvSpPr>
            <p:spPr bwMode="auto">
              <a:xfrm flipH="1" flipV="1">
                <a:off x="3872" y="2080"/>
                <a:ext cx="426"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30">
                <a:extLst>
                  <a:ext uri="{FF2B5EF4-FFF2-40B4-BE49-F238E27FC236}">
                    <a16:creationId xmlns:a16="http://schemas.microsoft.com/office/drawing/2014/main" id="{4B192A48-890A-49F3-BA34-0C7190707E30}"/>
                  </a:ext>
                </a:extLst>
              </p:cNvPr>
              <p:cNvSpPr>
                <a:spLocks noChangeShapeType="1"/>
              </p:cNvSpPr>
              <p:nvPr/>
            </p:nvSpPr>
            <p:spPr bwMode="auto">
              <a:xfrm flipH="1">
                <a:off x="2993" y="2080"/>
                <a:ext cx="313" cy="8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31">
                <a:extLst>
                  <a:ext uri="{FF2B5EF4-FFF2-40B4-BE49-F238E27FC236}">
                    <a16:creationId xmlns:a16="http://schemas.microsoft.com/office/drawing/2014/main" id="{40004898-3917-40B3-A4FD-F5E91DAB5E0A}"/>
                  </a:ext>
                </a:extLst>
              </p:cNvPr>
              <p:cNvSpPr>
                <a:spLocks noChangeShapeType="1"/>
              </p:cNvSpPr>
              <p:nvPr/>
            </p:nvSpPr>
            <p:spPr bwMode="auto">
              <a:xfrm flipH="1" flipV="1">
                <a:off x="3022" y="2273"/>
                <a:ext cx="284" cy="91"/>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2">
                <a:extLst>
                  <a:ext uri="{FF2B5EF4-FFF2-40B4-BE49-F238E27FC236}">
                    <a16:creationId xmlns:a16="http://schemas.microsoft.com/office/drawing/2014/main" id="{843FB826-06A7-49AF-8CF8-6ED3ECD0E68F}"/>
                  </a:ext>
                </a:extLst>
              </p:cNvPr>
              <p:cNvSpPr>
                <a:spLocks noChangeShapeType="1"/>
              </p:cNvSpPr>
              <p:nvPr/>
            </p:nvSpPr>
            <p:spPr bwMode="auto">
              <a:xfrm flipH="1">
                <a:off x="2511" y="2217"/>
                <a:ext cx="170"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3">
                <a:extLst>
                  <a:ext uri="{FF2B5EF4-FFF2-40B4-BE49-F238E27FC236}">
                    <a16:creationId xmlns:a16="http://schemas.microsoft.com/office/drawing/2014/main" id="{1A130E4A-1B3A-4C93-90B4-7BF29D2E81A0}"/>
                  </a:ext>
                </a:extLst>
              </p:cNvPr>
              <p:cNvSpPr>
                <a:spLocks noChangeShapeType="1"/>
              </p:cNvSpPr>
              <p:nvPr/>
            </p:nvSpPr>
            <p:spPr bwMode="auto">
              <a:xfrm flipH="1">
                <a:off x="1576" y="2217"/>
                <a:ext cx="198"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Text Box 34">
                <a:extLst>
                  <a:ext uri="{FF2B5EF4-FFF2-40B4-BE49-F238E27FC236}">
                    <a16:creationId xmlns:a16="http://schemas.microsoft.com/office/drawing/2014/main" id="{DBA5BD92-C76D-4365-98EC-58F8C22483D3}"/>
                  </a:ext>
                </a:extLst>
              </p:cNvPr>
              <p:cNvSpPr txBox="1">
                <a:spLocks noChangeArrowheads="1"/>
              </p:cNvSpPr>
              <p:nvPr/>
            </p:nvSpPr>
            <p:spPr bwMode="auto">
              <a:xfrm flipH="1">
                <a:off x="3476" y="1286"/>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信息采集</a:t>
                </a:r>
              </a:p>
            </p:txBody>
          </p:sp>
          <p:sp>
            <p:nvSpPr>
              <p:cNvPr id="30" name="Line 35">
                <a:extLst>
                  <a:ext uri="{FF2B5EF4-FFF2-40B4-BE49-F238E27FC236}">
                    <a16:creationId xmlns:a16="http://schemas.microsoft.com/office/drawing/2014/main" id="{BDDF53E3-DBDA-4E7C-9A3D-00C9D5987FC7}"/>
                  </a:ext>
                </a:extLst>
              </p:cNvPr>
              <p:cNvSpPr>
                <a:spLocks noChangeShapeType="1"/>
              </p:cNvSpPr>
              <p:nvPr/>
            </p:nvSpPr>
            <p:spPr bwMode="auto">
              <a:xfrm>
                <a:off x="3476" y="1598"/>
                <a:ext cx="822"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36">
                <a:extLst>
                  <a:ext uri="{FF2B5EF4-FFF2-40B4-BE49-F238E27FC236}">
                    <a16:creationId xmlns:a16="http://schemas.microsoft.com/office/drawing/2014/main" id="{3A830F55-6361-4226-8816-9288E04F3DEC}"/>
                  </a:ext>
                </a:extLst>
              </p:cNvPr>
              <p:cNvSpPr>
                <a:spLocks noChangeShapeType="1"/>
              </p:cNvSpPr>
              <p:nvPr/>
            </p:nvSpPr>
            <p:spPr bwMode="auto">
              <a:xfrm flipH="1" flipV="1">
                <a:off x="3872" y="2364"/>
                <a:ext cx="426" cy="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 name="Text Box 37">
              <a:extLst>
                <a:ext uri="{FF2B5EF4-FFF2-40B4-BE49-F238E27FC236}">
                  <a16:creationId xmlns:a16="http://schemas.microsoft.com/office/drawing/2014/main" id="{D234C770-DBF7-400B-A659-11DCF99F0E24}"/>
                </a:ext>
              </a:extLst>
            </p:cNvPr>
            <p:cNvSpPr txBox="1">
              <a:spLocks noChangeArrowheads="1"/>
            </p:cNvSpPr>
            <p:nvPr/>
          </p:nvSpPr>
          <p:spPr bwMode="auto">
            <a:xfrm>
              <a:off x="2540" y="2273"/>
              <a:ext cx="76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FF0000"/>
                  </a:solidFill>
                  <a:effectLst>
                    <a:outerShdw blurRad="38100" dist="38100" dir="2700000" algn="tl">
                      <a:srgbClr val="C0C0C0"/>
                    </a:outerShdw>
                  </a:effectLst>
                </a:rPr>
                <a:t>操作员</a:t>
              </a:r>
            </a:p>
          </p:txBody>
        </p:sp>
      </p:grpSp>
    </p:spTree>
  </p:cSld>
  <p:clrMapOvr>
    <a:masterClrMapping/>
  </p:clrMapOvr>
  <p:transition>
    <p:push dir="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61" name="Rectangle 45"/>
          <p:cNvSpPr>
            <a:spLocks noChangeArrowheads="1"/>
          </p:cNvSpPr>
          <p:nvPr/>
        </p:nvSpPr>
        <p:spPr bwMode="auto">
          <a:xfrm>
            <a:off x="395288" y="1341438"/>
            <a:ext cx="8424862"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0000FF"/>
                </a:solidFill>
                <a:effectLst>
                  <a:outerShdw blurRad="38100" dist="38100" dir="2700000" algn="tl">
                    <a:srgbClr val="C0C0C0"/>
                  </a:outerShdw>
                </a:effectLst>
              </a:rPr>
              <a:t>（</a:t>
            </a:r>
            <a:r>
              <a:rPr kumimoji="0" lang="en-US" altLang="zh-CN" sz="2400">
                <a:solidFill>
                  <a:srgbClr val="0000FF"/>
                </a:solidFill>
                <a:effectLst>
                  <a:outerShdw blurRad="38100" dist="38100" dir="2700000" algn="tl">
                    <a:srgbClr val="C0C0C0"/>
                  </a:outerShdw>
                </a:effectLst>
              </a:rPr>
              <a:t>2</a:t>
            </a:r>
            <a:r>
              <a:rPr kumimoji="0" lang="zh-CN" altLang="en-US" sz="2400">
                <a:solidFill>
                  <a:srgbClr val="0000FF"/>
                </a:solidFill>
                <a:effectLst>
                  <a:outerShdw blurRad="38100" dist="38100" dir="2700000" algn="tl">
                    <a:srgbClr val="C0C0C0"/>
                  </a:outerShdw>
                </a:effectLst>
              </a:rPr>
              <a:t>）直接数字控制系统（</a:t>
            </a:r>
            <a:r>
              <a:rPr kumimoji="0" lang="en-US" altLang="zh-CN" sz="2400">
                <a:solidFill>
                  <a:srgbClr val="0000FF"/>
                </a:solidFill>
                <a:effectLst>
                  <a:outerShdw blurRad="38100" dist="38100" dir="2700000" algn="tl">
                    <a:srgbClr val="C0C0C0"/>
                  </a:outerShdw>
                </a:effectLst>
              </a:rPr>
              <a:t>DDC</a:t>
            </a:r>
            <a:r>
              <a:rPr kumimoji="0" lang="zh-CN" altLang="en-US" sz="2400">
                <a:solidFill>
                  <a:srgbClr val="0000FF"/>
                </a:solidFill>
                <a:effectLst>
                  <a:outerShdw blurRad="38100" dist="38100" dir="2700000" algn="tl">
                    <a:srgbClr val="C0C0C0"/>
                  </a:outerShdw>
                </a:effectLst>
              </a:rPr>
              <a:t>，产生于</a:t>
            </a:r>
            <a:r>
              <a:rPr kumimoji="0" lang="en-US" altLang="zh-CN" sz="2400">
                <a:solidFill>
                  <a:srgbClr val="0000FF"/>
                </a:solidFill>
                <a:effectLst>
                  <a:outerShdw blurRad="38100" dist="38100" dir="2700000" algn="tl">
                    <a:srgbClr val="C0C0C0"/>
                  </a:outerShdw>
                </a:effectLst>
              </a:rPr>
              <a:t>20</a:t>
            </a:r>
            <a:r>
              <a:rPr kumimoji="0" lang="zh-CN" altLang="en-US" sz="2400">
                <a:solidFill>
                  <a:srgbClr val="0000FF"/>
                </a:solidFill>
                <a:effectLst>
                  <a:outerShdw blurRad="38100" dist="38100" dir="2700000" algn="tl">
                    <a:srgbClr val="C0C0C0"/>
                  </a:outerShdw>
                </a:effectLst>
              </a:rPr>
              <a:t>世纪</a:t>
            </a:r>
            <a:r>
              <a:rPr kumimoji="0" lang="en-US" altLang="zh-CN" sz="2400">
                <a:solidFill>
                  <a:srgbClr val="0000FF"/>
                </a:solidFill>
                <a:effectLst>
                  <a:outerShdw blurRad="38100" dist="38100" dir="2700000" algn="tl">
                    <a:srgbClr val="C0C0C0"/>
                  </a:outerShdw>
                </a:effectLst>
              </a:rPr>
              <a:t>60</a:t>
            </a:r>
            <a:r>
              <a:rPr kumimoji="0" lang="zh-CN" altLang="en-US" sz="2400">
                <a:solidFill>
                  <a:srgbClr val="0000FF"/>
                </a:solidFill>
                <a:effectLst>
                  <a:outerShdw blurRad="38100" dist="38100" dir="2700000" algn="tl">
                    <a:srgbClr val="C0C0C0"/>
                  </a:outerShdw>
                </a:effectLst>
              </a:rPr>
              <a:t>年代初）</a:t>
            </a:r>
          </a:p>
        </p:txBody>
      </p:sp>
      <p:grpSp>
        <p:nvGrpSpPr>
          <p:cNvPr id="4" name="Group 99">
            <a:extLst>
              <a:ext uri="{FF2B5EF4-FFF2-40B4-BE49-F238E27FC236}">
                <a16:creationId xmlns:a16="http://schemas.microsoft.com/office/drawing/2014/main" id="{11FB9005-0DBD-400C-8ED2-E852EAED2A7A}"/>
              </a:ext>
            </a:extLst>
          </p:cNvPr>
          <p:cNvGrpSpPr>
            <a:grpSpLocks/>
          </p:cNvGrpSpPr>
          <p:nvPr/>
        </p:nvGrpSpPr>
        <p:grpSpPr bwMode="auto">
          <a:xfrm>
            <a:off x="611561" y="2169468"/>
            <a:ext cx="7784728" cy="2843708"/>
            <a:chOff x="613" y="1054"/>
            <a:chExt cx="4762" cy="1469"/>
          </a:xfrm>
        </p:grpSpPr>
        <p:sp>
          <p:nvSpPr>
            <p:cNvPr id="5" name="Rectangle 54">
              <a:extLst>
                <a:ext uri="{FF2B5EF4-FFF2-40B4-BE49-F238E27FC236}">
                  <a16:creationId xmlns:a16="http://schemas.microsoft.com/office/drawing/2014/main" id="{6C35833C-01E5-45F6-AE40-9CECD4CB8CC0}"/>
                </a:ext>
              </a:extLst>
            </p:cNvPr>
            <p:cNvSpPr>
              <a:spLocks noChangeArrowheads="1"/>
            </p:cNvSpPr>
            <p:nvPr/>
          </p:nvSpPr>
          <p:spPr bwMode="auto">
            <a:xfrm flipH="1">
              <a:off x="3789" y="1072"/>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55">
              <a:extLst>
                <a:ext uri="{FF2B5EF4-FFF2-40B4-BE49-F238E27FC236}">
                  <a16:creationId xmlns:a16="http://schemas.microsoft.com/office/drawing/2014/main" id="{F8FE9989-16AE-4FFB-B2C9-425F142C0915}"/>
                </a:ext>
              </a:extLst>
            </p:cNvPr>
            <p:cNvSpPr txBox="1">
              <a:spLocks noChangeArrowheads="1"/>
            </p:cNvSpPr>
            <p:nvPr/>
          </p:nvSpPr>
          <p:spPr bwMode="auto">
            <a:xfrm flipH="1">
              <a:off x="3878" y="1299"/>
              <a:ext cx="363" cy="9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effectLst>
                    <a:outerShdw blurRad="38100" dist="38100" dir="2700000" algn="tl">
                      <a:srgbClr val="C0C0C0"/>
                    </a:outerShdw>
                  </a:effectLst>
                </a:rPr>
                <a:t>计</a:t>
              </a:r>
            </a:p>
            <a:p>
              <a:pPr>
                <a:lnSpc>
                  <a:spcPct val="150000"/>
                </a:lnSpc>
              </a:pPr>
              <a:r>
                <a:rPr lang="zh-CN" altLang="en-US" sz="2000">
                  <a:effectLst>
                    <a:outerShdw blurRad="38100" dist="38100" dir="2700000" algn="tl">
                      <a:srgbClr val="C0C0C0"/>
                    </a:outerShdw>
                  </a:effectLst>
                </a:rPr>
                <a:t>算</a:t>
              </a:r>
            </a:p>
            <a:p>
              <a:pPr>
                <a:lnSpc>
                  <a:spcPct val="150000"/>
                </a:lnSpc>
              </a:pPr>
              <a:r>
                <a:rPr lang="zh-CN" altLang="en-US" sz="2000">
                  <a:effectLst>
                    <a:outerShdw blurRad="38100" dist="38100" dir="2700000" algn="tl">
                      <a:srgbClr val="C0C0C0"/>
                    </a:outerShdw>
                  </a:effectLst>
                </a:rPr>
                <a:t>机</a:t>
              </a:r>
            </a:p>
          </p:txBody>
        </p:sp>
        <p:sp>
          <p:nvSpPr>
            <p:cNvPr id="7" name="Rectangle 56">
              <a:extLst>
                <a:ext uri="{FF2B5EF4-FFF2-40B4-BE49-F238E27FC236}">
                  <a16:creationId xmlns:a16="http://schemas.microsoft.com/office/drawing/2014/main" id="{3A72308F-2E7F-45CD-9E57-847F73594BF7}"/>
                </a:ext>
              </a:extLst>
            </p:cNvPr>
            <p:cNvSpPr>
              <a:spLocks noChangeArrowheads="1"/>
            </p:cNvSpPr>
            <p:nvPr/>
          </p:nvSpPr>
          <p:spPr bwMode="auto">
            <a:xfrm flipH="1">
              <a:off x="613" y="1054"/>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57">
              <a:extLst>
                <a:ext uri="{FF2B5EF4-FFF2-40B4-BE49-F238E27FC236}">
                  <a16:creationId xmlns:a16="http://schemas.microsoft.com/office/drawing/2014/main" id="{E9B9D37E-3062-4249-BDD4-67024CB0721A}"/>
                </a:ext>
              </a:extLst>
            </p:cNvPr>
            <p:cNvSpPr txBox="1">
              <a:spLocks noChangeArrowheads="1"/>
            </p:cNvSpPr>
            <p:nvPr/>
          </p:nvSpPr>
          <p:spPr bwMode="auto">
            <a:xfrm flipH="1">
              <a:off x="703" y="1100"/>
              <a:ext cx="363"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effectLst>
                    <a:outerShdw blurRad="38100" dist="38100" dir="2700000" algn="tl">
                      <a:srgbClr val="C0C0C0"/>
                    </a:outerShdw>
                  </a:effectLst>
                </a:rPr>
                <a:t>生产过程</a:t>
              </a:r>
            </a:p>
          </p:txBody>
        </p:sp>
        <p:sp>
          <p:nvSpPr>
            <p:cNvPr id="9" name="Text Box 58">
              <a:extLst>
                <a:ext uri="{FF2B5EF4-FFF2-40B4-BE49-F238E27FC236}">
                  <a16:creationId xmlns:a16="http://schemas.microsoft.com/office/drawing/2014/main" id="{1CA16FE5-E6D7-4AFB-ABDE-EBCE2B699012}"/>
                </a:ext>
              </a:extLst>
            </p:cNvPr>
            <p:cNvSpPr txBox="1">
              <a:spLocks noChangeArrowheads="1"/>
            </p:cNvSpPr>
            <p:nvPr/>
          </p:nvSpPr>
          <p:spPr bwMode="auto">
            <a:xfrm flipH="1">
              <a:off x="1655" y="1100"/>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模拟输入通道</a:t>
              </a:r>
            </a:p>
          </p:txBody>
        </p:sp>
        <p:sp>
          <p:nvSpPr>
            <p:cNvPr id="10" name="Rectangle 59">
              <a:extLst>
                <a:ext uri="{FF2B5EF4-FFF2-40B4-BE49-F238E27FC236}">
                  <a16:creationId xmlns:a16="http://schemas.microsoft.com/office/drawing/2014/main" id="{AA29A203-E98F-4A7E-8D82-86B60F72C2C7}"/>
                </a:ext>
              </a:extLst>
            </p:cNvPr>
            <p:cNvSpPr>
              <a:spLocks noChangeArrowheads="1"/>
            </p:cNvSpPr>
            <p:nvPr/>
          </p:nvSpPr>
          <p:spPr bwMode="auto">
            <a:xfrm flipH="1">
              <a:off x="1701" y="1105"/>
              <a:ext cx="1270" cy="26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60">
              <a:extLst>
                <a:ext uri="{FF2B5EF4-FFF2-40B4-BE49-F238E27FC236}">
                  <a16:creationId xmlns:a16="http://schemas.microsoft.com/office/drawing/2014/main" id="{BA7012F9-6B51-4F9D-9774-EC006DA8B9F6}"/>
                </a:ext>
              </a:extLst>
            </p:cNvPr>
            <p:cNvSpPr txBox="1">
              <a:spLocks noChangeArrowheads="1"/>
            </p:cNvSpPr>
            <p:nvPr/>
          </p:nvSpPr>
          <p:spPr bwMode="auto">
            <a:xfrm flipH="1">
              <a:off x="1655" y="1417"/>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数字输入通道</a:t>
              </a:r>
            </a:p>
          </p:txBody>
        </p:sp>
        <p:sp>
          <p:nvSpPr>
            <p:cNvPr id="12" name="Rectangle 61">
              <a:extLst>
                <a:ext uri="{FF2B5EF4-FFF2-40B4-BE49-F238E27FC236}">
                  <a16:creationId xmlns:a16="http://schemas.microsoft.com/office/drawing/2014/main" id="{CFFD2175-81AC-485D-B456-102E11AD7E74}"/>
                </a:ext>
              </a:extLst>
            </p:cNvPr>
            <p:cNvSpPr>
              <a:spLocks noChangeArrowheads="1"/>
            </p:cNvSpPr>
            <p:nvPr/>
          </p:nvSpPr>
          <p:spPr bwMode="auto">
            <a:xfrm flipH="1">
              <a:off x="1701" y="1446"/>
              <a:ext cx="1270" cy="24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62">
              <a:extLst>
                <a:ext uri="{FF2B5EF4-FFF2-40B4-BE49-F238E27FC236}">
                  <a16:creationId xmlns:a16="http://schemas.microsoft.com/office/drawing/2014/main" id="{A7045AEC-CB2A-436C-B842-6182668C8AF7}"/>
                </a:ext>
              </a:extLst>
            </p:cNvPr>
            <p:cNvSpPr>
              <a:spLocks noChangeShapeType="1"/>
            </p:cNvSpPr>
            <p:nvPr/>
          </p:nvSpPr>
          <p:spPr bwMode="auto">
            <a:xfrm>
              <a:off x="1066" y="1247"/>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63">
              <a:extLst>
                <a:ext uri="{FF2B5EF4-FFF2-40B4-BE49-F238E27FC236}">
                  <a16:creationId xmlns:a16="http://schemas.microsoft.com/office/drawing/2014/main" id="{8F79426D-B085-4022-AAF7-D5A0671118F3}"/>
                </a:ext>
              </a:extLst>
            </p:cNvPr>
            <p:cNvSpPr>
              <a:spLocks noChangeShapeType="1"/>
            </p:cNvSpPr>
            <p:nvPr/>
          </p:nvSpPr>
          <p:spPr bwMode="auto">
            <a:xfrm>
              <a:off x="2965" y="1247"/>
              <a:ext cx="823" cy="5"/>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4">
              <a:extLst>
                <a:ext uri="{FF2B5EF4-FFF2-40B4-BE49-F238E27FC236}">
                  <a16:creationId xmlns:a16="http://schemas.microsoft.com/office/drawing/2014/main" id="{EA5684AF-2451-4401-B1CF-8FC078985E5A}"/>
                </a:ext>
              </a:extLst>
            </p:cNvPr>
            <p:cNvSpPr>
              <a:spLocks noChangeShapeType="1"/>
            </p:cNvSpPr>
            <p:nvPr/>
          </p:nvSpPr>
          <p:spPr bwMode="auto">
            <a:xfrm>
              <a:off x="1066" y="1581"/>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81">
              <a:extLst>
                <a:ext uri="{FF2B5EF4-FFF2-40B4-BE49-F238E27FC236}">
                  <a16:creationId xmlns:a16="http://schemas.microsoft.com/office/drawing/2014/main" id="{7AA115D4-0138-42AB-9D5D-7532A2EAA015}"/>
                </a:ext>
              </a:extLst>
            </p:cNvPr>
            <p:cNvSpPr txBox="1">
              <a:spLocks noChangeArrowheads="1"/>
            </p:cNvSpPr>
            <p:nvPr/>
          </p:nvSpPr>
          <p:spPr bwMode="auto">
            <a:xfrm flipH="1">
              <a:off x="2994" y="1252"/>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0033CC"/>
                  </a:solidFill>
                  <a:effectLst>
                    <a:outerShdw blurRad="38100" dist="38100" dir="2700000" algn="tl">
                      <a:srgbClr val="C0C0C0"/>
                    </a:outerShdw>
                  </a:effectLst>
                </a:rPr>
                <a:t>信息采集</a:t>
              </a:r>
            </a:p>
          </p:txBody>
        </p:sp>
        <p:sp>
          <p:nvSpPr>
            <p:cNvPr id="17" name="Line 82">
              <a:extLst>
                <a:ext uri="{FF2B5EF4-FFF2-40B4-BE49-F238E27FC236}">
                  <a16:creationId xmlns:a16="http://schemas.microsoft.com/office/drawing/2014/main" id="{9A969982-4544-4E82-B0FD-6F2296EB80B0}"/>
                </a:ext>
              </a:extLst>
            </p:cNvPr>
            <p:cNvSpPr>
              <a:spLocks noChangeShapeType="1"/>
            </p:cNvSpPr>
            <p:nvPr/>
          </p:nvSpPr>
          <p:spPr bwMode="auto">
            <a:xfrm>
              <a:off x="2966" y="1564"/>
              <a:ext cx="822"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Text Box 84">
              <a:extLst>
                <a:ext uri="{FF2B5EF4-FFF2-40B4-BE49-F238E27FC236}">
                  <a16:creationId xmlns:a16="http://schemas.microsoft.com/office/drawing/2014/main" id="{14E819E6-A65E-47F9-BF90-9BB9C2BE3CCE}"/>
                </a:ext>
              </a:extLst>
            </p:cNvPr>
            <p:cNvSpPr txBox="1">
              <a:spLocks noChangeArrowheads="1"/>
            </p:cNvSpPr>
            <p:nvPr/>
          </p:nvSpPr>
          <p:spPr bwMode="auto">
            <a:xfrm flipH="1">
              <a:off x="1655" y="1848"/>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模拟输出通道</a:t>
              </a:r>
            </a:p>
          </p:txBody>
        </p:sp>
        <p:sp>
          <p:nvSpPr>
            <p:cNvPr id="19" name="Rectangle 85">
              <a:extLst>
                <a:ext uri="{FF2B5EF4-FFF2-40B4-BE49-F238E27FC236}">
                  <a16:creationId xmlns:a16="http://schemas.microsoft.com/office/drawing/2014/main" id="{D553DEC6-890A-4ED7-B82B-8D5946884A48}"/>
                </a:ext>
              </a:extLst>
            </p:cNvPr>
            <p:cNvSpPr>
              <a:spLocks noChangeArrowheads="1"/>
            </p:cNvSpPr>
            <p:nvPr/>
          </p:nvSpPr>
          <p:spPr bwMode="auto">
            <a:xfrm flipH="1">
              <a:off x="1701" y="1853"/>
              <a:ext cx="1270" cy="26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86">
              <a:extLst>
                <a:ext uri="{FF2B5EF4-FFF2-40B4-BE49-F238E27FC236}">
                  <a16:creationId xmlns:a16="http://schemas.microsoft.com/office/drawing/2014/main" id="{281FF02F-1783-47F4-8C3C-1307EF541538}"/>
                </a:ext>
              </a:extLst>
            </p:cNvPr>
            <p:cNvSpPr txBox="1">
              <a:spLocks noChangeArrowheads="1"/>
            </p:cNvSpPr>
            <p:nvPr/>
          </p:nvSpPr>
          <p:spPr bwMode="auto">
            <a:xfrm flipH="1">
              <a:off x="1655" y="2165"/>
              <a:ext cx="1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数字输出通道</a:t>
              </a:r>
            </a:p>
          </p:txBody>
        </p:sp>
        <p:sp>
          <p:nvSpPr>
            <p:cNvPr id="21" name="Rectangle 87">
              <a:extLst>
                <a:ext uri="{FF2B5EF4-FFF2-40B4-BE49-F238E27FC236}">
                  <a16:creationId xmlns:a16="http://schemas.microsoft.com/office/drawing/2014/main" id="{7B387FC1-E36F-4BA7-925E-CDEE6F4A0430}"/>
                </a:ext>
              </a:extLst>
            </p:cNvPr>
            <p:cNvSpPr>
              <a:spLocks noChangeArrowheads="1"/>
            </p:cNvSpPr>
            <p:nvPr/>
          </p:nvSpPr>
          <p:spPr bwMode="auto">
            <a:xfrm flipH="1">
              <a:off x="1701" y="2194"/>
              <a:ext cx="1270" cy="24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88">
              <a:extLst>
                <a:ext uri="{FF2B5EF4-FFF2-40B4-BE49-F238E27FC236}">
                  <a16:creationId xmlns:a16="http://schemas.microsoft.com/office/drawing/2014/main" id="{95CA84DD-70D0-4C98-8173-72436C21F889}"/>
                </a:ext>
              </a:extLst>
            </p:cNvPr>
            <p:cNvSpPr>
              <a:spLocks noChangeShapeType="1"/>
            </p:cNvSpPr>
            <p:nvPr/>
          </p:nvSpPr>
          <p:spPr bwMode="auto">
            <a:xfrm flipH="1">
              <a:off x="1066" y="1995"/>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89">
              <a:extLst>
                <a:ext uri="{FF2B5EF4-FFF2-40B4-BE49-F238E27FC236}">
                  <a16:creationId xmlns:a16="http://schemas.microsoft.com/office/drawing/2014/main" id="{2B5BA205-13E8-4EFB-AC92-34D3FA869955}"/>
                </a:ext>
              </a:extLst>
            </p:cNvPr>
            <p:cNvSpPr>
              <a:spLocks noChangeShapeType="1"/>
            </p:cNvSpPr>
            <p:nvPr/>
          </p:nvSpPr>
          <p:spPr bwMode="auto">
            <a:xfrm flipH="1">
              <a:off x="2965" y="1995"/>
              <a:ext cx="823" cy="5"/>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90">
              <a:extLst>
                <a:ext uri="{FF2B5EF4-FFF2-40B4-BE49-F238E27FC236}">
                  <a16:creationId xmlns:a16="http://schemas.microsoft.com/office/drawing/2014/main" id="{B3B07810-F79B-497A-9D9B-D212CB9EB52E}"/>
                </a:ext>
              </a:extLst>
            </p:cNvPr>
            <p:cNvSpPr>
              <a:spLocks noChangeShapeType="1"/>
            </p:cNvSpPr>
            <p:nvPr/>
          </p:nvSpPr>
          <p:spPr bwMode="auto">
            <a:xfrm flipH="1">
              <a:off x="1066" y="2329"/>
              <a:ext cx="635"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Text Box 91">
              <a:extLst>
                <a:ext uri="{FF2B5EF4-FFF2-40B4-BE49-F238E27FC236}">
                  <a16:creationId xmlns:a16="http://schemas.microsoft.com/office/drawing/2014/main" id="{DC69AD03-1853-4CF3-8862-1E9D549C4142}"/>
                </a:ext>
              </a:extLst>
            </p:cNvPr>
            <p:cNvSpPr txBox="1">
              <a:spLocks noChangeArrowheads="1"/>
            </p:cNvSpPr>
            <p:nvPr/>
          </p:nvSpPr>
          <p:spPr bwMode="auto">
            <a:xfrm flipH="1">
              <a:off x="1067" y="2017"/>
              <a:ext cx="5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0033CC"/>
                  </a:solidFill>
                  <a:effectLst>
                    <a:outerShdw blurRad="38100" dist="38100" dir="2700000" algn="tl">
                      <a:srgbClr val="C0C0C0"/>
                    </a:outerShdw>
                  </a:effectLst>
                </a:rPr>
                <a:t>控制</a:t>
              </a:r>
            </a:p>
          </p:txBody>
        </p:sp>
        <p:sp>
          <p:nvSpPr>
            <p:cNvPr id="26" name="Line 92">
              <a:extLst>
                <a:ext uri="{FF2B5EF4-FFF2-40B4-BE49-F238E27FC236}">
                  <a16:creationId xmlns:a16="http://schemas.microsoft.com/office/drawing/2014/main" id="{5267B988-D1C7-4AFC-83C8-8C0B2E891246}"/>
                </a:ext>
              </a:extLst>
            </p:cNvPr>
            <p:cNvSpPr>
              <a:spLocks noChangeShapeType="1"/>
            </p:cNvSpPr>
            <p:nvPr/>
          </p:nvSpPr>
          <p:spPr bwMode="auto">
            <a:xfrm flipH="1">
              <a:off x="2966" y="2312"/>
              <a:ext cx="822"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93">
              <a:extLst>
                <a:ext uri="{FF2B5EF4-FFF2-40B4-BE49-F238E27FC236}">
                  <a16:creationId xmlns:a16="http://schemas.microsoft.com/office/drawing/2014/main" id="{E2F42338-00A8-49D5-A2B3-B318312CE97D}"/>
                </a:ext>
              </a:extLst>
            </p:cNvPr>
            <p:cNvSpPr txBox="1">
              <a:spLocks noChangeArrowheads="1"/>
            </p:cNvSpPr>
            <p:nvPr/>
          </p:nvSpPr>
          <p:spPr bwMode="auto">
            <a:xfrm flipH="1">
              <a:off x="4524" y="1450"/>
              <a:ext cx="794"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外围设备</a:t>
              </a:r>
            </a:p>
          </p:txBody>
        </p:sp>
        <p:sp>
          <p:nvSpPr>
            <p:cNvPr id="28" name="Text Box 94">
              <a:extLst>
                <a:ext uri="{FF2B5EF4-FFF2-40B4-BE49-F238E27FC236}">
                  <a16:creationId xmlns:a16="http://schemas.microsoft.com/office/drawing/2014/main" id="{72B4D70E-2913-42DB-8C31-300CDE77F113}"/>
                </a:ext>
              </a:extLst>
            </p:cNvPr>
            <p:cNvSpPr txBox="1">
              <a:spLocks noChangeArrowheads="1"/>
            </p:cNvSpPr>
            <p:nvPr/>
          </p:nvSpPr>
          <p:spPr bwMode="auto">
            <a:xfrm flipH="1">
              <a:off x="4411" y="1932"/>
              <a:ext cx="964"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操作控制台</a:t>
              </a:r>
            </a:p>
          </p:txBody>
        </p:sp>
        <p:sp>
          <p:nvSpPr>
            <p:cNvPr id="29" name="Line 95">
              <a:extLst>
                <a:ext uri="{FF2B5EF4-FFF2-40B4-BE49-F238E27FC236}">
                  <a16:creationId xmlns:a16="http://schemas.microsoft.com/office/drawing/2014/main" id="{33026882-B744-4D45-B86F-74AF8F8EDADE}"/>
                </a:ext>
              </a:extLst>
            </p:cNvPr>
            <p:cNvSpPr>
              <a:spLocks noChangeShapeType="1"/>
            </p:cNvSpPr>
            <p:nvPr/>
          </p:nvSpPr>
          <p:spPr bwMode="auto">
            <a:xfrm>
              <a:off x="4241" y="1564"/>
              <a:ext cx="283"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96">
              <a:extLst>
                <a:ext uri="{FF2B5EF4-FFF2-40B4-BE49-F238E27FC236}">
                  <a16:creationId xmlns:a16="http://schemas.microsoft.com/office/drawing/2014/main" id="{85612911-5426-4D08-BDC9-A5B345C4F587}"/>
                </a:ext>
              </a:extLst>
            </p:cNvPr>
            <p:cNvSpPr>
              <a:spLocks noChangeShapeType="1"/>
            </p:cNvSpPr>
            <p:nvPr/>
          </p:nvSpPr>
          <p:spPr bwMode="auto">
            <a:xfrm flipH="1">
              <a:off x="4241" y="2046"/>
              <a:ext cx="1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Tree>
  </p:cSld>
  <p:clrMapOvr>
    <a:masterClrMapping/>
  </p:clrMapOvr>
  <p:transition>
    <p:circl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86" name="Rectangle 22"/>
          <p:cNvSpPr>
            <a:spLocks noChangeArrowheads="1"/>
          </p:cNvSpPr>
          <p:nvPr/>
        </p:nvSpPr>
        <p:spPr bwMode="auto">
          <a:xfrm>
            <a:off x="0" y="2374900"/>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62487" name="Rectangle 23"/>
          <p:cNvSpPr>
            <a:spLocks noChangeArrowheads="1"/>
          </p:cNvSpPr>
          <p:nvPr/>
        </p:nvSpPr>
        <p:spPr bwMode="auto">
          <a:xfrm>
            <a:off x="0" y="2374900"/>
            <a:ext cx="9144000" cy="0"/>
          </a:xfrm>
          <a:prstGeom prst="rect">
            <a:avLst/>
          </a:prstGeom>
          <a:noFill/>
          <a:ln w="9525" algn="ctr">
            <a:noFill/>
            <a:miter lim="800000"/>
            <a:headEnd/>
            <a:tailEnd/>
          </a:ln>
          <a:effectLst/>
        </p:spPr>
        <p:txBody>
          <a:bodyPr wrap="none" anchor="ctr">
            <a:spAutoFit/>
          </a:bodyPr>
          <a:lstStyle/>
          <a:p>
            <a:pPr>
              <a:defRPr/>
            </a:pPr>
            <a:endParaRPr lang="zh-CN" altLang="en-US">
              <a:effectLst>
                <a:outerShdw blurRad="38100" dist="38100" dir="2700000" algn="tl">
                  <a:srgbClr val="000000">
                    <a:alpha val="43137"/>
                  </a:srgbClr>
                </a:outerShdw>
              </a:effectLst>
            </a:endParaRPr>
          </a:p>
        </p:txBody>
      </p:sp>
      <p:sp>
        <p:nvSpPr>
          <p:cNvPr id="62491" name="Rectangle 27"/>
          <p:cNvSpPr>
            <a:spLocks noChangeArrowheads="1"/>
          </p:cNvSpPr>
          <p:nvPr/>
        </p:nvSpPr>
        <p:spPr bwMode="auto">
          <a:xfrm>
            <a:off x="684213" y="1268413"/>
            <a:ext cx="828198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0000FF"/>
                </a:solidFill>
                <a:effectLst>
                  <a:outerShdw blurRad="38100" dist="38100" dir="2700000" algn="tl">
                    <a:srgbClr val="C0C0C0"/>
                  </a:outerShdw>
                </a:effectLst>
              </a:rPr>
              <a:t>（</a:t>
            </a:r>
            <a:r>
              <a:rPr kumimoji="0" lang="en-US" altLang="zh-CN" sz="2400">
                <a:solidFill>
                  <a:srgbClr val="0000FF"/>
                </a:solidFill>
                <a:effectLst>
                  <a:outerShdw blurRad="38100" dist="38100" dir="2700000" algn="tl">
                    <a:srgbClr val="C0C0C0"/>
                  </a:outerShdw>
                </a:effectLst>
              </a:rPr>
              <a:t>3</a:t>
            </a:r>
            <a:r>
              <a:rPr kumimoji="0" lang="zh-CN" altLang="en-US" sz="2400">
                <a:solidFill>
                  <a:srgbClr val="0000FF"/>
                </a:solidFill>
                <a:effectLst>
                  <a:outerShdw blurRad="38100" dist="38100" dir="2700000" algn="tl">
                    <a:srgbClr val="C0C0C0"/>
                  </a:outerShdw>
                </a:effectLst>
              </a:rPr>
              <a:t>）计算机监督控制系统（</a:t>
            </a:r>
            <a:r>
              <a:rPr kumimoji="0" lang="en-US" altLang="zh-CN" sz="2400">
                <a:solidFill>
                  <a:srgbClr val="0000FF"/>
                </a:solidFill>
                <a:effectLst>
                  <a:outerShdw blurRad="38100" dist="38100" dir="2700000" algn="tl">
                    <a:srgbClr val="C0C0C0"/>
                  </a:outerShdw>
                </a:effectLst>
              </a:rPr>
              <a:t>SCC</a:t>
            </a:r>
            <a:r>
              <a:rPr kumimoji="0" lang="zh-CN" altLang="en-US" sz="2400">
                <a:solidFill>
                  <a:srgbClr val="0000FF"/>
                </a:solidFill>
                <a:effectLst>
                  <a:outerShdw blurRad="38100" dist="38100" dir="2700000" algn="tl">
                    <a:srgbClr val="C0C0C0"/>
                  </a:outerShdw>
                </a:effectLst>
              </a:rPr>
              <a:t>，产生于</a:t>
            </a:r>
            <a:r>
              <a:rPr kumimoji="0" lang="en-US" altLang="zh-CN" sz="2400">
                <a:solidFill>
                  <a:srgbClr val="0000FF"/>
                </a:solidFill>
                <a:effectLst>
                  <a:outerShdw blurRad="38100" dist="38100" dir="2700000" algn="tl">
                    <a:srgbClr val="C0C0C0"/>
                  </a:outerShdw>
                </a:effectLst>
              </a:rPr>
              <a:t>20</a:t>
            </a:r>
            <a:r>
              <a:rPr kumimoji="0" lang="zh-CN" altLang="en-US" sz="2400">
                <a:solidFill>
                  <a:srgbClr val="0000FF"/>
                </a:solidFill>
                <a:effectLst>
                  <a:outerShdw blurRad="38100" dist="38100" dir="2700000" algn="tl">
                    <a:srgbClr val="C0C0C0"/>
                  </a:outerShdw>
                </a:effectLst>
              </a:rPr>
              <a:t>世纪</a:t>
            </a:r>
            <a:r>
              <a:rPr kumimoji="0" lang="en-US" altLang="zh-CN" sz="2400">
                <a:solidFill>
                  <a:srgbClr val="0000FF"/>
                </a:solidFill>
                <a:effectLst>
                  <a:outerShdw blurRad="38100" dist="38100" dir="2700000" algn="tl">
                    <a:srgbClr val="C0C0C0"/>
                  </a:outerShdw>
                </a:effectLst>
              </a:rPr>
              <a:t>60</a:t>
            </a:r>
            <a:r>
              <a:rPr kumimoji="0" lang="zh-CN" altLang="en-US" sz="2400">
                <a:solidFill>
                  <a:srgbClr val="0000FF"/>
                </a:solidFill>
                <a:effectLst>
                  <a:outerShdw blurRad="38100" dist="38100" dir="2700000" algn="tl">
                    <a:srgbClr val="C0C0C0"/>
                  </a:outerShdw>
                </a:effectLst>
              </a:rPr>
              <a:t>年代）</a:t>
            </a:r>
          </a:p>
        </p:txBody>
      </p:sp>
      <p:grpSp>
        <p:nvGrpSpPr>
          <p:cNvPr id="6" name="Group 94">
            <a:extLst>
              <a:ext uri="{FF2B5EF4-FFF2-40B4-BE49-F238E27FC236}">
                <a16:creationId xmlns:a16="http://schemas.microsoft.com/office/drawing/2014/main" id="{49D566AA-F651-48AB-A515-9506B1B22291}"/>
              </a:ext>
            </a:extLst>
          </p:cNvPr>
          <p:cNvGrpSpPr>
            <a:grpSpLocks/>
          </p:cNvGrpSpPr>
          <p:nvPr/>
        </p:nvGrpSpPr>
        <p:grpSpPr bwMode="auto">
          <a:xfrm>
            <a:off x="323528" y="2051101"/>
            <a:ext cx="8354640" cy="3682155"/>
            <a:chOff x="668" y="969"/>
            <a:chExt cx="4593" cy="1866"/>
          </a:xfrm>
        </p:grpSpPr>
        <p:grpSp>
          <p:nvGrpSpPr>
            <p:cNvPr id="7" name="Group 57">
              <a:extLst>
                <a:ext uri="{FF2B5EF4-FFF2-40B4-BE49-F238E27FC236}">
                  <a16:creationId xmlns:a16="http://schemas.microsoft.com/office/drawing/2014/main" id="{871081D8-3766-4457-B08B-E1218CEAAA99}"/>
                </a:ext>
              </a:extLst>
            </p:cNvPr>
            <p:cNvGrpSpPr>
              <a:grpSpLocks/>
            </p:cNvGrpSpPr>
            <p:nvPr/>
          </p:nvGrpSpPr>
          <p:grpSpPr bwMode="auto">
            <a:xfrm>
              <a:off x="3844" y="1327"/>
              <a:ext cx="453" cy="1451"/>
              <a:chOff x="3731" y="1441"/>
              <a:chExt cx="453" cy="1451"/>
            </a:xfrm>
          </p:grpSpPr>
          <p:sp>
            <p:nvSpPr>
              <p:cNvPr id="50" name="Rectangle 31">
                <a:extLst>
                  <a:ext uri="{FF2B5EF4-FFF2-40B4-BE49-F238E27FC236}">
                    <a16:creationId xmlns:a16="http://schemas.microsoft.com/office/drawing/2014/main" id="{8F8A5DD8-BC4A-4AF3-9BC9-DDB521416450}"/>
                  </a:ext>
                </a:extLst>
              </p:cNvPr>
              <p:cNvSpPr>
                <a:spLocks noChangeArrowheads="1"/>
              </p:cNvSpPr>
              <p:nvPr/>
            </p:nvSpPr>
            <p:spPr bwMode="auto">
              <a:xfrm flipH="1">
                <a:off x="3731" y="1441"/>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Text Box 32">
                <a:extLst>
                  <a:ext uri="{FF2B5EF4-FFF2-40B4-BE49-F238E27FC236}">
                    <a16:creationId xmlns:a16="http://schemas.microsoft.com/office/drawing/2014/main" id="{7F8B5F0F-3B30-4AC0-A9CD-BF5FDCC964A1}"/>
                  </a:ext>
                </a:extLst>
              </p:cNvPr>
              <p:cNvSpPr txBox="1">
                <a:spLocks noChangeArrowheads="1"/>
              </p:cNvSpPr>
              <p:nvPr/>
            </p:nvSpPr>
            <p:spPr bwMode="auto">
              <a:xfrm flipH="1">
                <a:off x="3791" y="1602"/>
                <a:ext cx="308"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30000"/>
                  </a:spcBef>
                </a:pPr>
                <a:r>
                  <a:rPr lang="en-US" altLang="zh-CN" sz="2000">
                    <a:effectLst>
                      <a:outerShdw blurRad="38100" dist="38100" dir="2700000" algn="tl">
                        <a:srgbClr val="C0C0C0"/>
                      </a:outerShdw>
                    </a:effectLst>
                  </a:rPr>
                  <a:t>SCC  </a:t>
                </a:r>
                <a:r>
                  <a:rPr lang="zh-CN" altLang="en-US" sz="2000">
                    <a:effectLst>
                      <a:outerShdw blurRad="38100" dist="38100" dir="2700000" algn="tl">
                        <a:srgbClr val="C0C0C0"/>
                      </a:outerShdw>
                    </a:effectLst>
                  </a:rPr>
                  <a:t>计  算  机</a:t>
                </a:r>
              </a:p>
            </p:txBody>
          </p:sp>
        </p:grpSp>
        <p:sp>
          <p:nvSpPr>
            <p:cNvPr id="8" name="Rectangle 33">
              <a:extLst>
                <a:ext uri="{FF2B5EF4-FFF2-40B4-BE49-F238E27FC236}">
                  <a16:creationId xmlns:a16="http://schemas.microsoft.com/office/drawing/2014/main" id="{64DA1A1A-3883-42D5-AC25-29224D2B66D3}"/>
                </a:ext>
              </a:extLst>
            </p:cNvPr>
            <p:cNvSpPr>
              <a:spLocks noChangeArrowheads="1"/>
            </p:cNvSpPr>
            <p:nvPr/>
          </p:nvSpPr>
          <p:spPr bwMode="auto">
            <a:xfrm flipH="1">
              <a:off x="668" y="1309"/>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34">
              <a:extLst>
                <a:ext uri="{FF2B5EF4-FFF2-40B4-BE49-F238E27FC236}">
                  <a16:creationId xmlns:a16="http://schemas.microsoft.com/office/drawing/2014/main" id="{076CC20A-DF52-4F74-820C-819FF9D4A45B}"/>
                </a:ext>
              </a:extLst>
            </p:cNvPr>
            <p:cNvSpPr txBox="1">
              <a:spLocks noChangeArrowheads="1"/>
            </p:cNvSpPr>
            <p:nvPr/>
          </p:nvSpPr>
          <p:spPr bwMode="auto">
            <a:xfrm flipH="1">
              <a:off x="758" y="1355"/>
              <a:ext cx="363"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effectLst>
                    <a:outerShdw blurRad="38100" dist="38100" dir="2700000" algn="tl">
                      <a:srgbClr val="C0C0C0"/>
                    </a:outerShdw>
                  </a:effectLst>
                </a:rPr>
                <a:t>生产过程</a:t>
              </a:r>
            </a:p>
          </p:txBody>
        </p:sp>
        <p:sp>
          <p:nvSpPr>
            <p:cNvPr id="10" name="Text Box 42">
              <a:extLst>
                <a:ext uri="{FF2B5EF4-FFF2-40B4-BE49-F238E27FC236}">
                  <a16:creationId xmlns:a16="http://schemas.microsoft.com/office/drawing/2014/main" id="{C3D34D97-76B3-4C4C-8BA4-5DC532F70970}"/>
                </a:ext>
              </a:extLst>
            </p:cNvPr>
            <p:cNvSpPr txBox="1">
              <a:spLocks noChangeArrowheads="1"/>
            </p:cNvSpPr>
            <p:nvPr/>
          </p:nvSpPr>
          <p:spPr bwMode="auto">
            <a:xfrm flipH="1">
              <a:off x="3021" y="2585"/>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0033CC"/>
                  </a:solidFill>
                  <a:effectLst>
                    <a:outerShdw blurRad="38100" dist="38100" dir="2700000" algn="tl">
                      <a:srgbClr val="C0C0C0"/>
                    </a:outerShdw>
                  </a:effectLst>
                </a:rPr>
                <a:t>信息采集</a:t>
              </a:r>
            </a:p>
          </p:txBody>
        </p:sp>
        <p:grpSp>
          <p:nvGrpSpPr>
            <p:cNvPr id="11" name="Group 78">
              <a:extLst>
                <a:ext uri="{FF2B5EF4-FFF2-40B4-BE49-F238E27FC236}">
                  <a16:creationId xmlns:a16="http://schemas.microsoft.com/office/drawing/2014/main" id="{CAAC484D-6037-4C78-A6A6-DDB741678181}"/>
                </a:ext>
              </a:extLst>
            </p:cNvPr>
            <p:cNvGrpSpPr>
              <a:grpSpLocks/>
            </p:cNvGrpSpPr>
            <p:nvPr/>
          </p:nvGrpSpPr>
          <p:grpSpPr bwMode="auto">
            <a:xfrm>
              <a:off x="2086" y="2477"/>
              <a:ext cx="912" cy="278"/>
              <a:chOff x="2001" y="2534"/>
              <a:chExt cx="912" cy="278"/>
            </a:xfrm>
          </p:grpSpPr>
          <p:sp>
            <p:nvSpPr>
              <p:cNvPr id="48" name="Text Box 46">
                <a:extLst>
                  <a:ext uri="{FF2B5EF4-FFF2-40B4-BE49-F238E27FC236}">
                    <a16:creationId xmlns:a16="http://schemas.microsoft.com/office/drawing/2014/main" id="{7D364209-9B53-4D01-9109-B02894FAE027}"/>
                  </a:ext>
                </a:extLst>
              </p:cNvPr>
              <p:cNvSpPr txBox="1">
                <a:spLocks noChangeArrowheads="1"/>
              </p:cNvSpPr>
              <p:nvPr/>
            </p:nvSpPr>
            <p:spPr bwMode="auto">
              <a:xfrm flipH="1">
                <a:off x="2001" y="253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输入通道</a:t>
                </a:r>
              </a:p>
            </p:txBody>
          </p:sp>
          <p:sp>
            <p:nvSpPr>
              <p:cNvPr id="49" name="Rectangle 47">
                <a:extLst>
                  <a:ext uri="{FF2B5EF4-FFF2-40B4-BE49-F238E27FC236}">
                    <a16:creationId xmlns:a16="http://schemas.microsoft.com/office/drawing/2014/main" id="{B42E56B7-DD02-44B8-BFD4-3B44A1DF879E}"/>
                  </a:ext>
                </a:extLst>
              </p:cNvPr>
              <p:cNvSpPr>
                <a:spLocks noChangeArrowheads="1"/>
              </p:cNvSpPr>
              <p:nvPr/>
            </p:nvSpPr>
            <p:spPr bwMode="auto">
              <a:xfrm flipH="1">
                <a:off x="2030" y="2535"/>
                <a:ext cx="883" cy="27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Line 52">
              <a:extLst>
                <a:ext uri="{FF2B5EF4-FFF2-40B4-BE49-F238E27FC236}">
                  <a16:creationId xmlns:a16="http://schemas.microsoft.com/office/drawing/2014/main" id="{390E70B5-93C1-4092-ACA1-7D55058397B5}"/>
                </a:ext>
              </a:extLst>
            </p:cNvPr>
            <p:cNvSpPr>
              <a:spLocks noChangeShapeType="1"/>
            </p:cNvSpPr>
            <p:nvPr/>
          </p:nvSpPr>
          <p:spPr bwMode="auto">
            <a:xfrm>
              <a:off x="2993" y="2613"/>
              <a:ext cx="850"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Text Box 53">
              <a:extLst>
                <a:ext uri="{FF2B5EF4-FFF2-40B4-BE49-F238E27FC236}">
                  <a16:creationId xmlns:a16="http://schemas.microsoft.com/office/drawing/2014/main" id="{4D1C9539-F91B-4A3A-B3DB-7E9BE6335A8E}"/>
                </a:ext>
              </a:extLst>
            </p:cNvPr>
            <p:cNvSpPr txBox="1">
              <a:spLocks noChangeArrowheads="1"/>
            </p:cNvSpPr>
            <p:nvPr/>
          </p:nvSpPr>
          <p:spPr bwMode="auto">
            <a:xfrm flipH="1">
              <a:off x="4608" y="1536"/>
              <a:ext cx="625"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外围设备</a:t>
              </a:r>
            </a:p>
          </p:txBody>
        </p:sp>
        <p:sp>
          <p:nvSpPr>
            <p:cNvPr id="14" name="Text Box 54">
              <a:extLst>
                <a:ext uri="{FF2B5EF4-FFF2-40B4-BE49-F238E27FC236}">
                  <a16:creationId xmlns:a16="http://schemas.microsoft.com/office/drawing/2014/main" id="{C568A6E9-99E0-4518-B4A9-90D0C0CE8229}"/>
                </a:ext>
              </a:extLst>
            </p:cNvPr>
            <p:cNvSpPr txBox="1">
              <a:spLocks noChangeArrowheads="1"/>
            </p:cNvSpPr>
            <p:nvPr/>
          </p:nvSpPr>
          <p:spPr bwMode="auto">
            <a:xfrm flipH="1">
              <a:off x="4608" y="2103"/>
              <a:ext cx="653"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操作控制台</a:t>
              </a:r>
            </a:p>
          </p:txBody>
        </p:sp>
        <p:sp>
          <p:nvSpPr>
            <p:cNvPr id="15" name="Line 55">
              <a:extLst>
                <a:ext uri="{FF2B5EF4-FFF2-40B4-BE49-F238E27FC236}">
                  <a16:creationId xmlns:a16="http://schemas.microsoft.com/office/drawing/2014/main" id="{6B5E2C55-E038-41A3-956B-1B79FA190D86}"/>
                </a:ext>
              </a:extLst>
            </p:cNvPr>
            <p:cNvSpPr>
              <a:spLocks noChangeShapeType="1"/>
            </p:cNvSpPr>
            <p:nvPr/>
          </p:nvSpPr>
          <p:spPr bwMode="auto">
            <a:xfrm>
              <a:off x="4297" y="1763"/>
              <a:ext cx="3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Line 56">
              <a:extLst>
                <a:ext uri="{FF2B5EF4-FFF2-40B4-BE49-F238E27FC236}">
                  <a16:creationId xmlns:a16="http://schemas.microsoft.com/office/drawing/2014/main" id="{E8C7EB30-0792-49E3-945B-01FBF59CA481}"/>
                </a:ext>
              </a:extLst>
            </p:cNvPr>
            <p:cNvSpPr>
              <a:spLocks noChangeShapeType="1"/>
            </p:cNvSpPr>
            <p:nvPr/>
          </p:nvSpPr>
          <p:spPr bwMode="auto">
            <a:xfrm flipH="1">
              <a:off x="4296" y="2329"/>
              <a:ext cx="313"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7" name="Group 58">
              <a:extLst>
                <a:ext uri="{FF2B5EF4-FFF2-40B4-BE49-F238E27FC236}">
                  <a16:creationId xmlns:a16="http://schemas.microsoft.com/office/drawing/2014/main" id="{8712CABF-3958-46BA-86FB-9EACB6444A00}"/>
                </a:ext>
              </a:extLst>
            </p:cNvPr>
            <p:cNvGrpSpPr>
              <a:grpSpLocks/>
            </p:cNvGrpSpPr>
            <p:nvPr/>
          </p:nvGrpSpPr>
          <p:grpSpPr bwMode="auto">
            <a:xfrm>
              <a:off x="1519" y="1262"/>
              <a:ext cx="743" cy="464"/>
              <a:chOff x="2171" y="1469"/>
              <a:chExt cx="743" cy="464"/>
            </a:xfrm>
          </p:grpSpPr>
          <p:sp>
            <p:nvSpPr>
              <p:cNvPr id="46" name="Text Box 35">
                <a:extLst>
                  <a:ext uri="{FF2B5EF4-FFF2-40B4-BE49-F238E27FC236}">
                    <a16:creationId xmlns:a16="http://schemas.microsoft.com/office/drawing/2014/main" id="{B649EF35-B497-44CA-A352-1F65EA04FE4A}"/>
                  </a:ext>
                </a:extLst>
              </p:cNvPr>
              <p:cNvSpPr txBox="1">
                <a:spLocks noChangeArrowheads="1"/>
              </p:cNvSpPr>
              <p:nvPr/>
            </p:nvSpPr>
            <p:spPr bwMode="auto">
              <a:xfrm flipH="1">
                <a:off x="2171" y="1469"/>
                <a:ext cx="7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输入输出通道</a:t>
                </a:r>
              </a:p>
            </p:txBody>
          </p:sp>
          <p:sp>
            <p:nvSpPr>
              <p:cNvPr id="47" name="Rectangle 36">
                <a:extLst>
                  <a:ext uri="{FF2B5EF4-FFF2-40B4-BE49-F238E27FC236}">
                    <a16:creationId xmlns:a16="http://schemas.microsoft.com/office/drawing/2014/main" id="{65AEA53A-2D48-40C1-87C5-9E575B6AE397}"/>
                  </a:ext>
                </a:extLst>
              </p:cNvPr>
              <p:cNvSpPr>
                <a:spLocks noChangeArrowheads="1"/>
              </p:cNvSpPr>
              <p:nvPr/>
            </p:nvSpPr>
            <p:spPr bwMode="auto">
              <a:xfrm flipH="1">
                <a:off x="2200" y="1474"/>
                <a:ext cx="685" cy="45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Line 40">
              <a:extLst>
                <a:ext uri="{FF2B5EF4-FFF2-40B4-BE49-F238E27FC236}">
                  <a16:creationId xmlns:a16="http://schemas.microsoft.com/office/drawing/2014/main" id="{D02FBE70-32DC-4BF0-9505-BBCD29021E6F}"/>
                </a:ext>
              </a:extLst>
            </p:cNvPr>
            <p:cNvSpPr>
              <a:spLocks noChangeShapeType="1"/>
            </p:cNvSpPr>
            <p:nvPr/>
          </p:nvSpPr>
          <p:spPr bwMode="auto">
            <a:xfrm>
              <a:off x="1122" y="1404"/>
              <a:ext cx="425"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9" name="Group 59">
              <a:extLst>
                <a:ext uri="{FF2B5EF4-FFF2-40B4-BE49-F238E27FC236}">
                  <a16:creationId xmlns:a16="http://schemas.microsoft.com/office/drawing/2014/main" id="{AE63E0FC-3E1C-4423-BAD1-F7D23A527476}"/>
                </a:ext>
              </a:extLst>
            </p:cNvPr>
            <p:cNvGrpSpPr>
              <a:grpSpLocks/>
            </p:cNvGrpSpPr>
            <p:nvPr/>
          </p:nvGrpSpPr>
          <p:grpSpPr bwMode="auto">
            <a:xfrm>
              <a:off x="2568" y="1252"/>
              <a:ext cx="743" cy="464"/>
              <a:chOff x="2172" y="1469"/>
              <a:chExt cx="743" cy="464"/>
            </a:xfrm>
          </p:grpSpPr>
          <p:sp>
            <p:nvSpPr>
              <p:cNvPr id="44" name="Text Box 60">
                <a:extLst>
                  <a:ext uri="{FF2B5EF4-FFF2-40B4-BE49-F238E27FC236}">
                    <a16:creationId xmlns:a16="http://schemas.microsoft.com/office/drawing/2014/main" id="{D85C8E80-054A-42C1-9AD4-BB9347E26639}"/>
                  </a:ext>
                </a:extLst>
              </p:cNvPr>
              <p:cNvSpPr txBox="1">
                <a:spLocks noChangeArrowheads="1"/>
              </p:cNvSpPr>
              <p:nvPr/>
            </p:nvSpPr>
            <p:spPr bwMode="auto">
              <a:xfrm flipH="1">
                <a:off x="2172" y="1469"/>
                <a:ext cx="7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000">
                    <a:effectLst>
                      <a:outerShdw blurRad="38100" dist="38100" dir="2700000" algn="tl">
                        <a:srgbClr val="C0C0C0"/>
                      </a:outerShdw>
                    </a:effectLst>
                  </a:rPr>
                  <a:t>DDC</a:t>
                </a:r>
              </a:p>
              <a:p>
                <a:pPr algn="ctr"/>
                <a:r>
                  <a:rPr lang="zh-CN" altLang="en-US" sz="2000">
                    <a:effectLst>
                      <a:outerShdw blurRad="38100" dist="38100" dir="2700000" algn="tl">
                        <a:srgbClr val="C0C0C0"/>
                      </a:outerShdw>
                    </a:effectLst>
                  </a:rPr>
                  <a:t>计算机</a:t>
                </a:r>
              </a:p>
            </p:txBody>
          </p:sp>
          <p:sp>
            <p:nvSpPr>
              <p:cNvPr id="45" name="Rectangle 61">
                <a:extLst>
                  <a:ext uri="{FF2B5EF4-FFF2-40B4-BE49-F238E27FC236}">
                    <a16:creationId xmlns:a16="http://schemas.microsoft.com/office/drawing/2014/main" id="{418CEB53-A85D-4005-AD08-88311B543C15}"/>
                  </a:ext>
                </a:extLst>
              </p:cNvPr>
              <p:cNvSpPr>
                <a:spLocks noChangeArrowheads="1"/>
              </p:cNvSpPr>
              <p:nvPr/>
            </p:nvSpPr>
            <p:spPr bwMode="auto">
              <a:xfrm flipH="1">
                <a:off x="2200" y="1474"/>
                <a:ext cx="685" cy="45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 name="Line 62">
              <a:extLst>
                <a:ext uri="{FF2B5EF4-FFF2-40B4-BE49-F238E27FC236}">
                  <a16:creationId xmlns:a16="http://schemas.microsoft.com/office/drawing/2014/main" id="{936B5503-53C4-4867-9C06-04B19917A01C}"/>
                </a:ext>
              </a:extLst>
            </p:cNvPr>
            <p:cNvSpPr>
              <a:spLocks noChangeShapeType="1"/>
            </p:cNvSpPr>
            <p:nvPr/>
          </p:nvSpPr>
          <p:spPr bwMode="auto">
            <a:xfrm>
              <a:off x="3276" y="1422"/>
              <a:ext cx="568" cy="5"/>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63">
              <a:extLst>
                <a:ext uri="{FF2B5EF4-FFF2-40B4-BE49-F238E27FC236}">
                  <a16:creationId xmlns:a16="http://schemas.microsoft.com/office/drawing/2014/main" id="{60DCCC7C-7B1D-4708-9154-CC3265689747}"/>
                </a:ext>
              </a:extLst>
            </p:cNvPr>
            <p:cNvSpPr>
              <a:spLocks noChangeShapeType="1"/>
            </p:cNvSpPr>
            <p:nvPr/>
          </p:nvSpPr>
          <p:spPr bwMode="auto">
            <a:xfrm flipH="1">
              <a:off x="1122" y="1574"/>
              <a:ext cx="425"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Line 64">
              <a:extLst>
                <a:ext uri="{FF2B5EF4-FFF2-40B4-BE49-F238E27FC236}">
                  <a16:creationId xmlns:a16="http://schemas.microsoft.com/office/drawing/2014/main" id="{E709560E-EA8D-4F9B-BFBD-4B29BEDF01B5}"/>
                </a:ext>
              </a:extLst>
            </p:cNvPr>
            <p:cNvSpPr>
              <a:spLocks noChangeShapeType="1"/>
            </p:cNvSpPr>
            <p:nvPr/>
          </p:nvSpPr>
          <p:spPr bwMode="auto">
            <a:xfrm>
              <a:off x="2228" y="1404"/>
              <a:ext cx="36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Line 65">
              <a:extLst>
                <a:ext uri="{FF2B5EF4-FFF2-40B4-BE49-F238E27FC236}">
                  <a16:creationId xmlns:a16="http://schemas.microsoft.com/office/drawing/2014/main" id="{FB49D274-4E73-4B93-89D4-3848E10121C7}"/>
                </a:ext>
              </a:extLst>
            </p:cNvPr>
            <p:cNvSpPr>
              <a:spLocks noChangeShapeType="1"/>
            </p:cNvSpPr>
            <p:nvPr/>
          </p:nvSpPr>
          <p:spPr bwMode="auto">
            <a:xfrm flipH="1">
              <a:off x="2228" y="1574"/>
              <a:ext cx="36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 name="Group 66">
              <a:extLst>
                <a:ext uri="{FF2B5EF4-FFF2-40B4-BE49-F238E27FC236}">
                  <a16:creationId xmlns:a16="http://schemas.microsoft.com/office/drawing/2014/main" id="{079C8C49-1346-4B30-B417-6BAB0F93E6D9}"/>
                </a:ext>
              </a:extLst>
            </p:cNvPr>
            <p:cNvGrpSpPr>
              <a:grpSpLocks/>
            </p:cNvGrpSpPr>
            <p:nvPr/>
          </p:nvGrpSpPr>
          <p:grpSpPr bwMode="auto">
            <a:xfrm>
              <a:off x="1519" y="1922"/>
              <a:ext cx="743" cy="464"/>
              <a:chOff x="2171" y="1469"/>
              <a:chExt cx="743" cy="464"/>
            </a:xfrm>
          </p:grpSpPr>
          <p:sp>
            <p:nvSpPr>
              <p:cNvPr id="42" name="Text Box 67">
                <a:extLst>
                  <a:ext uri="{FF2B5EF4-FFF2-40B4-BE49-F238E27FC236}">
                    <a16:creationId xmlns:a16="http://schemas.microsoft.com/office/drawing/2014/main" id="{7B9F60E1-A2F0-4F3D-B7FA-EE3D6F589C2E}"/>
                  </a:ext>
                </a:extLst>
              </p:cNvPr>
              <p:cNvSpPr txBox="1">
                <a:spLocks noChangeArrowheads="1"/>
              </p:cNvSpPr>
              <p:nvPr/>
            </p:nvSpPr>
            <p:spPr bwMode="auto">
              <a:xfrm flipH="1">
                <a:off x="2171" y="1469"/>
                <a:ext cx="7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输入输出通道</a:t>
                </a:r>
              </a:p>
            </p:txBody>
          </p:sp>
          <p:sp>
            <p:nvSpPr>
              <p:cNvPr id="43" name="Rectangle 68">
                <a:extLst>
                  <a:ext uri="{FF2B5EF4-FFF2-40B4-BE49-F238E27FC236}">
                    <a16:creationId xmlns:a16="http://schemas.microsoft.com/office/drawing/2014/main" id="{A8355DCB-8762-47DD-8665-B044CE76617B}"/>
                  </a:ext>
                </a:extLst>
              </p:cNvPr>
              <p:cNvSpPr>
                <a:spLocks noChangeArrowheads="1"/>
              </p:cNvSpPr>
              <p:nvPr/>
            </p:nvSpPr>
            <p:spPr bwMode="auto">
              <a:xfrm flipH="1">
                <a:off x="2200" y="1474"/>
                <a:ext cx="685" cy="45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5" name="Line 69">
              <a:extLst>
                <a:ext uri="{FF2B5EF4-FFF2-40B4-BE49-F238E27FC236}">
                  <a16:creationId xmlns:a16="http://schemas.microsoft.com/office/drawing/2014/main" id="{E73202E2-EE4D-4045-B2AD-947A99BA0FBB}"/>
                </a:ext>
              </a:extLst>
            </p:cNvPr>
            <p:cNvSpPr>
              <a:spLocks noChangeShapeType="1"/>
            </p:cNvSpPr>
            <p:nvPr/>
          </p:nvSpPr>
          <p:spPr bwMode="auto">
            <a:xfrm>
              <a:off x="1122" y="2064"/>
              <a:ext cx="425"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 name="Group 70">
              <a:extLst>
                <a:ext uri="{FF2B5EF4-FFF2-40B4-BE49-F238E27FC236}">
                  <a16:creationId xmlns:a16="http://schemas.microsoft.com/office/drawing/2014/main" id="{D4507D69-6700-4F80-8521-97A8B28F5A77}"/>
                </a:ext>
              </a:extLst>
            </p:cNvPr>
            <p:cNvGrpSpPr>
              <a:grpSpLocks/>
            </p:cNvGrpSpPr>
            <p:nvPr/>
          </p:nvGrpSpPr>
          <p:grpSpPr bwMode="auto">
            <a:xfrm>
              <a:off x="2568" y="1912"/>
              <a:ext cx="743" cy="464"/>
              <a:chOff x="2172" y="1469"/>
              <a:chExt cx="743" cy="464"/>
            </a:xfrm>
          </p:grpSpPr>
          <p:sp>
            <p:nvSpPr>
              <p:cNvPr id="40" name="Text Box 71">
                <a:extLst>
                  <a:ext uri="{FF2B5EF4-FFF2-40B4-BE49-F238E27FC236}">
                    <a16:creationId xmlns:a16="http://schemas.microsoft.com/office/drawing/2014/main" id="{A79309C3-CABB-496C-A402-C39D95347773}"/>
                  </a:ext>
                </a:extLst>
              </p:cNvPr>
              <p:cNvSpPr txBox="1">
                <a:spLocks noChangeArrowheads="1"/>
              </p:cNvSpPr>
              <p:nvPr/>
            </p:nvSpPr>
            <p:spPr bwMode="auto">
              <a:xfrm flipH="1">
                <a:off x="2172" y="1469"/>
                <a:ext cx="74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2000">
                    <a:effectLst>
                      <a:outerShdw blurRad="38100" dist="38100" dir="2700000" algn="tl">
                        <a:srgbClr val="C0C0C0"/>
                      </a:outerShdw>
                    </a:effectLst>
                  </a:rPr>
                  <a:t>DDC</a:t>
                </a:r>
              </a:p>
              <a:p>
                <a:pPr algn="ctr"/>
                <a:r>
                  <a:rPr lang="zh-CN" altLang="en-US" sz="2000">
                    <a:effectLst>
                      <a:outerShdw blurRad="38100" dist="38100" dir="2700000" algn="tl">
                        <a:srgbClr val="C0C0C0"/>
                      </a:outerShdw>
                    </a:effectLst>
                  </a:rPr>
                  <a:t>计算机</a:t>
                </a:r>
              </a:p>
            </p:txBody>
          </p:sp>
          <p:sp>
            <p:nvSpPr>
              <p:cNvPr id="41" name="Rectangle 72">
                <a:extLst>
                  <a:ext uri="{FF2B5EF4-FFF2-40B4-BE49-F238E27FC236}">
                    <a16:creationId xmlns:a16="http://schemas.microsoft.com/office/drawing/2014/main" id="{03599B12-05E1-4FD1-BB52-F000F193FE1D}"/>
                  </a:ext>
                </a:extLst>
              </p:cNvPr>
              <p:cNvSpPr>
                <a:spLocks noChangeArrowheads="1"/>
              </p:cNvSpPr>
              <p:nvPr/>
            </p:nvSpPr>
            <p:spPr bwMode="auto">
              <a:xfrm flipH="1">
                <a:off x="2200" y="1474"/>
                <a:ext cx="685" cy="45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7" name="Line 74">
              <a:extLst>
                <a:ext uri="{FF2B5EF4-FFF2-40B4-BE49-F238E27FC236}">
                  <a16:creationId xmlns:a16="http://schemas.microsoft.com/office/drawing/2014/main" id="{F2A81A5F-7F9E-4B5B-B337-DAEFB154C812}"/>
                </a:ext>
              </a:extLst>
            </p:cNvPr>
            <p:cNvSpPr>
              <a:spLocks noChangeShapeType="1"/>
            </p:cNvSpPr>
            <p:nvPr/>
          </p:nvSpPr>
          <p:spPr bwMode="auto">
            <a:xfrm flipH="1">
              <a:off x="1122" y="2234"/>
              <a:ext cx="425"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75">
              <a:extLst>
                <a:ext uri="{FF2B5EF4-FFF2-40B4-BE49-F238E27FC236}">
                  <a16:creationId xmlns:a16="http://schemas.microsoft.com/office/drawing/2014/main" id="{1E88420A-9E0D-4D57-8004-DC54C443BC73}"/>
                </a:ext>
              </a:extLst>
            </p:cNvPr>
            <p:cNvSpPr>
              <a:spLocks noChangeShapeType="1"/>
            </p:cNvSpPr>
            <p:nvPr/>
          </p:nvSpPr>
          <p:spPr bwMode="auto">
            <a:xfrm>
              <a:off x="2228" y="2064"/>
              <a:ext cx="36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76">
              <a:extLst>
                <a:ext uri="{FF2B5EF4-FFF2-40B4-BE49-F238E27FC236}">
                  <a16:creationId xmlns:a16="http://schemas.microsoft.com/office/drawing/2014/main" id="{EE20C8E7-7B85-47A1-BC7D-D6686DE6B681}"/>
                </a:ext>
              </a:extLst>
            </p:cNvPr>
            <p:cNvSpPr>
              <a:spLocks noChangeShapeType="1"/>
            </p:cNvSpPr>
            <p:nvPr/>
          </p:nvSpPr>
          <p:spPr bwMode="auto">
            <a:xfrm flipH="1">
              <a:off x="2228" y="2234"/>
              <a:ext cx="368"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79">
              <a:extLst>
                <a:ext uri="{FF2B5EF4-FFF2-40B4-BE49-F238E27FC236}">
                  <a16:creationId xmlns:a16="http://schemas.microsoft.com/office/drawing/2014/main" id="{4F73D6F4-34AA-4132-AE02-227094924C5A}"/>
                </a:ext>
              </a:extLst>
            </p:cNvPr>
            <p:cNvSpPr>
              <a:spLocks noChangeShapeType="1"/>
            </p:cNvSpPr>
            <p:nvPr/>
          </p:nvSpPr>
          <p:spPr bwMode="auto">
            <a:xfrm>
              <a:off x="1122" y="2613"/>
              <a:ext cx="992"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81">
              <a:extLst>
                <a:ext uri="{FF2B5EF4-FFF2-40B4-BE49-F238E27FC236}">
                  <a16:creationId xmlns:a16="http://schemas.microsoft.com/office/drawing/2014/main" id="{9FD00CD4-6758-4645-9B9C-5CE094A527CB}"/>
                </a:ext>
              </a:extLst>
            </p:cNvPr>
            <p:cNvSpPr txBox="1">
              <a:spLocks noChangeArrowheads="1"/>
            </p:cNvSpPr>
            <p:nvPr/>
          </p:nvSpPr>
          <p:spPr bwMode="auto">
            <a:xfrm>
              <a:off x="2827" y="1706"/>
              <a:ext cx="3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32" name="Text Box 82">
              <a:extLst>
                <a:ext uri="{FF2B5EF4-FFF2-40B4-BE49-F238E27FC236}">
                  <a16:creationId xmlns:a16="http://schemas.microsoft.com/office/drawing/2014/main" id="{FC5AB033-5697-4266-8984-F63B36CE859A}"/>
                </a:ext>
              </a:extLst>
            </p:cNvPr>
            <p:cNvSpPr txBox="1">
              <a:spLocks noChangeArrowheads="1"/>
            </p:cNvSpPr>
            <p:nvPr/>
          </p:nvSpPr>
          <p:spPr bwMode="auto">
            <a:xfrm>
              <a:off x="1774" y="1706"/>
              <a:ext cx="3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33" name="Line 83">
              <a:extLst>
                <a:ext uri="{FF2B5EF4-FFF2-40B4-BE49-F238E27FC236}">
                  <a16:creationId xmlns:a16="http://schemas.microsoft.com/office/drawing/2014/main" id="{AA404A41-0738-4B30-9447-61AB8E5C39BF}"/>
                </a:ext>
              </a:extLst>
            </p:cNvPr>
            <p:cNvSpPr>
              <a:spLocks noChangeShapeType="1"/>
            </p:cNvSpPr>
            <p:nvPr/>
          </p:nvSpPr>
          <p:spPr bwMode="auto">
            <a:xfrm flipH="1">
              <a:off x="3276" y="1587"/>
              <a:ext cx="568" cy="5"/>
            </a:xfrm>
            <a:prstGeom prst="line">
              <a:avLst/>
            </a:prstGeom>
            <a:noFill/>
            <a:ln w="19050">
              <a:solidFill>
                <a:srgbClr val="00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84">
              <a:extLst>
                <a:ext uri="{FF2B5EF4-FFF2-40B4-BE49-F238E27FC236}">
                  <a16:creationId xmlns:a16="http://schemas.microsoft.com/office/drawing/2014/main" id="{C36B864D-5074-4F24-A26F-664CD1FAC8E4}"/>
                </a:ext>
              </a:extLst>
            </p:cNvPr>
            <p:cNvSpPr>
              <a:spLocks noChangeShapeType="1"/>
            </p:cNvSpPr>
            <p:nvPr/>
          </p:nvSpPr>
          <p:spPr bwMode="auto">
            <a:xfrm>
              <a:off x="3276" y="2069"/>
              <a:ext cx="568" cy="5"/>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85">
              <a:extLst>
                <a:ext uri="{FF2B5EF4-FFF2-40B4-BE49-F238E27FC236}">
                  <a16:creationId xmlns:a16="http://schemas.microsoft.com/office/drawing/2014/main" id="{76643CB8-5251-4C79-8948-327D0CCCBD7A}"/>
                </a:ext>
              </a:extLst>
            </p:cNvPr>
            <p:cNvSpPr>
              <a:spLocks noChangeShapeType="1"/>
            </p:cNvSpPr>
            <p:nvPr/>
          </p:nvSpPr>
          <p:spPr bwMode="auto">
            <a:xfrm flipH="1">
              <a:off x="3276" y="2239"/>
              <a:ext cx="568" cy="5"/>
            </a:xfrm>
            <a:prstGeom prst="line">
              <a:avLst/>
            </a:prstGeom>
            <a:noFill/>
            <a:ln w="19050">
              <a:solidFill>
                <a:srgbClr val="0033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Text Box 86">
              <a:extLst>
                <a:ext uri="{FF2B5EF4-FFF2-40B4-BE49-F238E27FC236}">
                  <a16:creationId xmlns:a16="http://schemas.microsoft.com/office/drawing/2014/main" id="{14817E31-D23C-410B-898A-6211E4B44DC7}"/>
                </a:ext>
              </a:extLst>
            </p:cNvPr>
            <p:cNvSpPr txBox="1">
              <a:spLocks noChangeArrowheads="1"/>
            </p:cNvSpPr>
            <p:nvPr/>
          </p:nvSpPr>
          <p:spPr bwMode="auto">
            <a:xfrm flipH="1">
              <a:off x="1037" y="969"/>
              <a:ext cx="596"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信息采集</a:t>
              </a:r>
            </a:p>
          </p:txBody>
        </p:sp>
        <p:sp>
          <p:nvSpPr>
            <p:cNvPr id="37" name="Text Box 87">
              <a:extLst>
                <a:ext uri="{FF2B5EF4-FFF2-40B4-BE49-F238E27FC236}">
                  <a16:creationId xmlns:a16="http://schemas.microsoft.com/office/drawing/2014/main" id="{C5EDACDD-4FA4-4E9D-911B-A7B878FAF8AA}"/>
                </a:ext>
              </a:extLst>
            </p:cNvPr>
            <p:cNvSpPr txBox="1">
              <a:spLocks noChangeArrowheads="1"/>
            </p:cNvSpPr>
            <p:nvPr/>
          </p:nvSpPr>
          <p:spPr bwMode="auto">
            <a:xfrm flipH="1">
              <a:off x="1037" y="1536"/>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控制</a:t>
              </a:r>
            </a:p>
          </p:txBody>
        </p:sp>
        <p:sp>
          <p:nvSpPr>
            <p:cNvPr id="38" name="Text Box 88">
              <a:extLst>
                <a:ext uri="{FF2B5EF4-FFF2-40B4-BE49-F238E27FC236}">
                  <a16:creationId xmlns:a16="http://schemas.microsoft.com/office/drawing/2014/main" id="{992223F3-E6FE-4A9D-A02A-2D18BD492084}"/>
                </a:ext>
              </a:extLst>
            </p:cNvPr>
            <p:cNvSpPr txBox="1">
              <a:spLocks noChangeArrowheads="1"/>
            </p:cNvSpPr>
            <p:nvPr/>
          </p:nvSpPr>
          <p:spPr bwMode="auto">
            <a:xfrm flipH="1">
              <a:off x="3220" y="1167"/>
              <a:ext cx="70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设定值</a:t>
              </a:r>
            </a:p>
          </p:txBody>
        </p:sp>
        <p:sp>
          <p:nvSpPr>
            <p:cNvPr id="39" name="Text Box 89">
              <a:extLst>
                <a:ext uri="{FF2B5EF4-FFF2-40B4-BE49-F238E27FC236}">
                  <a16:creationId xmlns:a16="http://schemas.microsoft.com/office/drawing/2014/main" id="{7A96FD30-9851-4F1C-93DE-C659BDA543C5}"/>
                </a:ext>
              </a:extLst>
            </p:cNvPr>
            <p:cNvSpPr txBox="1">
              <a:spLocks noChangeArrowheads="1"/>
            </p:cNvSpPr>
            <p:nvPr/>
          </p:nvSpPr>
          <p:spPr bwMode="auto">
            <a:xfrm flipH="1">
              <a:off x="3249" y="1564"/>
              <a:ext cx="62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000">
                  <a:solidFill>
                    <a:srgbClr val="0033CC"/>
                  </a:solidFill>
                  <a:effectLst>
                    <a:outerShdw blurRad="38100" dist="38100" dir="2700000" algn="tl">
                      <a:srgbClr val="C0C0C0"/>
                    </a:outerShdw>
                  </a:effectLst>
                </a:rPr>
                <a:t>信息交换</a:t>
              </a:r>
            </a:p>
          </p:txBody>
        </p:sp>
      </p:grpSp>
    </p:spTree>
  </p:cSld>
  <p:clrMapOvr>
    <a:masterClrMapping/>
  </p:clrMapOvr>
  <p:transition>
    <p:circl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9" name="Rectangle 79"/>
          <p:cNvSpPr>
            <a:spLocks noChangeArrowheads="1"/>
          </p:cNvSpPr>
          <p:nvPr/>
        </p:nvSpPr>
        <p:spPr bwMode="auto">
          <a:xfrm>
            <a:off x="250825" y="1196975"/>
            <a:ext cx="3286125" cy="457200"/>
          </a:xfrm>
          <a:prstGeom prst="rect">
            <a:avLst/>
          </a:prstGeom>
          <a:noFill/>
          <a:ln w="9525" algn="ctr">
            <a:noFill/>
            <a:miter lim="800000"/>
            <a:headEnd/>
            <a:tailEnd/>
          </a:ln>
        </p:spPr>
        <p:txBody>
          <a:bodyPr>
            <a:spAutoFit/>
          </a:bodyPr>
          <a:lstStyle/>
          <a:p>
            <a:pPr algn="ctr">
              <a:defRPr/>
            </a:pPr>
            <a:r>
              <a:rPr kumimoji="0" lang="zh-CN" altLang="en-US" sz="2400" dirty="0">
                <a:solidFill>
                  <a:srgbClr val="0000FF"/>
                </a:solidFill>
                <a:effectLst>
                  <a:outerShdw blurRad="38100" dist="38100" dir="2700000" algn="tl">
                    <a:srgbClr val="C0C0C0"/>
                  </a:outerShdw>
                </a:effectLst>
              </a:rPr>
              <a:t>（</a:t>
            </a:r>
            <a:r>
              <a:rPr kumimoji="0" lang="en-US" altLang="zh-CN" sz="2400" dirty="0">
                <a:solidFill>
                  <a:srgbClr val="0000FF"/>
                </a:solidFill>
                <a:effectLst>
                  <a:outerShdw blurRad="38100" dist="38100" dir="2700000" algn="tl">
                    <a:srgbClr val="C0C0C0"/>
                  </a:outerShdw>
                </a:effectLst>
              </a:rPr>
              <a:t>4</a:t>
            </a:r>
            <a:r>
              <a:rPr kumimoji="0" lang="zh-CN" altLang="en-US" sz="2400" dirty="0">
                <a:solidFill>
                  <a:srgbClr val="0000FF"/>
                </a:solidFill>
                <a:effectLst>
                  <a:outerShdw blurRad="38100" dist="38100" dir="2700000" algn="tl">
                    <a:srgbClr val="C0C0C0"/>
                  </a:outerShdw>
                </a:effectLst>
              </a:rPr>
              <a:t>） 集中控制系统</a:t>
            </a:r>
          </a:p>
        </p:txBody>
      </p:sp>
      <p:grpSp>
        <p:nvGrpSpPr>
          <p:cNvPr id="5" name="Group 167">
            <a:extLst>
              <a:ext uri="{FF2B5EF4-FFF2-40B4-BE49-F238E27FC236}">
                <a16:creationId xmlns:a16="http://schemas.microsoft.com/office/drawing/2014/main" id="{DE9B6F8F-54B4-4557-A355-380DF96617FF}"/>
              </a:ext>
            </a:extLst>
          </p:cNvPr>
          <p:cNvGrpSpPr>
            <a:grpSpLocks/>
          </p:cNvGrpSpPr>
          <p:nvPr/>
        </p:nvGrpSpPr>
        <p:grpSpPr bwMode="auto">
          <a:xfrm>
            <a:off x="827584" y="2114401"/>
            <a:ext cx="7704906" cy="3330823"/>
            <a:chOff x="697" y="1014"/>
            <a:chExt cx="4536" cy="1826"/>
          </a:xfrm>
        </p:grpSpPr>
        <p:grpSp>
          <p:nvGrpSpPr>
            <p:cNvPr id="6" name="Group 82">
              <a:extLst>
                <a:ext uri="{FF2B5EF4-FFF2-40B4-BE49-F238E27FC236}">
                  <a16:creationId xmlns:a16="http://schemas.microsoft.com/office/drawing/2014/main" id="{566950B2-B8DF-441A-B0FE-B516E255F759}"/>
                </a:ext>
              </a:extLst>
            </p:cNvPr>
            <p:cNvGrpSpPr>
              <a:grpSpLocks/>
            </p:cNvGrpSpPr>
            <p:nvPr/>
          </p:nvGrpSpPr>
          <p:grpSpPr bwMode="auto">
            <a:xfrm>
              <a:off x="3816" y="1071"/>
              <a:ext cx="453" cy="1672"/>
              <a:chOff x="3731" y="1441"/>
              <a:chExt cx="453" cy="1451"/>
            </a:xfrm>
          </p:grpSpPr>
          <p:sp>
            <p:nvSpPr>
              <p:cNvPr id="48" name="Rectangle 83">
                <a:extLst>
                  <a:ext uri="{FF2B5EF4-FFF2-40B4-BE49-F238E27FC236}">
                    <a16:creationId xmlns:a16="http://schemas.microsoft.com/office/drawing/2014/main" id="{2A1D82E6-F174-404E-A6AD-351F94512DE3}"/>
                  </a:ext>
                </a:extLst>
              </p:cNvPr>
              <p:cNvSpPr>
                <a:spLocks noChangeArrowheads="1"/>
              </p:cNvSpPr>
              <p:nvPr/>
            </p:nvSpPr>
            <p:spPr bwMode="auto">
              <a:xfrm flipH="1">
                <a:off x="3731" y="1441"/>
                <a:ext cx="453" cy="1451"/>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Text Box 84">
                <a:extLst>
                  <a:ext uri="{FF2B5EF4-FFF2-40B4-BE49-F238E27FC236}">
                    <a16:creationId xmlns:a16="http://schemas.microsoft.com/office/drawing/2014/main" id="{7E5DCB37-5DB2-487B-B94F-B1283FBE5E7B}"/>
                  </a:ext>
                </a:extLst>
              </p:cNvPr>
              <p:cNvSpPr txBox="1">
                <a:spLocks noChangeArrowheads="1"/>
              </p:cNvSpPr>
              <p:nvPr/>
            </p:nvSpPr>
            <p:spPr bwMode="auto">
              <a:xfrm flipH="1">
                <a:off x="3791" y="1602"/>
                <a:ext cx="308" cy="12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30000"/>
                  </a:spcBef>
                </a:pPr>
                <a:r>
                  <a:rPr lang="zh-CN" altLang="en-US" sz="2000">
                    <a:effectLst>
                      <a:outerShdw blurRad="38100" dist="38100" dir="2700000" algn="tl">
                        <a:srgbClr val="C0C0C0"/>
                      </a:outerShdw>
                    </a:effectLst>
                  </a:rPr>
                  <a:t>控  制  计  算  机</a:t>
                </a:r>
              </a:p>
            </p:txBody>
          </p:sp>
        </p:grpSp>
        <p:sp>
          <p:nvSpPr>
            <p:cNvPr id="7" name="Rectangle 85">
              <a:extLst>
                <a:ext uri="{FF2B5EF4-FFF2-40B4-BE49-F238E27FC236}">
                  <a16:creationId xmlns:a16="http://schemas.microsoft.com/office/drawing/2014/main" id="{D2DD5A35-2C63-46B0-BA18-E4EF96E99836}"/>
                </a:ext>
              </a:extLst>
            </p:cNvPr>
            <p:cNvSpPr>
              <a:spLocks noChangeArrowheads="1"/>
            </p:cNvSpPr>
            <p:nvPr/>
          </p:nvSpPr>
          <p:spPr bwMode="auto">
            <a:xfrm flipH="1">
              <a:off x="726" y="1055"/>
              <a:ext cx="765" cy="1757"/>
            </a:xfrm>
            <a:prstGeom prst="rect">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86">
              <a:extLst>
                <a:ext uri="{FF2B5EF4-FFF2-40B4-BE49-F238E27FC236}">
                  <a16:creationId xmlns:a16="http://schemas.microsoft.com/office/drawing/2014/main" id="{D7EED74E-754D-4574-B86E-18FE3AC6D03C}"/>
                </a:ext>
              </a:extLst>
            </p:cNvPr>
            <p:cNvSpPr txBox="1">
              <a:spLocks noChangeArrowheads="1"/>
            </p:cNvSpPr>
            <p:nvPr/>
          </p:nvSpPr>
          <p:spPr bwMode="auto">
            <a:xfrm flipH="1">
              <a:off x="697" y="2494"/>
              <a:ext cx="761"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50000"/>
                </a:lnSpc>
              </a:pPr>
              <a:r>
                <a:rPr lang="zh-CN" altLang="en-US" sz="2000">
                  <a:solidFill>
                    <a:srgbClr val="FF0000"/>
                  </a:solidFill>
                  <a:effectLst>
                    <a:outerShdw blurRad="38100" dist="38100" dir="2700000" algn="tl">
                      <a:srgbClr val="C0C0C0"/>
                    </a:outerShdw>
                  </a:effectLst>
                </a:rPr>
                <a:t>生产过程</a:t>
              </a:r>
            </a:p>
          </p:txBody>
        </p:sp>
        <p:sp>
          <p:nvSpPr>
            <p:cNvPr id="9" name="Text Box 92">
              <a:extLst>
                <a:ext uri="{FF2B5EF4-FFF2-40B4-BE49-F238E27FC236}">
                  <a16:creationId xmlns:a16="http://schemas.microsoft.com/office/drawing/2014/main" id="{386B5CBF-3D82-4793-AD86-877B15284099}"/>
                </a:ext>
              </a:extLst>
            </p:cNvPr>
            <p:cNvSpPr txBox="1">
              <a:spLocks noChangeArrowheads="1"/>
            </p:cNvSpPr>
            <p:nvPr/>
          </p:nvSpPr>
          <p:spPr bwMode="auto">
            <a:xfrm flipH="1">
              <a:off x="4580" y="1354"/>
              <a:ext cx="625"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外围设备</a:t>
              </a:r>
            </a:p>
          </p:txBody>
        </p:sp>
        <p:sp>
          <p:nvSpPr>
            <p:cNvPr id="10" name="Text Box 93">
              <a:extLst>
                <a:ext uri="{FF2B5EF4-FFF2-40B4-BE49-F238E27FC236}">
                  <a16:creationId xmlns:a16="http://schemas.microsoft.com/office/drawing/2014/main" id="{97F5AED1-0858-4A49-8232-F7E2CB5F5A3A}"/>
                </a:ext>
              </a:extLst>
            </p:cNvPr>
            <p:cNvSpPr txBox="1">
              <a:spLocks noChangeArrowheads="1"/>
            </p:cNvSpPr>
            <p:nvPr/>
          </p:nvSpPr>
          <p:spPr bwMode="auto">
            <a:xfrm flipH="1">
              <a:off x="4580" y="1921"/>
              <a:ext cx="653"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操作控制台</a:t>
              </a:r>
            </a:p>
          </p:txBody>
        </p:sp>
        <p:sp>
          <p:nvSpPr>
            <p:cNvPr id="11" name="Line 94">
              <a:extLst>
                <a:ext uri="{FF2B5EF4-FFF2-40B4-BE49-F238E27FC236}">
                  <a16:creationId xmlns:a16="http://schemas.microsoft.com/office/drawing/2014/main" id="{047AC17D-306F-4E2E-B352-9C6F833A3A4B}"/>
                </a:ext>
              </a:extLst>
            </p:cNvPr>
            <p:cNvSpPr>
              <a:spLocks noChangeShapeType="1"/>
            </p:cNvSpPr>
            <p:nvPr/>
          </p:nvSpPr>
          <p:spPr bwMode="auto">
            <a:xfrm>
              <a:off x="4269" y="1581"/>
              <a:ext cx="312"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95">
              <a:extLst>
                <a:ext uri="{FF2B5EF4-FFF2-40B4-BE49-F238E27FC236}">
                  <a16:creationId xmlns:a16="http://schemas.microsoft.com/office/drawing/2014/main" id="{6BBE1843-2A56-4685-9155-C0698ACFF6C0}"/>
                </a:ext>
              </a:extLst>
            </p:cNvPr>
            <p:cNvSpPr>
              <a:spLocks noChangeShapeType="1"/>
            </p:cNvSpPr>
            <p:nvPr/>
          </p:nvSpPr>
          <p:spPr bwMode="auto">
            <a:xfrm flipH="1">
              <a:off x="4268" y="2147"/>
              <a:ext cx="313"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 name="Group 134">
              <a:extLst>
                <a:ext uri="{FF2B5EF4-FFF2-40B4-BE49-F238E27FC236}">
                  <a16:creationId xmlns:a16="http://schemas.microsoft.com/office/drawing/2014/main" id="{17E3EAD3-C96B-4CF8-89F3-17231ADB1340}"/>
                </a:ext>
              </a:extLst>
            </p:cNvPr>
            <p:cNvGrpSpPr>
              <a:grpSpLocks/>
            </p:cNvGrpSpPr>
            <p:nvPr/>
          </p:nvGrpSpPr>
          <p:grpSpPr bwMode="auto">
            <a:xfrm>
              <a:off x="2030" y="1099"/>
              <a:ext cx="1020" cy="312"/>
              <a:chOff x="2087" y="1593"/>
              <a:chExt cx="1163" cy="312"/>
            </a:xfrm>
          </p:grpSpPr>
          <p:sp>
            <p:nvSpPr>
              <p:cNvPr id="46" name="Text Box 97">
                <a:extLst>
                  <a:ext uri="{FF2B5EF4-FFF2-40B4-BE49-F238E27FC236}">
                    <a16:creationId xmlns:a16="http://schemas.microsoft.com/office/drawing/2014/main" id="{3EBB9D79-EB2C-4EB2-8836-B262FA6055D8}"/>
                  </a:ext>
                </a:extLst>
              </p:cNvPr>
              <p:cNvSpPr txBox="1">
                <a:spLocks noChangeArrowheads="1"/>
              </p:cNvSpPr>
              <p:nvPr/>
            </p:nvSpPr>
            <p:spPr bwMode="auto">
              <a:xfrm flipH="1">
                <a:off x="2087" y="1593"/>
                <a:ext cx="11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输出通道</a:t>
                </a:r>
              </a:p>
            </p:txBody>
          </p:sp>
          <p:sp>
            <p:nvSpPr>
              <p:cNvPr id="47" name="Rectangle 98">
                <a:extLst>
                  <a:ext uri="{FF2B5EF4-FFF2-40B4-BE49-F238E27FC236}">
                    <a16:creationId xmlns:a16="http://schemas.microsoft.com/office/drawing/2014/main" id="{0562FF07-2F48-47B8-ADAF-3D81A5A34D31}"/>
                  </a:ext>
                </a:extLst>
              </p:cNvPr>
              <p:cNvSpPr>
                <a:spLocks noChangeArrowheads="1"/>
              </p:cNvSpPr>
              <p:nvPr/>
            </p:nvSpPr>
            <p:spPr bwMode="auto">
              <a:xfrm flipH="1">
                <a:off x="2115" y="1598"/>
                <a:ext cx="1077" cy="3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4" name="Line 103">
              <a:extLst>
                <a:ext uri="{FF2B5EF4-FFF2-40B4-BE49-F238E27FC236}">
                  <a16:creationId xmlns:a16="http://schemas.microsoft.com/office/drawing/2014/main" id="{EAAC0CF9-BBA7-401D-B9DE-7879ADCC2C3A}"/>
                </a:ext>
              </a:extLst>
            </p:cNvPr>
            <p:cNvSpPr>
              <a:spLocks noChangeShapeType="1"/>
            </p:cNvSpPr>
            <p:nvPr/>
          </p:nvSpPr>
          <p:spPr bwMode="auto">
            <a:xfrm>
              <a:off x="2993" y="1241"/>
              <a:ext cx="823" cy="4"/>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104">
              <a:extLst>
                <a:ext uri="{FF2B5EF4-FFF2-40B4-BE49-F238E27FC236}">
                  <a16:creationId xmlns:a16="http://schemas.microsoft.com/office/drawing/2014/main" id="{6B1D5021-FCA1-4A97-96AC-87D15828E063}"/>
                </a:ext>
              </a:extLst>
            </p:cNvPr>
            <p:cNvSpPr>
              <a:spLocks noChangeShapeType="1"/>
            </p:cNvSpPr>
            <p:nvPr/>
          </p:nvSpPr>
          <p:spPr bwMode="auto">
            <a:xfrm flipH="1">
              <a:off x="1349" y="1241"/>
              <a:ext cx="709"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119">
              <a:extLst>
                <a:ext uri="{FF2B5EF4-FFF2-40B4-BE49-F238E27FC236}">
                  <a16:creationId xmlns:a16="http://schemas.microsoft.com/office/drawing/2014/main" id="{B77CE90C-3A6D-42B5-B66A-4448A377934B}"/>
                </a:ext>
              </a:extLst>
            </p:cNvPr>
            <p:cNvSpPr txBox="1">
              <a:spLocks noChangeArrowheads="1"/>
            </p:cNvSpPr>
            <p:nvPr/>
          </p:nvSpPr>
          <p:spPr bwMode="auto">
            <a:xfrm>
              <a:off x="952" y="1808"/>
              <a:ext cx="3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17" name="Text Box 124">
              <a:extLst>
                <a:ext uri="{FF2B5EF4-FFF2-40B4-BE49-F238E27FC236}">
                  <a16:creationId xmlns:a16="http://schemas.microsoft.com/office/drawing/2014/main" id="{3D810C9E-B767-499F-9FA6-64FB053071BD}"/>
                </a:ext>
              </a:extLst>
            </p:cNvPr>
            <p:cNvSpPr txBox="1">
              <a:spLocks noChangeArrowheads="1"/>
            </p:cNvSpPr>
            <p:nvPr/>
          </p:nvSpPr>
          <p:spPr bwMode="auto">
            <a:xfrm flipH="1">
              <a:off x="3078" y="1383"/>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控制</a:t>
              </a:r>
              <a:r>
                <a:rPr lang="en-US" altLang="zh-CN" sz="2000">
                  <a:solidFill>
                    <a:srgbClr val="0033CC"/>
                  </a:solidFill>
                  <a:effectLst>
                    <a:outerShdw blurRad="38100" dist="38100" dir="2700000" algn="tl">
                      <a:srgbClr val="C0C0C0"/>
                    </a:outerShdw>
                  </a:effectLst>
                </a:rPr>
                <a:t>2</a:t>
              </a:r>
            </a:p>
          </p:txBody>
        </p:sp>
        <p:grpSp>
          <p:nvGrpSpPr>
            <p:cNvPr id="18" name="Group 130">
              <a:extLst>
                <a:ext uri="{FF2B5EF4-FFF2-40B4-BE49-F238E27FC236}">
                  <a16:creationId xmlns:a16="http://schemas.microsoft.com/office/drawing/2014/main" id="{51982660-A55C-4062-B41C-F2F0AD5E908F}"/>
                </a:ext>
              </a:extLst>
            </p:cNvPr>
            <p:cNvGrpSpPr>
              <a:grpSpLocks/>
            </p:cNvGrpSpPr>
            <p:nvPr/>
          </p:nvGrpSpPr>
          <p:grpSpPr bwMode="auto">
            <a:xfrm>
              <a:off x="811" y="1099"/>
              <a:ext cx="567" cy="283"/>
              <a:chOff x="527" y="1593"/>
              <a:chExt cx="567" cy="283"/>
            </a:xfrm>
          </p:grpSpPr>
          <p:sp>
            <p:nvSpPr>
              <p:cNvPr id="44" name="Text Box 127">
                <a:extLst>
                  <a:ext uri="{FF2B5EF4-FFF2-40B4-BE49-F238E27FC236}">
                    <a16:creationId xmlns:a16="http://schemas.microsoft.com/office/drawing/2014/main" id="{FF36AC63-BDEB-47C4-A6D2-7EBE426861AD}"/>
                  </a:ext>
                </a:extLst>
              </p:cNvPr>
              <p:cNvSpPr txBox="1">
                <a:spLocks noChangeArrowheads="1"/>
              </p:cNvSpPr>
              <p:nvPr/>
            </p:nvSpPr>
            <p:spPr bwMode="auto">
              <a:xfrm>
                <a:off x="527" y="1593"/>
                <a:ext cx="5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设备</a:t>
                </a:r>
                <a:r>
                  <a:rPr lang="en-US" altLang="zh-CN" sz="2000">
                    <a:effectLst>
                      <a:outerShdw blurRad="38100" dist="38100" dir="2700000" algn="tl">
                        <a:srgbClr val="C0C0C0"/>
                      </a:outerShdw>
                    </a:effectLst>
                  </a:rPr>
                  <a:t>1</a:t>
                </a:r>
              </a:p>
            </p:txBody>
          </p:sp>
          <p:sp>
            <p:nvSpPr>
              <p:cNvPr id="45" name="Rectangle 128">
                <a:extLst>
                  <a:ext uri="{FF2B5EF4-FFF2-40B4-BE49-F238E27FC236}">
                    <a16:creationId xmlns:a16="http://schemas.microsoft.com/office/drawing/2014/main" id="{C605A16C-4B59-49DF-B28F-8F236A53293B}"/>
                  </a:ext>
                </a:extLst>
              </p:cNvPr>
              <p:cNvSpPr>
                <a:spLocks noChangeArrowheads="1"/>
              </p:cNvSpPr>
              <p:nvPr/>
            </p:nvSpPr>
            <p:spPr bwMode="auto">
              <a:xfrm>
                <a:off x="527" y="1593"/>
                <a:ext cx="539" cy="28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135">
              <a:extLst>
                <a:ext uri="{FF2B5EF4-FFF2-40B4-BE49-F238E27FC236}">
                  <a16:creationId xmlns:a16="http://schemas.microsoft.com/office/drawing/2014/main" id="{27D27763-7AC6-47B5-BD41-9D9A16706526}"/>
                </a:ext>
              </a:extLst>
            </p:cNvPr>
            <p:cNvGrpSpPr>
              <a:grpSpLocks/>
            </p:cNvGrpSpPr>
            <p:nvPr/>
          </p:nvGrpSpPr>
          <p:grpSpPr bwMode="auto">
            <a:xfrm>
              <a:off x="2030" y="1496"/>
              <a:ext cx="1020" cy="312"/>
              <a:chOff x="2087" y="1593"/>
              <a:chExt cx="1163" cy="312"/>
            </a:xfrm>
          </p:grpSpPr>
          <p:sp>
            <p:nvSpPr>
              <p:cNvPr id="42" name="Text Box 136">
                <a:extLst>
                  <a:ext uri="{FF2B5EF4-FFF2-40B4-BE49-F238E27FC236}">
                    <a16:creationId xmlns:a16="http://schemas.microsoft.com/office/drawing/2014/main" id="{16AB3C86-5D42-40E7-9594-6AC825DB4B92}"/>
                  </a:ext>
                </a:extLst>
              </p:cNvPr>
              <p:cNvSpPr txBox="1">
                <a:spLocks noChangeArrowheads="1"/>
              </p:cNvSpPr>
              <p:nvPr/>
            </p:nvSpPr>
            <p:spPr bwMode="auto">
              <a:xfrm flipH="1">
                <a:off x="2087" y="1593"/>
                <a:ext cx="11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输出通道</a:t>
                </a:r>
              </a:p>
            </p:txBody>
          </p:sp>
          <p:sp>
            <p:nvSpPr>
              <p:cNvPr id="43" name="Rectangle 137">
                <a:extLst>
                  <a:ext uri="{FF2B5EF4-FFF2-40B4-BE49-F238E27FC236}">
                    <a16:creationId xmlns:a16="http://schemas.microsoft.com/office/drawing/2014/main" id="{1FC0E602-38BB-4A68-BBF3-20079BDFEF07}"/>
                  </a:ext>
                </a:extLst>
              </p:cNvPr>
              <p:cNvSpPr>
                <a:spLocks noChangeArrowheads="1"/>
              </p:cNvSpPr>
              <p:nvPr/>
            </p:nvSpPr>
            <p:spPr bwMode="auto">
              <a:xfrm flipH="1">
                <a:off x="2115" y="1598"/>
                <a:ext cx="1077" cy="3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 name="Line 138">
              <a:extLst>
                <a:ext uri="{FF2B5EF4-FFF2-40B4-BE49-F238E27FC236}">
                  <a16:creationId xmlns:a16="http://schemas.microsoft.com/office/drawing/2014/main" id="{8A1F5ABE-966E-4D70-8F74-EC964C523662}"/>
                </a:ext>
              </a:extLst>
            </p:cNvPr>
            <p:cNvSpPr>
              <a:spLocks noChangeShapeType="1"/>
            </p:cNvSpPr>
            <p:nvPr/>
          </p:nvSpPr>
          <p:spPr bwMode="auto">
            <a:xfrm>
              <a:off x="2993" y="1638"/>
              <a:ext cx="823" cy="4"/>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39">
              <a:extLst>
                <a:ext uri="{FF2B5EF4-FFF2-40B4-BE49-F238E27FC236}">
                  <a16:creationId xmlns:a16="http://schemas.microsoft.com/office/drawing/2014/main" id="{4DEFBB70-6DBE-4429-B536-3C3328D6B5F6}"/>
                </a:ext>
              </a:extLst>
            </p:cNvPr>
            <p:cNvSpPr>
              <a:spLocks noChangeShapeType="1"/>
            </p:cNvSpPr>
            <p:nvPr/>
          </p:nvSpPr>
          <p:spPr bwMode="auto">
            <a:xfrm flipH="1">
              <a:off x="1349" y="1638"/>
              <a:ext cx="709"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2" name="Group 140">
              <a:extLst>
                <a:ext uri="{FF2B5EF4-FFF2-40B4-BE49-F238E27FC236}">
                  <a16:creationId xmlns:a16="http://schemas.microsoft.com/office/drawing/2014/main" id="{8AE368C4-5DAB-4E1D-92AB-E603B064A4F7}"/>
                </a:ext>
              </a:extLst>
            </p:cNvPr>
            <p:cNvGrpSpPr>
              <a:grpSpLocks/>
            </p:cNvGrpSpPr>
            <p:nvPr/>
          </p:nvGrpSpPr>
          <p:grpSpPr bwMode="auto">
            <a:xfrm>
              <a:off x="811" y="1496"/>
              <a:ext cx="567" cy="283"/>
              <a:chOff x="527" y="1593"/>
              <a:chExt cx="567" cy="283"/>
            </a:xfrm>
          </p:grpSpPr>
          <p:sp>
            <p:nvSpPr>
              <p:cNvPr id="40" name="Text Box 141">
                <a:extLst>
                  <a:ext uri="{FF2B5EF4-FFF2-40B4-BE49-F238E27FC236}">
                    <a16:creationId xmlns:a16="http://schemas.microsoft.com/office/drawing/2014/main" id="{02A58021-A3B6-45F0-BDEA-9D07E6E3ADCF}"/>
                  </a:ext>
                </a:extLst>
              </p:cNvPr>
              <p:cNvSpPr txBox="1">
                <a:spLocks noChangeArrowheads="1"/>
              </p:cNvSpPr>
              <p:nvPr/>
            </p:nvSpPr>
            <p:spPr bwMode="auto">
              <a:xfrm>
                <a:off x="527" y="1593"/>
                <a:ext cx="5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设备</a:t>
                </a:r>
                <a:r>
                  <a:rPr lang="en-US" altLang="zh-CN" sz="2000">
                    <a:effectLst>
                      <a:outerShdw blurRad="38100" dist="38100" dir="2700000" algn="tl">
                        <a:srgbClr val="C0C0C0"/>
                      </a:outerShdw>
                    </a:effectLst>
                  </a:rPr>
                  <a:t>2</a:t>
                </a:r>
              </a:p>
            </p:txBody>
          </p:sp>
          <p:sp>
            <p:nvSpPr>
              <p:cNvPr id="41" name="Rectangle 142">
                <a:extLst>
                  <a:ext uri="{FF2B5EF4-FFF2-40B4-BE49-F238E27FC236}">
                    <a16:creationId xmlns:a16="http://schemas.microsoft.com/office/drawing/2014/main" id="{42A20387-7903-44FC-BEAF-AD50ADC8A8BB}"/>
                  </a:ext>
                </a:extLst>
              </p:cNvPr>
              <p:cNvSpPr>
                <a:spLocks noChangeArrowheads="1"/>
              </p:cNvSpPr>
              <p:nvPr/>
            </p:nvSpPr>
            <p:spPr bwMode="auto">
              <a:xfrm>
                <a:off x="527" y="1593"/>
                <a:ext cx="539" cy="28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3" name="Group 143">
              <a:extLst>
                <a:ext uri="{FF2B5EF4-FFF2-40B4-BE49-F238E27FC236}">
                  <a16:creationId xmlns:a16="http://schemas.microsoft.com/office/drawing/2014/main" id="{FC64734E-D9E1-408C-8CB8-77A0F45FA1C3}"/>
                </a:ext>
              </a:extLst>
            </p:cNvPr>
            <p:cNvGrpSpPr>
              <a:grpSpLocks/>
            </p:cNvGrpSpPr>
            <p:nvPr/>
          </p:nvGrpSpPr>
          <p:grpSpPr bwMode="auto">
            <a:xfrm>
              <a:off x="2030" y="2063"/>
              <a:ext cx="1020" cy="312"/>
              <a:chOff x="2087" y="1593"/>
              <a:chExt cx="1163" cy="312"/>
            </a:xfrm>
          </p:grpSpPr>
          <p:sp>
            <p:nvSpPr>
              <p:cNvPr id="38" name="Text Box 144">
                <a:extLst>
                  <a:ext uri="{FF2B5EF4-FFF2-40B4-BE49-F238E27FC236}">
                    <a16:creationId xmlns:a16="http://schemas.microsoft.com/office/drawing/2014/main" id="{315FDF65-564B-4FB7-A21F-CDDDF328EC05}"/>
                  </a:ext>
                </a:extLst>
              </p:cNvPr>
              <p:cNvSpPr txBox="1">
                <a:spLocks noChangeArrowheads="1"/>
              </p:cNvSpPr>
              <p:nvPr/>
            </p:nvSpPr>
            <p:spPr bwMode="auto">
              <a:xfrm flipH="1">
                <a:off x="2087" y="1593"/>
                <a:ext cx="11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输出通道</a:t>
                </a:r>
              </a:p>
            </p:txBody>
          </p:sp>
          <p:sp>
            <p:nvSpPr>
              <p:cNvPr id="39" name="Rectangle 145">
                <a:extLst>
                  <a:ext uri="{FF2B5EF4-FFF2-40B4-BE49-F238E27FC236}">
                    <a16:creationId xmlns:a16="http://schemas.microsoft.com/office/drawing/2014/main" id="{5D5005B4-FA71-41C2-ACAE-723BE456267B}"/>
                  </a:ext>
                </a:extLst>
              </p:cNvPr>
              <p:cNvSpPr>
                <a:spLocks noChangeArrowheads="1"/>
              </p:cNvSpPr>
              <p:nvPr/>
            </p:nvSpPr>
            <p:spPr bwMode="auto">
              <a:xfrm flipH="1">
                <a:off x="2115" y="1598"/>
                <a:ext cx="1077" cy="3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4" name="Line 146">
              <a:extLst>
                <a:ext uri="{FF2B5EF4-FFF2-40B4-BE49-F238E27FC236}">
                  <a16:creationId xmlns:a16="http://schemas.microsoft.com/office/drawing/2014/main" id="{8D019E64-A455-4611-97BF-B00F8978045A}"/>
                </a:ext>
              </a:extLst>
            </p:cNvPr>
            <p:cNvSpPr>
              <a:spLocks noChangeShapeType="1"/>
            </p:cNvSpPr>
            <p:nvPr/>
          </p:nvSpPr>
          <p:spPr bwMode="auto">
            <a:xfrm>
              <a:off x="2993" y="2205"/>
              <a:ext cx="823" cy="4"/>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147">
              <a:extLst>
                <a:ext uri="{FF2B5EF4-FFF2-40B4-BE49-F238E27FC236}">
                  <a16:creationId xmlns:a16="http://schemas.microsoft.com/office/drawing/2014/main" id="{87FB798B-172F-4AEC-B21D-303045272BD4}"/>
                </a:ext>
              </a:extLst>
            </p:cNvPr>
            <p:cNvSpPr>
              <a:spLocks noChangeShapeType="1"/>
            </p:cNvSpPr>
            <p:nvPr/>
          </p:nvSpPr>
          <p:spPr bwMode="auto">
            <a:xfrm flipH="1">
              <a:off x="1349" y="2205"/>
              <a:ext cx="709"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6" name="Group 148">
              <a:extLst>
                <a:ext uri="{FF2B5EF4-FFF2-40B4-BE49-F238E27FC236}">
                  <a16:creationId xmlns:a16="http://schemas.microsoft.com/office/drawing/2014/main" id="{917515CF-96A1-47CD-BAF8-EFCBEA837949}"/>
                </a:ext>
              </a:extLst>
            </p:cNvPr>
            <p:cNvGrpSpPr>
              <a:grpSpLocks/>
            </p:cNvGrpSpPr>
            <p:nvPr/>
          </p:nvGrpSpPr>
          <p:grpSpPr bwMode="auto">
            <a:xfrm>
              <a:off x="811" y="2063"/>
              <a:ext cx="567" cy="283"/>
              <a:chOff x="527" y="1593"/>
              <a:chExt cx="567" cy="283"/>
            </a:xfrm>
          </p:grpSpPr>
          <p:sp>
            <p:nvSpPr>
              <p:cNvPr id="36" name="Text Box 149">
                <a:extLst>
                  <a:ext uri="{FF2B5EF4-FFF2-40B4-BE49-F238E27FC236}">
                    <a16:creationId xmlns:a16="http://schemas.microsoft.com/office/drawing/2014/main" id="{A22DE35B-998A-40F6-B14B-BBDE7900D478}"/>
                  </a:ext>
                </a:extLst>
              </p:cNvPr>
              <p:cNvSpPr txBox="1">
                <a:spLocks noChangeArrowheads="1"/>
              </p:cNvSpPr>
              <p:nvPr/>
            </p:nvSpPr>
            <p:spPr bwMode="auto">
              <a:xfrm>
                <a:off x="527" y="1593"/>
                <a:ext cx="56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设备</a:t>
                </a:r>
                <a:r>
                  <a:rPr lang="en-US" altLang="zh-CN" sz="2000">
                    <a:effectLst>
                      <a:outerShdw blurRad="38100" dist="38100" dir="2700000" algn="tl">
                        <a:srgbClr val="C0C0C0"/>
                      </a:outerShdw>
                    </a:effectLst>
                  </a:rPr>
                  <a:t>n</a:t>
                </a:r>
              </a:p>
            </p:txBody>
          </p:sp>
          <p:sp>
            <p:nvSpPr>
              <p:cNvPr id="37" name="Rectangle 150">
                <a:extLst>
                  <a:ext uri="{FF2B5EF4-FFF2-40B4-BE49-F238E27FC236}">
                    <a16:creationId xmlns:a16="http://schemas.microsoft.com/office/drawing/2014/main" id="{838B7394-3CD3-47E0-8838-4F7DDBF9CC5B}"/>
                  </a:ext>
                </a:extLst>
              </p:cNvPr>
              <p:cNvSpPr>
                <a:spLocks noChangeArrowheads="1"/>
              </p:cNvSpPr>
              <p:nvPr/>
            </p:nvSpPr>
            <p:spPr bwMode="auto">
              <a:xfrm>
                <a:off x="527" y="1593"/>
                <a:ext cx="539" cy="283"/>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7" name="Group 151">
              <a:extLst>
                <a:ext uri="{FF2B5EF4-FFF2-40B4-BE49-F238E27FC236}">
                  <a16:creationId xmlns:a16="http://schemas.microsoft.com/office/drawing/2014/main" id="{383F86D9-5016-4A70-9092-3E6405912A15}"/>
                </a:ext>
              </a:extLst>
            </p:cNvPr>
            <p:cNvGrpSpPr>
              <a:grpSpLocks/>
            </p:cNvGrpSpPr>
            <p:nvPr/>
          </p:nvGrpSpPr>
          <p:grpSpPr bwMode="auto">
            <a:xfrm>
              <a:off x="2030" y="2460"/>
              <a:ext cx="1020" cy="312"/>
              <a:chOff x="2087" y="1593"/>
              <a:chExt cx="1163" cy="312"/>
            </a:xfrm>
          </p:grpSpPr>
          <p:sp>
            <p:nvSpPr>
              <p:cNvPr id="34" name="Text Box 152">
                <a:extLst>
                  <a:ext uri="{FF2B5EF4-FFF2-40B4-BE49-F238E27FC236}">
                    <a16:creationId xmlns:a16="http://schemas.microsoft.com/office/drawing/2014/main" id="{239AD39E-AE2E-45CB-A50C-AEC276A6C92B}"/>
                  </a:ext>
                </a:extLst>
              </p:cNvPr>
              <p:cNvSpPr txBox="1">
                <a:spLocks noChangeArrowheads="1"/>
              </p:cNvSpPr>
              <p:nvPr/>
            </p:nvSpPr>
            <p:spPr bwMode="auto">
              <a:xfrm flipH="1">
                <a:off x="2087" y="1593"/>
                <a:ext cx="116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输入通道</a:t>
                </a:r>
              </a:p>
            </p:txBody>
          </p:sp>
          <p:sp>
            <p:nvSpPr>
              <p:cNvPr id="35" name="Rectangle 153">
                <a:extLst>
                  <a:ext uri="{FF2B5EF4-FFF2-40B4-BE49-F238E27FC236}">
                    <a16:creationId xmlns:a16="http://schemas.microsoft.com/office/drawing/2014/main" id="{4C010FFA-1697-444A-89EE-974ADDD41025}"/>
                  </a:ext>
                </a:extLst>
              </p:cNvPr>
              <p:cNvSpPr>
                <a:spLocks noChangeArrowheads="1"/>
              </p:cNvSpPr>
              <p:nvPr/>
            </p:nvSpPr>
            <p:spPr bwMode="auto">
              <a:xfrm flipH="1">
                <a:off x="2115" y="1598"/>
                <a:ext cx="1077" cy="307"/>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8" name="Line 154">
              <a:extLst>
                <a:ext uri="{FF2B5EF4-FFF2-40B4-BE49-F238E27FC236}">
                  <a16:creationId xmlns:a16="http://schemas.microsoft.com/office/drawing/2014/main" id="{43F47618-2B52-444A-BDE2-EDED152EE269}"/>
                </a:ext>
              </a:extLst>
            </p:cNvPr>
            <p:cNvSpPr>
              <a:spLocks noChangeShapeType="1"/>
            </p:cNvSpPr>
            <p:nvPr/>
          </p:nvSpPr>
          <p:spPr bwMode="auto">
            <a:xfrm flipH="1">
              <a:off x="2993" y="2602"/>
              <a:ext cx="823" cy="4"/>
            </a:xfrm>
            <a:prstGeom prst="line">
              <a:avLst/>
            </a:prstGeom>
            <a:noFill/>
            <a:ln w="19050">
              <a:solidFill>
                <a:srgbClr val="0033CC"/>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155">
              <a:extLst>
                <a:ext uri="{FF2B5EF4-FFF2-40B4-BE49-F238E27FC236}">
                  <a16:creationId xmlns:a16="http://schemas.microsoft.com/office/drawing/2014/main" id="{2B385E46-2806-438B-BC80-76F2958E1696}"/>
                </a:ext>
              </a:extLst>
            </p:cNvPr>
            <p:cNvSpPr>
              <a:spLocks noChangeShapeType="1"/>
            </p:cNvSpPr>
            <p:nvPr/>
          </p:nvSpPr>
          <p:spPr bwMode="auto">
            <a:xfrm>
              <a:off x="1491" y="2602"/>
              <a:ext cx="567" cy="0"/>
            </a:xfrm>
            <a:prstGeom prst="line">
              <a:avLst/>
            </a:prstGeom>
            <a:noFill/>
            <a:ln w="19050">
              <a:solidFill>
                <a:srgbClr val="0033CC"/>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Text Box 159">
              <a:extLst>
                <a:ext uri="{FF2B5EF4-FFF2-40B4-BE49-F238E27FC236}">
                  <a16:creationId xmlns:a16="http://schemas.microsoft.com/office/drawing/2014/main" id="{C1E88467-EBB3-40EB-8573-95075BEA382E}"/>
                </a:ext>
              </a:extLst>
            </p:cNvPr>
            <p:cNvSpPr txBox="1">
              <a:spLocks noChangeArrowheads="1"/>
            </p:cNvSpPr>
            <p:nvPr/>
          </p:nvSpPr>
          <p:spPr bwMode="auto">
            <a:xfrm>
              <a:off x="2426" y="1836"/>
              <a:ext cx="308" cy="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31" name="Text Box 160">
              <a:extLst>
                <a:ext uri="{FF2B5EF4-FFF2-40B4-BE49-F238E27FC236}">
                  <a16:creationId xmlns:a16="http://schemas.microsoft.com/office/drawing/2014/main" id="{94D8FFE6-B4A1-4253-8A4D-E897DDC904BE}"/>
                </a:ext>
              </a:extLst>
            </p:cNvPr>
            <p:cNvSpPr txBox="1">
              <a:spLocks noChangeArrowheads="1"/>
            </p:cNvSpPr>
            <p:nvPr/>
          </p:nvSpPr>
          <p:spPr bwMode="auto">
            <a:xfrm flipH="1">
              <a:off x="3078" y="1014"/>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控制</a:t>
              </a:r>
              <a:r>
                <a:rPr lang="en-US" altLang="zh-CN" sz="2000">
                  <a:solidFill>
                    <a:srgbClr val="0033CC"/>
                  </a:solidFill>
                  <a:effectLst>
                    <a:outerShdw blurRad="38100" dist="38100" dir="2700000" algn="tl">
                      <a:srgbClr val="C0C0C0"/>
                    </a:outerShdw>
                  </a:effectLst>
                </a:rPr>
                <a:t>1</a:t>
              </a:r>
            </a:p>
          </p:txBody>
        </p:sp>
        <p:sp>
          <p:nvSpPr>
            <p:cNvPr id="32" name="Text Box 161">
              <a:extLst>
                <a:ext uri="{FF2B5EF4-FFF2-40B4-BE49-F238E27FC236}">
                  <a16:creationId xmlns:a16="http://schemas.microsoft.com/office/drawing/2014/main" id="{557D8AB3-8CCD-4FA7-9038-F9210EE748F7}"/>
                </a:ext>
              </a:extLst>
            </p:cNvPr>
            <p:cNvSpPr txBox="1">
              <a:spLocks noChangeArrowheads="1"/>
            </p:cNvSpPr>
            <p:nvPr/>
          </p:nvSpPr>
          <p:spPr bwMode="auto">
            <a:xfrm flipH="1">
              <a:off x="3078" y="1978"/>
              <a:ext cx="59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控制</a:t>
              </a:r>
              <a:r>
                <a:rPr lang="en-US" altLang="zh-CN" sz="2000">
                  <a:solidFill>
                    <a:srgbClr val="0033CC"/>
                  </a:solidFill>
                  <a:effectLst>
                    <a:outerShdw blurRad="38100" dist="38100" dir="2700000" algn="tl">
                      <a:srgbClr val="C0C0C0"/>
                    </a:outerShdw>
                  </a:effectLst>
                </a:rPr>
                <a:t>n</a:t>
              </a:r>
            </a:p>
          </p:txBody>
        </p:sp>
        <p:sp>
          <p:nvSpPr>
            <p:cNvPr id="33" name="Text Box 162">
              <a:extLst>
                <a:ext uri="{FF2B5EF4-FFF2-40B4-BE49-F238E27FC236}">
                  <a16:creationId xmlns:a16="http://schemas.microsoft.com/office/drawing/2014/main" id="{8810BD21-EA27-479E-9A5D-7D5431E53C11}"/>
                </a:ext>
              </a:extLst>
            </p:cNvPr>
            <p:cNvSpPr txBox="1">
              <a:spLocks noChangeArrowheads="1"/>
            </p:cNvSpPr>
            <p:nvPr/>
          </p:nvSpPr>
          <p:spPr bwMode="auto">
            <a:xfrm flipH="1">
              <a:off x="2937" y="2578"/>
              <a:ext cx="96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00"/>
                  </a:solidFill>
                  <a:prstDash val="dash"/>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solidFill>
                    <a:srgbClr val="0033CC"/>
                  </a:solidFill>
                  <a:effectLst>
                    <a:outerShdw blurRad="38100" dist="38100" dir="2700000" algn="tl">
                      <a:srgbClr val="C0C0C0"/>
                    </a:outerShdw>
                  </a:effectLst>
                </a:rPr>
                <a:t>信息采集</a:t>
              </a:r>
            </a:p>
          </p:txBody>
        </p:sp>
      </p:gr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41" name="Rectangle 29"/>
          <p:cNvSpPr>
            <a:spLocks noChangeArrowheads="1"/>
          </p:cNvSpPr>
          <p:nvPr/>
        </p:nvSpPr>
        <p:spPr bwMode="auto">
          <a:xfrm>
            <a:off x="611188" y="1196975"/>
            <a:ext cx="8353425"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0000FF"/>
                </a:solidFill>
                <a:effectLst>
                  <a:outerShdw blurRad="38100" dist="38100" dir="2700000" algn="tl">
                    <a:srgbClr val="C0C0C0"/>
                  </a:outerShdw>
                </a:effectLst>
              </a:rPr>
              <a:t>（</a:t>
            </a:r>
            <a:r>
              <a:rPr kumimoji="0" lang="en-US" altLang="zh-CN" sz="2400">
                <a:solidFill>
                  <a:srgbClr val="0000FF"/>
                </a:solidFill>
                <a:effectLst>
                  <a:outerShdw blurRad="38100" dist="38100" dir="2700000" algn="tl">
                    <a:srgbClr val="C0C0C0"/>
                  </a:outerShdw>
                </a:effectLst>
              </a:rPr>
              <a:t>5</a:t>
            </a:r>
            <a:r>
              <a:rPr kumimoji="0" lang="zh-CN" altLang="en-US" sz="2400">
                <a:solidFill>
                  <a:srgbClr val="0000FF"/>
                </a:solidFill>
                <a:effectLst>
                  <a:outerShdw blurRad="38100" dist="38100" dir="2700000" algn="tl">
                    <a:srgbClr val="C0C0C0"/>
                  </a:outerShdw>
                </a:effectLst>
              </a:rPr>
              <a:t>）集散控制系统（</a:t>
            </a:r>
            <a:r>
              <a:rPr kumimoji="0" lang="en-US" altLang="zh-CN" sz="2400">
                <a:solidFill>
                  <a:srgbClr val="0000FF"/>
                </a:solidFill>
                <a:effectLst>
                  <a:outerShdw blurRad="38100" dist="38100" dir="2700000" algn="tl">
                    <a:srgbClr val="C0C0C0"/>
                  </a:outerShdw>
                </a:effectLst>
              </a:rPr>
              <a:t>DCS</a:t>
            </a:r>
            <a:r>
              <a:rPr kumimoji="0" lang="zh-CN" altLang="en-US" sz="2400">
                <a:solidFill>
                  <a:srgbClr val="0000FF"/>
                </a:solidFill>
                <a:effectLst>
                  <a:outerShdw blurRad="38100" dist="38100" dir="2700000" algn="tl">
                    <a:srgbClr val="C0C0C0"/>
                  </a:outerShdw>
                </a:effectLst>
              </a:rPr>
              <a:t>，产生于</a:t>
            </a:r>
            <a:r>
              <a:rPr kumimoji="0" lang="en-US" altLang="zh-CN" sz="2400">
                <a:solidFill>
                  <a:srgbClr val="0000FF"/>
                </a:solidFill>
                <a:effectLst>
                  <a:outerShdw blurRad="38100" dist="38100" dir="2700000" algn="tl">
                    <a:srgbClr val="C0C0C0"/>
                  </a:outerShdw>
                </a:effectLst>
              </a:rPr>
              <a:t>20</a:t>
            </a:r>
            <a:r>
              <a:rPr kumimoji="0" lang="zh-CN" altLang="en-US" sz="2400">
                <a:solidFill>
                  <a:srgbClr val="0000FF"/>
                </a:solidFill>
                <a:effectLst>
                  <a:outerShdw blurRad="38100" dist="38100" dir="2700000" algn="tl">
                    <a:srgbClr val="C0C0C0"/>
                  </a:outerShdw>
                </a:effectLst>
              </a:rPr>
              <a:t>世纪</a:t>
            </a:r>
            <a:r>
              <a:rPr kumimoji="0" lang="en-US" altLang="zh-CN" sz="2400">
                <a:solidFill>
                  <a:srgbClr val="0000FF"/>
                </a:solidFill>
                <a:effectLst>
                  <a:outerShdw blurRad="38100" dist="38100" dir="2700000" algn="tl">
                    <a:srgbClr val="C0C0C0"/>
                  </a:outerShdw>
                </a:effectLst>
              </a:rPr>
              <a:t>70</a:t>
            </a:r>
            <a:r>
              <a:rPr kumimoji="0" lang="zh-CN" altLang="en-US" sz="2400">
                <a:solidFill>
                  <a:srgbClr val="0000FF"/>
                </a:solidFill>
                <a:effectLst>
                  <a:outerShdw blurRad="38100" dist="38100" dir="2700000" algn="tl">
                    <a:srgbClr val="C0C0C0"/>
                  </a:outerShdw>
                </a:effectLst>
              </a:rPr>
              <a:t>年代中期）</a:t>
            </a:r>
          </a:p>
        </p:txBody>
      </p:sp>
      <p:sp>
        <p:nvSpPr>
          <p:cNvPr id="12292" name="Rectangle 66"/>
          <p:cNvSpPr>
            <a:spLocks noChangeArrowheads="1"/>
          </p:cNvSpPr>
          <p:nvPr/>
        </p:nvSpPr>
        <p:spPr bwMode="auto">
          <a:xfrm>
            <a:off x="7235825" y="1700213"/>
            <a:ext cx="431800" cy="4359275"/>
          </a:xfrm>
          <a:prstGeom prst="rect">
            <a:avLst/>
          </a:prstGeom>
          <a:noFill/>
          <a:ln w="9525">
            <a:noFill/>
            <a:miter lim="800000"/>
            <a:headEnd/>
            <a:tailEnd/>
          </a:ln>
        </p:spPr>
        <p:txBody>
          <a:bodyPr>
            <a:spAutoFit/>
          </a:bodyPr>
          <a:lstStyle/>
          <a:p>
            <a:r>
              <a:rPr lang="en-US" altLang="zh-CN"/>
              <a:t>“</a:t>
            </a:r>
            <a:r>
              <a:rPr lang="zh-CN" altLang="en-US"/>
              <a:t>控制要分散， 管理要集中”</a:t>
            </a:r>
          </a:p>
        </p:txBody>
      </p:sp>
      <p:grpSp>
        <p:nvGrpSpPr>
          <p:cNvPr id="5" name="Group 155">
            <a:extLst>
              <a:ext uri="{FF2B5EF4-FFF2-40B4-BE49-F238E27FC236}">
                <a16:creationId xmlns:a16="http://schemas.microsoft.com/office/drawing/2014/main" id="{3963A675-5D02-4B91-AFAA-20C97C454F30}"/>
              </a:ext>
            </a:extLst>
          </p:cNvPr>
          <p:cNvGrpSpPr>
            <a:grpSpLocks/>
          </p:cNvGrpSpPr>
          <p:nvPr/>
        </p:nvGrpSpPr>
        <p:grpSpPr bwMode="auto">
          <a:xfrm>
            <a:off x="773981" y="1681758"/>
            <a:ext cx="5310187" cy="4627562"/>
            <a:chOff x="243" y="1139"/>
            <a:chExt cx="3345" cy="2915"/>
          </a:xfrm>
        </p:grpSpPr>
        <p:grpSp>
          <p:nvGrpSpPr>
            <p:cNvPr id="6" name="Group 69">
              <a:extLst>
                <a:ext uri="{FF2B5EF4-FFF2-40B4-BE49-F238E27FC236}">
                  <a16:creationId xmlns:a16="http://schemas.microsoft.com/office/drawing/2014/main" id="{FB33FAA1-EE99-4BA9-88D6-44FBA793979D}"/>
                </a:ext>
              </a:extLst>
            </p:cNvPr>
            <p:cNvGrpSpPr>
              <a:grpSpLocks/>
            </p:cNvGrpSpPr>
            <p:nvPr/>
          </p:nvGrpSpPr>
          <p:grpSpPr bwMode="auto">
            <a:xfrm>
              <a:off x="1434" y="1139"/>
              <a:ext cx="1133" cy="369"/>
              <a:chOff x="2030" y="1366"/>
              <a:chExt cx="1133" cy="369"/>
            </a:xfrm>
          </p:grpSpPr>
          <p:sp>
            <p:nvSpPr>
              <p:cNvPr id="48" name="Text Box 67">
                <a:extLst>
                  <a:ext uri="{FF2B5EF4-FFF2-40B4-BE49-F238E27FC236}">
                    <a16:creationId xmlns:a16="http://schemas.microsoft.com/office/drawing/2014/main" id="{D6A384E6-D664-46D5-9C50-047A6A395CD1}"/>
                  </a:ext>
                </a:extLst>
              </p:cNvPr>
              <p:cNvSpPr txBox="1">
                <a:spLocks noChangeArrowheads="1"/>
              </p:cNvSpPr>
              <p:nvPr/>
            </p:nvSpPr>
            <p:spPr bwMode="auto">
              <a:xfrm>
                <a:off x="2030" y="1395"/>
                <a:ext cx="11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effectLst>
                      <a:outerShdw blurRad="38100" dist="38100" dir="2700000" algn="tl">
                        <a:srgbClr val="C0C0C0"/>
                      </a:outerShdw>
                    </a:effectLst>
                  </a:rPr>
                  <a:t>监控计算机</a:t>
                </a:r>
              </a:p>
            </p:txBody>
          </p:sp>
          <p:sp>
            <p:nvSpPr>
              <p:cNvPr id="49" name="Rectangle 68">
                <a:extLst>
                  <a:ext uri="{FF2B5EF4-FFF2-40B4-BE49-F238E27FC236}">
                    <a16:creationId xmlns:a16="http://schemas.microsoft.com/office/drawing/2014/main" id="{E1B025D7-998B-427B-A846-2084070B548E}"/>
                  </a:ext>
                </a:extLst>
              </p:cNvPr>
              <p:cNvSpPr>
                <a:spLocks noChangeArrowheads="1"/>
              </p:cNvSpPr>
              <p:nvPr/>
            </p:nvSpPr>
            <p:spPr bwMode="auto">
              <a:xfrm>
                <a:off x="2058" y="1366"/>
                <a:ext cx="1049" cy="36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 name="AutoShape 72">
              <a:extLst>
                <a:ext uri="{FF2B5EF4-FFF2-40B4-BE49-F238E27FC236}">
                  <a16:creationId xmlns:a16="http://schemas.microsoft.com/office/drawing/2014/main" id="{08A21D5D-923A-439C-8870-BD5B4596CA72}"/>
                </a:ext>
              </a:extLst>
            </p:cNvPr>
            <p:cNvSpPr>
              <a:spLocks noChangeArrowheads="1"/>
            </p:cNvSpPr>
            <p:nvPr/>
          </p:nvSpPr>
          <p:spPr bwMode="auto">
            <a:xfrm>
              <a:off x="1887" y="1508"/>
              <a:ext cx="170" cy="255"/>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8" name="Group 75">
              <a:extLst>
                <a:ext uri="{FF2B5EF4-FFF2-40B4-BE49-F238E27FC236}">
                  <a16:creationId xmlns:a16="http://schemas.microsoft.com/office/drawing/2014/main" id="{9FE1D058-20F1-4D66-946A-78A8AEF0B206}"/>
                </a:ext>
              </a:extLst>
            </p:cNvPr>
            <p:cNvGrpSpPr>
              <a:grpSpLocks/>
            </p:cNvGrpSpPr>
            <p:nvPr/>
          </p:nvGrpSpPr>
          <p:grpSpPr bwMode="auto">
            <a:xfrm>
              <a:off x="470" y="2103"/>
              <a:ext cx="567" cy="454"/>
              <a:chOff x="1491" y="2358"/>
              <a:chExt cx="567" cy="454"/>
            </a:xfrm>
          </p:grpSpPr>
          <p:sp>
            <p:nvSpPr>
              <p:cNvPr id="46" name="Text Box 73">
                <a:extLst>
                  <a:ext uri="{FF2B5EF4-FFF2-40B4-BE49-F238E27FC236}">
                    <a16:creationId xmlns:a16="http://schemas.microsoft.com/office/drawing/2014/main" id="{DB368446-2B71-4507-889F-889DC83F78E7}"/>
                  </a:ext>
                </a:extLst>
              </p:cNvPr>
              <p:cNvSpPr txBox="1">
                <a:spLocks noChangeArrowheads="1"/>
              </p:cNvSpPr>
              <p:nvPr/>
            </p:nvSpPr>
            <p:spPr bwMode="auto">
              <a:xfrm>
                <a:off x="1491" y="2358"/>
                <a:ext cx="56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1</a:t>
                </a:r>
              </a:p>
            </p:txBody>
          </p:sp>
          <p:sp>
            <p:nvSpPr>
              <p:cNvPr id="47" name="Rectangle 74">
                <a:extLst>
                  <a:ext uri="{FF2B5EF4-FFF2-40B4-BE49-F238E27FC236}">
                    <a16:creationId xmlns:a16="http://schemas.microsoft.com/office/drawing/2014/main" id="{1FD9117F-1FCA-4C70-83BE-E59AA727285F}"/>
                  </a:ext>
                </a:extLst>
              </p:cNvPr>
              <p:cNvSpPr>
                <a:spLocks noChangeArrowheads="1"/>
              </p:cNvSpPr>
              <p:nvPr/>
            </p:nvSpPr>
            <p:spPr bwMode="auto">
              <a:xfrm>
                <a:off x="1519" y="2358"/>
                <a:ext cx="53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 name="Group 76">
              <a:extLst>
                <a:ext uri="{FF2B5EF4-FFF2-40B4-BE49-F238E27FC236}">
                  <a16:creationId xmlns:a16="http://schemas.microsoft.com/office/drawing/2014/main" id="{1288C59C-40E7-498A-8723-6CB31286CE94}"/>
                </a:ext>
              </a:extLst>
            </p:cNvPr>
            <p:cNvGrpSpPr>
              <a:grpSpLocks/>
            </p:cNvGrpSpPr>
            <p:nvPr/>
          </p:nvGrpSpPr>
          <p:grpSpPr bwMode="auto">
            <a:xfrm>
              <a:off x="1377" y="2103"/>
              <a:ext cx="567" cy="454"/>
              <a:chOff x="1491" y="2358"/>
              <a:chExt cx="567" cy="454"/>
            </a:xfrm>
          </p:grpSpPr>
          <p:sp>
            <p:nvSpPr>
              <p:cNvPr id="44" name="Text Box 77">
                <a:extLst>
                  <a:ext uri="{FF2B5EF4-FFF2-40B4-BE49-F238E27FC236}">
                    <a16:creationId xmlns:a16="http://schemas.microsoft.com/office/drawing/2014/main" id="{CC2AEFAB-B32C-48F8-822A-10E858993DFB}"/>
                  </a:ext>
                </a:extLst>
              </p:cNvPr>
              <p:cNvSpPr txBox="1">
                <a:spLocks noChangeArrowheads="1"/>
              </p:cNvSpPr>
              <p:nvPr/>
            </p:nvSpPr>
            <p:spPr bwMode="auto">
              <a:xfrm>
                <a:off x="1491" y="2358"/>
                <a:ext cx="56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2</a:t>
                </a:r>
              </a:p>
            </p:txBody>
          </p:sp>
          <p:sp>
            <p:nvSpPr>
              <p:cNvPr id="45" name="Rectangle 78">
                <a:extLst>
                  <a:ext uri="{FF2B5EF4-FFF2-40B4-BE49-F238E27FC236}">
                    <a16:creationId xmlns:a16="http://schemas.microsoft.com/office/drawing/2014/main" id="{AB7F7AB4-D0F8-458F-9D02-4C7EB0EAC204}"/>
                  </a:ext>
                </a:extLst>
              </p:cNvPr>
              <p:cNvSpPr>
                <a:spLocks noChangeArrowheads="1"/>
              </p:cNvSpPr>
              <p:nvPr/>
            </p:nvSpPr>
            <p:spPr bwMode="auto">
              <a:xfrm>
                <a:off x="1519" y="2358"/>
                <a:ext cx="53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 name="Group 79">
              <a:extLst>
                <a:ext uri="{FF2B5EF4-FFF2-40B4-BE49-F238E27FC236}">
                  <a16:creationId xmlns:a16="http://schemas.microsoft.com/office/drawing/2014/main" id="{5AD63B80-8E21-4C2E-AE45-4159AEEBED3D}"/>
                </a:ext>
              </a:extLst>
            </p:cNvPr>
            <p:cNvGrpSpPr>
              <a:grpSpLocks/>
            </p:cNvGrpSpPr>
            <p:nvPr/>
          </p:nvGrpSpPr>
          <p:grpSpPr bwMode="auto">
            <a:xfrm>
              <a:off x="2851" y="2103"/>
              <a:ext cx="567" cy="454"/>
              <a:chOff x="1491" y="2358"/>
              <a:chExt cx="567" cy="454"/>
            </a:xfrm>
          </p:grpSpPr>
          <p:sp>
            <p:nvSpPr>
              <p:cNvPr id="42" name="Text Box 80">
                <a:extLst>
                  <a:ext uri="{FF2B5EF4-FFF2-40B4-BE49-F238E27FC236}">
                    <a16:creationId xmlns:a16="http://schemas.microsoft.com/office/drawing/2014/main" id="{2EAFACFB-4EBE-48F1-8B53-51C952755EB7}"/>
                  </a:ext>
                </a:extLst>
              </p:cNvPr>
              <p:cNvSpPr txBox="1">
                <a:spLocks noChangeArrowheads="1"/>
              </p:cNvSpPr>
              <p:nvPr/>
            </p:nvSpPr>
            <p:spPr bwMode="auto">
              <a:xfrm>
                <a:off x="1491" y="2358"/>
                <a:ext cx="56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n</a:t>
                </a:r>
              </a:p>
            </p:txBody>
          </p:sp>
          <p:sp>
            <p:nvSpPr>
              <p:cNvPr id="43" name="Rectangle 81">
                <a:extLst>
                  <a:ext uri="{FF2B5EF4-FFF2-40B4-BE49-F238E27FC236}">
                    <a16:creationId xmlns:a16="http://schemas.microsoft.com/office/drawing/2014/main" id="{08C469DA-831F-4AED-B77E-3B11A993A0EB}"/>
                  </a:ext>
                </a:extLst>
              </p:cNvPr>
              <p:cNvSpPr>
                <a:spLocks noChangeArrowheads="1"/>
              </p:cNvSpPr>
              <p:nvPr/>
            </p:nvSpPr>
            <p:spPr bwMode="auto">
              <a:xfrm>
                <a:off x="1519" y="2358"/>
                <a:ext cx="53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AutoShape 82">
              <a:extLst>
                <a:ext uri="{FF2B5EF4-FFF2-40B4-BE49-F238E27FC236}">
                  <a16:creationId xmlns:a16="http://schemas.microsoft.com/office/drawing/2014/main" id="{45204074-D390-4004-B956-EB7F493E250E}"/>
                </a:ext>
              </a:extLst>
            </p:cNvPr>
            <p:cNvSpPr>
              <a:spLocks noChangeArrowheads="1"/>
            </p:cNvSpPr>
            <p:nvPr/>
          </p:nvSpPr>
          <p:spPr bwMode="auto">
            <a:xfrm>
              <a:off x="1576" y="1848"/>
              <a:ext cx="170" cy="255"/>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2" name="AutoShape 83">
              <a:extLst>
                <a:ext uri="{FF2B5EF4-FFF2-40B4-BE49-F238E27FC236}">
                  <a16:creationId xmlns:a16="http://schemas.microsoft.com/office/drawing/2014/main" id="{84895030-4A03-4DC2-9DE9-715A3D4076A2}"/>
                </a:ext>
              </a:extLst>
            </p:cNvPr>
            <p:cNvSpPr>
              <a:spLocks noChangeArrowheads="1"/>
            </p:cNvSpPr>
            <p:nvPr/>
          </p:nvSpPr>
          <p:spPr bwMode="auto">
            <a:xfrm>
              <a:off x="3049" y="1848"/>
              <a:ext cx="170" cy="255"/>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3" name="AutoShape 84">
              <a:extLst>
                <a:ext uri="{FF2B5EF4-FFF2-40B4-BE49-F238E27FC236}">
                  <a16:creationId xmlns:a16="http://schemas.microsoft.com/office/drawing/2014/main" id="{F0CB992C-07C1-428A-A814-EEA38F6CEDC2}"/>
                </a:ext>
              </a:extLst>
            </p:cNvPr>
            <p:cNvSpPr>
              <a:spLocks noChangeArrowheads="1"/>
            </p:cNvSpPr>
            <p:nvPr/>
          </p:nvSpPr>
          <p:spPr bwMode="auto">
            <a:xfrm>
              <a:off x="668" y="1848"/>
              <a:ext cx="170" cy="255"/>
            </a:xfrm>
            <a:prstGeom prst="upDownArrow">
              <a:avLst>
                <a:gd name="adj1" fmla="val 50000"/>
                <a:gd name="adj2" fmla="val 30000"/>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4" name="Text Box 85">
              <a:extLst>
                <a:ext uri="{FF2B5EF4-FFF2-40B4-BE49-F238E27FC236}">
                  <a16:creationId xmlns:a16="http://schemas.microsoft.com/office/drawing/2014/main" id="{00D667F1-71D2-4F6F-A149-AF96CFB8650C}"/>
                </a:ext>
              </a:extLst>
            </p:cNvPr>
            <p:cNvSpPr txBox="1">
              <a:spLocks noChangeArrowheads="1"/>
            </p:cNvSpPr>
            <p:nvPr/>
          </p:nvSpPr>
          <p:spPr bwMode="auto">
            <a:xfrm>
              <a:off x="2171" y="2137"/>
              <a:ext cx="5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15" name="AutoShape 95">
              <a:extLst>
                <a:ext uri="{FF2B5EF4-FFF2-40B4-BE49-F238E27FC236}">
                  <a16:creationId xmlns:a16="http://schemas.microsoft.com/office/drawing/2014/main" id="{B3185D43-F8D8-4A86-983A-98AD1129AF38}"/>
                </a:ext>
              </a:extLst>
            </p:cNvPr>
            <p:cNvSpPr>
              <a:spLocks noChangeArrowheads="1"/>
            </p:cNvSpPr>
            <p:nvPr/>
          </p:nvSpPr>
          <p:spPr bwMode="auto">
            <a:xfrm>
              <a:off x="243" y="1706"/>
              <a:ext cx="3345" cy="199"/>
            </a:xfrm>
            <a:prstGeom prst="leftRightArrow">
              <a:avLst>
                <a:gd name="adj1" fmla="val 38694"/>
                <a:gd name="adj2" fmla="val 3439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117">
              <a:extLst>
                <a:ext uri="{FF2B5EF4-FFF2-40B4-BE49-F238E27FC236}">
                  <a16:creationId xmlns:a16="http://schemas.microsoft.com/office/drawing/2014/main" id="{99C18705-A95D-4963-96CF-BE95A440BE49}"/>
                </a:ext>
              </a:extLst>
            </p:cNvPr>
            <p:cNvSpPr txBox="1">
              <a:spLocks noChangeArrowheads="1"/>
            </p:cNvSpPr>
            <p:nvPr/>
          </p:nvSpPr>
          <p:spPr bwMode="auto">
            <a:xfrm>
              <a:off x="2171" y="2783"/>
              <a:ext cx="5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17" name="Rectangle 118">
              <a:extLst>
                <a:ext uri="{FF2B5EF4-FFF2-40B4-BE49-F238E27FC236}">
                  <a16:creationId xmlns:a16="http://schemas.microsoft.com/office/drawing/2014/main" id="{A1CA2749-081E-4670-B7F8-7E16EFBC8372}"/>
                </a:ext>
              </a:extLst>
            </p:cNvPr>
            <p:cNvSpPr>
              <a:spLocks noChangeArrowheads="1"/>
            </p:cNvSpPr>
            <p:nvPr/>
          </p:nvSpPr>
          <p:spPr bwMode="auto">
            <a:xfrm>
              <a:off x="272" y="2727"/>
              <a:ext cx="3316" cy="1049"/>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19">
              <a:extLst>
                <a:ext uri="{FF2B5EF4-FFF2-40B4-BE49-F238E27FC236}">
                  <a16:creationId xmlns:a16="http://schemas.microsoft.com/office/drawing/2014/main" id="{28C53FD4-1EFD-4697-87F9-198A4DBBA6F1}"/>
                </a:ext>
              </a:extLst>
            </p:cNvPr>
            <p:cNvSpPr txBox="1">
              <a:spLocks noChangeArrowheads="1"/>
            </p:cNvSpPr>
            <p:nvPr/>
          </p:nvSpPr>
          <p:spPr bwMode="auto">
            <a:xfrm>
              <a:off x="1491" y="3521"/>
              <a:ext cx="10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FF0000"/>
                  </a:solidFill>
                  <a:effectLst>
                    <a:outerShdw blurRad="38100" dist="38100" dir="2700000" algn="tl">
                      <a:srgbClr val="C0C0C0"/>
                    </a:outerShdw>
                  </a:effectLst>
                </a:rPr>
                <a:t>生产过程</a:t>
              </a:r>
            </a:p>
          </p:txBody>
        </p:sp>
        <p:sp>
          <p:nvSpPr>
            <p:cNvPr id="19" name="Text Box 121">
              <a:extLst>
                <a:ext uri="{FF2B5EF4-FFF2-40B4-BE49-F238E27FC236}">
                  <a16:creationId xmlns:a16="http://schemas.microsoft.com/office/drawing/2014/main" id="{47C9D6B8-E7C5-4EED-AB56-5B16F5F091F8}"/>
                </a:ext>
              </a:extLst>
            </p:cNvPr>
            <p:cNvSpPr txBox="1">
              <a:spLocks noChangeArrowheads="1"/>
            </p:cNvSpPr>
            <p:nvPr/>
          </p:nvSpPr>
          <p:spPr bwMode="auto">
            <a:xfrm>
              <a:off x="895" y="3804"/>
              <a:ext cx="218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ltLang="zh-CN" sz="2000" dirty="0">
                  <a:effectLst>
                    <a:outerShdw blurRad="38100" dist="38100" dir="2700000" algn="tl">
                      <a:srgbClr val="C0C0C0"/>
                    </a:outerShdw>
                  </a:effectLst>
                </a:rPr>
                <a:t> </a:t>
              </a:r>
              <a:r>
                <a:rPr lang="zh-CN" altLang="en-US" sz="2000" dirty="0">
                  <a:effectLst>
                    <a:outerShdw blurRad="38100" dist="38100" dir="2700000" algn="tl">
                      <a:srgbClr val="C0C0C0"/>
                    </a:outerShdw>
                  </a:effectLst>
                </a:rPr>
                <a:t>二级结构模式下的</a:t>
              </a:r>
              <a:r>
                <a:rPr lang="en-US" altLang="zh-CN" sz="2000" dirty="0">
                  <a:effectLst>
                    <a:outerShdw blurRad="38100" dist="38100" dir="2700000" algn="tl">
                      <a:srgbClr val="C0C0C0"/>
                    </a:outerShdw>
                  </a:effectLst>
                </a:rPr>
                <a:t>DCS</a:t>
              </a:r>
            </a:p>
          </p:txBody>
        </p:sp>
        <p:sp>
          <p:nvSpPr>
            <p:cNvPr id="20" name="Text Box 124">
              <a:extLst>
                <a:ext uri="{FF2B5EF4-FFF2-40B4-BE49-F238E27FC236}">
                  <a16:creationId xmlns:a16="http://schemas.microsoft.com/office/drawing/2014/main" id="{5CF3F90B-2FC3-4CAF-845B-7385848D95BA}"/>
                </a:ext>
              </a:extLst>
            </p:cNvPr>
            <p:cNvSpPr txBox="1">
              <a:spLocks noChangeArrowheads="1"/>
            </p:cNvSpPr>
            <p:nvPr/>
          </p:nvSpPr>
          <p:spPr bwMode="auto">
            <a:xfrm>
              <a:off x="413" y="1536"/>
              <a:ext cx="124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effectLst>
                    <a:outerShdw blurRad="38100" dist="38100" dir="2700000" algn="tl">
                      <a:srgbClr val="C0C0C0"/>
                    </a:outerShdw>
                  </a:effectLst>
                </a:rPr>
                <a:t>高速数据通道</a:t>
              </a:r>
            </a:p>
          </p:txBody>
        </p:sp>
        <p:grpSp>
          <p:nvGrpSpPr>
            <p:cNvPr id="21" name="Group 136">
              <a:extLst>
                <a:ext uri="{FF2B5EF4-FFF2-40B4-BE49-F238E27FC236}">
                  <a16:creationId xmlns:a16="http://schemas.microsoft.com/office/drawing/2014/main" id="{A17A3AD2-3948-4506-AC2F-E07AF834A9A1}"/>
                </a:ext>
              </a:extLst>
            </p:cNvPr>
            <p:cNvGrpSpPr>
              <a:grpSpLocks/>
            </p:cNvGrpSpPr>
            <p:nvPr/>
          </p:nvGrpSpPr>
          <p:grpSpPr bwMode="auto">
            <a:xfrm>
              <a:off x="329" y="2557"/>
              <a:ext cx="794" cy="964"/>
              <a:chOff x="329" y="2557"/>
              <a:chExt cx="794" cy="964"/>
            </a:xfrm>
          </p:grpSpPr>
          <p:grpSp>
            <p:nvGrpSpPr>
              <p:cNvPr id="36" name="Group 130">
                <a:extLst>
                  <a:ext uri="{FF2B5EF4-FFF2-40B4-BE49-F238E27FC236}">
                    <a16:creationId xmlns:a16="http://schemas.microsoft.com/office/drawing/2014/main" id="{851CE5B4-4297-4256-B19F-9E4539BE8289}"/>
                  </a:ext>
                </a:extLst>
              </p:cNvPr>
              <p:cNvGrpSpPr>
                <a:grpSpLocks/>
              </p:cNvGrpSpPr>
              <p:nvPr/>
            </p:nvGrpSpPr>
            <p:grpSpPr bwMode="auto">
              <a:xfrm>
                <a:off x="329" y="2812"/>
                <a:ext cx="794" cy="709"/>
                <a:chOff x="1292" y="3124"/>
                <a:chExt cx="794" cy="709"/>
              </a:xfrm>
            </p:grpSpPr>
            <p:sp>
              <p:nvSpPr>
                <p:cNvPr id="39" name="Rectangle 131">
                  <a:extLst>
                    <a:ext uri="{FF2B5EF4-FFF2-40B4-BE49-F238E27FC236}">
                      <a16:creationId xmlns:a16="http://schemas.microsoft.com/office/drawing/2014/main" id="{E9F3495E-32F4-4D6D-AC7D-F08A653EBDDE}"/>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1</a:t>
                  </a:r>
                </a:p>
              </p:txBody>
            </p:sp>
            <p:sp>
              <p:nvSpPr>
                <p:cNvPr id="40" name="Rectangle 132">
                  <a:extLst>
                    <a:ext uri="{FF2B5EF4-FFF2-40B4-BE49-F238E27FC236}">
                      <a16:creationId xmlns:a16="http://schemas.microsoft.com/office/drawing/2014/main" id="{C1A1C13B-E20D-477F-B140-3F3F7B1795C7}"/>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41" name="Rectangle 133">
                  <a:extLst>
                    <a:ext uri="{FF2B5EF4-FFF2-40B4-BE49-F238E27FC236}">
                      <a16:creationId xmlns:a16="http://schemas.microsoft.com/office/drawing/2014/main" id="{3F0E6E0E-6FA7-4B25-88D3-35E1FDB3AD04}"/>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37" name="Line 134">
                <a:extLst>
                  <a:ext uri="{FF2B5EF4-FFF2-40B4-BE49-F238E27FC236}">
                    <a16:creationId xmlns:a16="http://schemas.microsoft.com/office/drawing/2014/main" id="{5FF79BCE-7393-404F-93C3-C84297471FAB}"/>
                  </a:ext>
                </a:extLst>
              </p:cNvPr>
              <p:cNvSpPr>
                <a:spLocks noChangeShapeType="1"/>
              </p:cNvSpPr>
              <p:nvPr/>
            </p:nvSpPr>
            <p:spPr bwMode="auto">
              <a:xfrm flipV="1">
                <a:off x="584"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135">
                <a:extLst>
                  <a:ext uri="{FF2B5EF4-FFF2-40B4-BE49-F238E27FC236}">
                    <a16:creationId xmlns:a16="http://schemas.microsoft.com/office/drawing/2014/main" id="{0C33F3F7-2E0B-4A5E-9850-70180CDA4561}"/>
                  </a:ext>
                </a:extLst>
              </p:cNvPr>
              <p:cNvSpPr>
                <a:spLocks noChangeShapeType="1"/>
              </p:cNvSpPr>
              <p:nvPr/>
            </p:nvSpPr>
            <p:spPr bwMode="auto">
              <a:xfrm>
                <a:off x="896"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2" name="Group 141">
              <a:extLst>
                <a:ext uri="{FF2B5EF4-FFF2-40B4-BE49-F238E27FC236}">
                  <a16:creationId xmlns:a16="http://schemas.microsoft.com/office/drawing/2014/main" id="{98EF6487-EF19-4281-88FB-50E65F8B0109}"/>
                </a:ext>
              </a:extLst>
            </p:cNvPr>
            <p:cNvGrpSpPr>
              <a:grpSpLocks/>
            </p:cNvGrpSpPr>
            <p:nvPr/>
          </p:nvGrpSpPr>
          <p:grpSpPr bwMode="auto">
            <a:xfrm>
              <a:off x="1264" y="2557"/>
              <a:ext cx="794" cy="964"/>
              <a:chOff x="329" y="2557"/>
              <a:chExt cx="794" cy="964"/>
            </a:xfrm>
          </p:grpSpPr>
          <p:grpSp>
            <p:nvGrpSpPr>
              <p:cNvPr id="30" name="Group 142">
                <a:extLst>
                  <a:ext uri="{FF2B5EF4-FFF2-40B4-BE49-F238E27FC236}">
                    <a16:creationId xmlns:a16="http://schemas.microsoft.com/office/drawing/2014/main" id="{59192A9F-3E95-4B17-AB18-EBC49F98E67F}"/>
                  </a:ext>
                </a:extLst>
              </p:cNvPr>
              <p:cNvGrpSpPr>
                <a:grpSpLocks/>
              </p:cNvGrpSpPr>
              <p:nvPr/>
            </p:nvGrpSpPr>
            <p:grpSpPr bwMode="auto">
              <a:xfrm>
                <a:off x="329" y="2812"/>
                <a:ext cx="794" cy="709"/>
                <a:chOff x="1292" y="3124"/>
                <a:chExt cx="794" cy="709"/>
              </a:xfrm>
            </p:grpSpPr>
            <p:sp>
              <p:nvSpPr>
                <p:cNvPr id="33" name="Rectangle 143">
                  <a:extLst>
                    <a:ext uri="{FF2B5EF4-FFF2-40B4-BE49-F238E27FC236}">
                      <a16:creationId xmlns:a16="http://schemas.microsoft.com/office/drawing/2014/main" id="{AA166A07-127B-428B-AFF7-6396FAE9FA4F}"/>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2</a:t>
                  </a:r>
                </a:p>
              </p:txBody>
            </p:sp>
            <p:sp>
              <p:nvSpPr>
                <p:cNvPr id="34" name="Rectangle 144">
                  <a:extLst>
                    <a:ext uri="{FF2B5EF4-FFF2-40B4-BE49-F238E27FC236}">
                      <a16:creationId xmlns:a16="http://schemas.microsoft.com/office/drawing/2014/main" id="{9EFEC477-DA65-422D-BF29-C1D8A1225663}"/>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35" name="Rectangle 145">
                  <a:extLst>
                    <a:ext uri="{FF2B5EF4-FFF2-40B4-BE49-F238E27FC236}">
                      <a16:creationId xmlns:a16="http://schemas.microsoft.com/office/drawing/2014/main" id="{D243C753-8776-4706-990E-1426729C6368}"/>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31" name="Line 146">
                <a:extLst>
                  <a:ext uri="{FF2B5EF4-FFF2-40B4-BE49-F238E27FC236}">
                    <a16:creationId xmlns:a16="http://schemas.microsoft.com/office/drawing/2014/main" id="{9FAA1B83-54B0-4733-8151-6009EDBF427B}"/>
                  </a:ext>
                </a:extLst>
              </p:cNvPr>
              <p:cNvSpPr>
                <a:spLocks noChangeShapeType="1"/>
              </p:cNvSpPr>
              <p:nvPr/>
            </p:nvSpPr>
            <p:spPr bwMode="auto">
              <a:xfrm flipV="1">
                <a:off x="584"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147">
                <a:extLst>
                  <a:ext uri="{FF2B5EF4-FFF2-40B4-BE49-F238E27FC236}">
                    <a16:creationId xmlns:a16="http://schemas.microsoft.com/office/drawing/2014/main" id="{5003E3EC-2851-4617-9376-A1B499172D69}"/>
                  </a:ext>
                </a:extLst>
              </p:cNvPr>
              <p:cNvSpPr>
                <a:spLocks noChangeShapeType="1"/>
              </p:cNvSpPr>
              <p:nvPr/>
            </p:nvSpPr>
            <p:spPr bwMode="auto">
              <a:xfrm>
                <a:off x="896"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3" name="Group 148">
              <a:extLst>
                <a:ext uri="{FF2B5EF4-FFF2-40B4-BE49-F238E27FC236}">
                  <a16:creationId xmlns:a16="http://schemas.microsoft.com/office/drawing/2014/main" id="{AB21954C-EB82-42F9-B7A4-E9D3FB3A0001}"/>
                </a:ext>
              </a:extLst>
            </p:cNvPr>
            <p:cNvGrpSpPr>
              <a:grpSpLocks/>
            </p:cNvGrpSpPr>
            <p:nvPr/>
          </p:nvGrpSpPr>
          <p:grpSpPr bwMode="auto">
            <a:xfrm>
              <a:off x="2738" y="2557"/>
              <a:ext cx="794" cy="964"/>
              <a:chOff x="329" y="2557"/>
              <a:chExt cx="794" cy="964"/>
            </a:xfrm>
          </p:grpSpPr>
          <p:grpSp>
            <p:nvGrpSpPr>
              <p:cNvPr id="24" name="Group 149">
                <a:extLst>
                  <a:ext uri="{FF2B5EF4-FFF2-40B4-BE49-F238E27FC236}">
                    <a16:creationId xmlns:a16="http://schemas.microsoft.com/office/drawing/2014/main" id="{EAA5E923-182F-49FA-BC42-7A4F09FF9D87}"/>
                  </a:ext>
                </a:extLst>
              </p:cNvPr>
              <p:cNvGrpSpPr>
                <a:grpSpLocks/>
              </p:cNvGrpSpPr>
              <p:nvPr/>
            </p:nvGrpSpPr>
            <p:grpSpPr bwMode="auto">
              <a:xfrm>
                <a:off x="329" y="2812"/>
                <a:ext cx="794" cy="709"/>
                <a:chOff x="1292" y="3124"/>
                <a:chExt cx="794" cy="709"/>
              </a:xfrm>
            </p:grpSpPr>
            <p:sp>
              <p:nvSpPr>
                <p:cNvPr id="27" name="Rectangle 150">
                  <a:extLst>
                    <a:ext uri="{FF2B5EF4-FFF2-40B4-BE49-F238E27FC236}">
                      <a16:creationId xmlns:a16="http://schemas.microsoft.com/office/drawing/2014/main" id="{8A315D10-3C4F-46A3-8DED-4B22C6EE1FE1}"/>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n</a:t>
                  </a:r>
                </a:p>
              </p:txBody>
            </p:sp>
            <p:sp>
              <p:nvSpPr>
                <p:cNvPr id="28" name="Rectangle 151">
                  <a:extLst>
                    <a:ext uri="{FF2B5EF4-FFF2-40B4-BE49-F238E27FC236}">
                      <a16:creationId xmlns:a16="http://schemas.microsoft.com/office/drawing/2014/main" id="{2A7306EF-5C96-488A-8E33-4EEFAED80816}"/>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29" name="Rectangle 152">
                  <a:extLst>
                    <a:ext uri="{FF2B5EF4-FFF2-40B4-BE49-F238E27FC236}">
                      <a16:creationId xmlns:a16="http://schemas.microsoft.com/office/drawing/2014/main" id="{2C19F48E-FFC9-44F7-B001-ED7F33A234CE}"/>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25" name="Line 153">
                <a:extLst>
                  <a:ext uri="{FF2B5EF4-FFF2-40B4-BE49-F238E27FC236}">
                    <a16:creationId xmlns:a16="http://schemas.microsoft.com/office/drawing/2014/main" id="{51F9BAA3-B23B-464A-8E7D-4D78787AE997}"/>
                  </a:ext>
                </a:extLst>
              </p:cNvPr>
              <p:cNvSpPr>
                <a:spLocks noChangeShapeType="1"/>
              </p:cNvSpPr>
              <p:nvPr/>
            </p:nvSpPr>
            <p:spPr bwMode="auto">
              <a:xfrm flipV="1">
                <a:off x="584"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54">
                <a:extLst>
                  <a:ext uri="{FF2B5EF4-FFF2-40B4-BE49-F238E27FC236}">
                    <a16:creationId xmlns:a16="http://schemas.microsoft.com/office/drawing/2014/main" id="{2BB10771-F693-479C-8E0F-4D4680D4387D}"/>
                  </a:ext>
                </a:extLst>
              </p:cNvPr>
              <p:cNvSpPr>
                <a:spLocks noChangeShapeType="1"/>
              </p:cNvSpPr>
              <p:nvPr/>
            </p:nvSpPr>
            <p:spPr bwMode="auto">
              <a:xfrm>
                <a:off x="896" y="2557"/>
                <a:ext cx="0" cy="255"/>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Tree>
  </p:cSld>
  <p:clrMapOvr>
    <a:masterClrMapping/>
  </p:clrMapOvr>
  <p:transition>
    <p:strips/>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4" descr="http://www.jiangyuan.com.cn/images/cpxitong02.jpg"/>
          <p:cNvPicPr>
            <a:picLocks noChangeAspect="1" noChangeArrowheads="1"/>
          </p:cNvPicPr>
          <p:nvPr/>
        </p:nvPicPr>
        <p:blipFill>
          <a:blip r:embed="rId2" r:link="rId3" cstate="print"/>
          <a:srcRect/>
          <a:stretch>
            <a:fillRect/>
          </a:stretch>
        </p:blipFill>
        <p:spPr bwMode="auto">
          <a:xfrm>
            <a:off x="762000" y="1030288"/>
            <a:ext cx="7924800" cy="5638800"/>
          </a:xfrm>
          <a:prstGeom prst="rect">
            <a:avLst/>
          </a:prstGeom>
          <a:noFill/>
          <a:ln w="9525">
            <a:noFill/>
            <a:miter lim="800000"/>
            <a:headEnd/>
            <a:tailEnd/>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50" name="Rectangle 14"/>
          <p:cNvSpPr>
            <a:spLocks noChangeArrowheads="1"/>
          </p:cNvSpPr>
          <p:nvPr/>
        </p:nvSpPr>
        <p:spPr bwMode="auto">
          <a:xfrm>
            <a:off x="611188" y="1196975"/>
            <a:ext cx="8532812" cy="457200"/>
          </a:xfrm>
          <a:prstGeom prst="rect">
            <a:avLst/>
          </a:prstGeom>
          <a:noFill/>
          <a:ln w="9525" algn="ctr">
            <a:noFill/>
            <a:miter lim="800000"/>
            <a:headEnd/>
            <a:tailEnd/>
          </a:ln>
          <a:effectLst/>
        </p:spPr>
        <p:txBody>
          <a:bodyPr anchor="ctr">
            <a:spAutoFit/>
          </a:bodyPr>
          <a:lstStyle/>
          <a:p>
            <a:pPr>
              <a:defRPr/>
            </a:pPr>
            <a:r>
              <a:rPr kumimoji="0" lang="zh-CN" altLang="en-US" sz="2400" dirty="0">
                <a:solidFill>
                  <a:srgbClr val="0000FF"/>
                </a:solidFill>
                <a:effectLst>
                  <a:outerShdw blurRad="38100" dist="38100" dir="2700000" algn="tl">
                    <a:srgbClr val="C0C0C0"/>
                  </a:outerShdw>
                </a:effectLst>
              </a:rPr>
              <a:t>（</a:t>
            </a:r>
            <a:r>
              <a:rPr kumimoji="0" lang="en-US" altLang="zh-CN" sz="2400" dirty="0">
                <a:solidFill>
                  <a:srgbClr val="0000FF"/>
                </a:solidFill>
                <a:effectLst>
                  <a:outerShdw blurRad="38100" dist="38100" dir="2700000" algn="tl">
                    <a:srgbClr val="C0C0C0"/>
                  </a:outerShdw>
                </a:effectLst>
              </a:rPr>
              <a:t>6</a:t>
            </a:r>
            <a:r>
              <a:rPr kumimoji="0" lang="zh-CN" altLang="en-US" sz="2400" dirty="0">
                <a:solidFill>
                  <a:srgbClr val="0000FF"/>
                </a:solidFill>
                <a:effectLst>
                  <a:outerShdw blurRad="38100" dist="38100" dir="2700000" algn="tl">
                    <a:srgbClr val="C0C0C0"/>
                  </a:outerShdw>
                </a:effectLst>
              </a:rPr>
              <a:t>）现场总线控制系统（</a:t>
            </a:r>
            <a:r>
              <a:rPr kumimoji="0" lang="en-US" altLang="zh-CN" sz="2400" dirty="0">
                <a:solidFill>
                  <a:srgbClr val="0000FF"/>
                </a:solidFill>
                <a:effectLst>
                  <a:outerShdw blurRad="38100" dist="38100" dir="2700000" algn="tl">
                    <a:srgbClr val="C0C0C0"/>
                  </a:outerShdw>
                </a:effectLst>
              </a:rPr>
              <a:t>FCS</a:t>
            </a:r>
            <a:r>
              <a:rPr kumimoji="0" lang="zh-CN" altLang="en-US" sz="2400" dirty="0">
                <a:solidFill>
                  <a:srgbClr val="0000FF"/>
                </a:solidFill>
                <a:effectLst>
                  <a:outerShdw blurRad="38100" dist="38100" dir="2700000" algn="tl">
                    <a:srgbClr val="C0C0C0"/>
                  </a:outerShdw>
                </a:effectLst>
              </a:rPr>
              <a:t>，产生于</a:t>
            </a:r>
            <a:r>
              <a:rPr kumimoji="0" lang="en-US" altLang="zh-CN" sz="2400" dirty="0">
                <a:solidFill>
                  <a:srgbClr val="0000FF"/>
                </a:solidFill>
                <a:effectLst>
                  <a:outerShdw blurRad="38100" dist="38100" dir="2700000" algn="tl">
                    <a:srgbClr val="C0C0C0"/>
                  </a:outerShdw>
                </a:effectLst>
              </a:rPr>
              <a:t>20</a:t>
            </a:r>
            <a:r>
              <a:rPr kumimoji="0" lang="zh-CN" altLang="en-US" sz="2400" dirty="0">
                <a:solidFill>
                  <a:srgbClr val="0000FF"/>
                </a:solidFill>
                <a:effectLst>
                  <a:outerShdw blurRad="38100" dist="38100" dir="2700000" algn="tl">
                    <a:srgbClr val="C0C0C0"/>
                  </a:outerShdw>
                </a:effectLst>
              </a:rPr>
              <a:t>世纪</a:t>
            </a:r>
            <a:r>
              <a:rPr kumimoji="0" lang="en-US" altLang="zh-CN" sz="2400" dirty="0">
                <a:solidFill>
                  <a:srgbClr val="0000FF"/>
                </a:solidFill>
                <a:effectLst>
                  <a:outerShdw blurRad="38100" dist="38100" dir="2700000" algn="tl">
                    <a:srgbClr val="C0C0C0"/>
                  </a:outerShdw>
                </a:effectLst>
              </a:rPr>
              <a:t>80</a:t>
            </a:r>
            <a:r>
              <a:rPr kumimoji="0" lang="zh-CN" altLang="en-US" sz="2400" dirty="0">
                <a:solidFill>
                  <a:srgbClr val="0000FF"/>
                </a:solidFill>
                <a:effectLst>
                  <a:outerShdw blurRad="38100" dist="38100" dir="2700000" algn="tl">
                    <a:srgbClr val="C0C0C0"/>
                  </a:outerShdw>
                </a:effectLst>
              </a:rPr>
              <a:t>年代中后期）</a:t>
            </a:r>
          </a:p>
        </p:txBody>
      </p:sp>
      <p:grpSp>
        <p:nvGrpSpPr>
          <p:cNvPr id="4" name="Group 90">
            <a:extLst>
              <a:ext uri="{FF2B5EF4-FFF2-40B4-BE49-F238E27FC236}">
                <a16:creationId xmlns:a16="http://schemas.microsoft.com/office/drawing/2014/main" id="{6CEEBF41-F229-4340-B9B6-2DECA7921073}"/>
              </a:ext>
            </a:extLst>
          </p:cNvPr>
          <p:cNvGrpSpPr>
            <a:grpSpLocks/>
          </p:cNvGrpSpPr>
          <p:nvPr/>
        </p:nvGrpSpPr>
        <p:grpSpPr bwMode="auto">
          <a:xfrm>
            <a:off x="981894" y="1971601"/>
            <a:ext cx="6326410" cy="4049687"/>
            <a:chOff x="385" y="1026"/>
            <a:chExt cx="3373" cy="2178"/>
          </a:xfrm>
        </p:grpSpPr>
        <p:grpSp>
          <p:nvGrpSpPr>
            <p:cNvPr id="5" name="Group 26">
              <a:extLst>
                <a:ext uri="{FF2B5EF4-FFF2-40B4-BE49-F238E27FC236}">
                  <a16:creationId xmlns:a16="http://schemas.microsoft.com/office/drawing/2014/main" id="{465EFD4A-97A2-49CC-A61F-4C94AE7076B7}"/>
                </a:ext>
              </a:extLst>
            </p:cNvPr>
            <p:cNvGrpSpPr>
              <a:grpSpLocks/>
            </p:cNvGrpSpPr>
            <p:nvPr/>
          </p:nvGrpSpPr>
          <p:grpSpPr bwMode="auto">
            <a:xfrm>
              <a:off x="1576" y="1026"/>
              <a:ext cx="1133" cy="369"/>
              <a:chOff x="2030" y="1366"/>
              <a:chExt cx="1133" cy="369"/>
            </a:xfrm>
          </p:grpSpPr>
          <p:sp>
            <p:nvSpPr>
              <p:cNvPr id="36" name="Text Box 27">
                <a:extLst>
                  <a:ext uri="{FF2B5EF4-FFF2-40B4-BE49-F238E27FC236}">
                    <a16:creationId xmlns:a16="http://schemas.microsoft.com/office/drawing/2014/main" id="{BC814B28-456E-461A-B1E4-93287D91C78D}"/>
                  </a:ext>
                </a:extLst>
              </p:cNvPr>
              <p:cNvSpPr txBox="1">
                <a:spLocks noChangeArrowheads="1"/>
              </p:cNvSpPr>
              <p:nvPr/>
            </p:nvSpPr>
            <p:spPr bwMode="auto">
              <a:xfrm>
                <a:off x="2030" y="1395"/>
                <a:ext cx="1133"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a:effectLst>
                      <a:outerShdw blurRad="38100" dist="38100" dir="2700000" algn="tl">
                        <a:srgbClr val="C0C0C0"/>
                      </a:outerShdw>
                    </a:effectLst>
                  </a:rPr>
                  <a:t>监控计算机</a:t>
                </a:r>
              </a:p>
            </p:txBody>
          </p:sp>
          <p:sp>
            <p:nvSpPr>
              <p:cNvPr id="37" name="Rectangle 28">
                <a:extLst>
                  <a:ext uri="{FF2B5EF4-FFF2-40B4-BE49-F238E27FC236}">
                    <a16:creationId xmlns:a16="http://schemas.microsoft.com/office/drawing/2014/main" id="{FA727C69-82A8-4C22-A82A-23301F11ADFE}"/>
                  </a:ext>
                </a:extLst>
              </p:cNvPr>
              <p:cNvSpPr>
                <a:spLocks noChangeArrowheads="1"/>
              </p:cNvSpPr>
              <p:nvPr/>
            </p:nvSpPr>
            <p:spPr bwMode="auto">
              <a:xfrm>
                <a:off x="2058" y="1366"/>
                <a:ext cx="1049" cy="369"/>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 name="AutoShape 29">
              <a:extLst>
                <a:ext uri="{FF2B5EF4-FFF2-40B4-BE49-F238E27FC236}">
                  <a16:creationId xmlns:a16="http://schemas.microsoft.com/office/drawing/2014/main" id="{D1311DCB-23D2-467D-9532-F6040AAE170A}"/>
                </a:ext>
              </a:extLst>
            </p:cNvPr>
            <p:cNvSpPr>
              <a:spLocks noChangeArrowheads="1"/>
            </p:cNvSpPr>
            <p:nvPr/>
          </p:nvSpPr>
          <p:spPr bwMode="auto">
            <a:xfrm>
              <a:off x="2029" y="1395"/>
              <a:ext cx="170" cy="234"/>
            </a:xfrm>
            <a:prstGeom prst="upDownArrow">
              <a:avLst>
                <a:gd name="adj1" fmla="val 50000"/>
                <a:gd name="adj2" fmla="val 27529"/>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grpSp>
          <p:nvGrpSpPr>
            <p:cNvPr id="7" name="Group 75">
              <a:extLst>
                <a:ext uri="{FF2B5EF4-FFF2-40B4-BE49-F238E27FC236}">
                  <a16:creationId xmlns:a16="http://schemas.microsoft.com/office/drawing/2014/main" id="{08584019-2A4B-4E30-84A8-B545D855C816}"/>
                </a:ext>
              </a:extLst>
            </p:cNvPr>
            <p:cNvGrpSpPr>
              <a:grpSpLocks/>
            </p:cNvGrpSpPr>
            <p:nvPr/>
          </p:nvGrpSpPr>
          <p:grpSpPr bwMode="auto">
            <a:xfrm>
              <a:off x="414" y="1933"/>
              <a:ext cx="850" cy="312"/>
              <a:chOff x="414" y="1933"/>
              <a:chExt cx="850" cy="312"/>
            </a:xfrm>
          </p:grpSpPr>
          <p:sp>
            <p:nvSpPr>
              <p:cNvPr id="34" name="Text Box 31">
                <a:extLst>
                  <a:ext uri="{FF2B5EF4-FFF2-40B4-BE49-F238E27FC236}">
                    <a16:creationId xmlns:a16="http://schemas.microsoft.com/office/drawing/2014/main" id="{06CFB56F-B0CD-40BA-AFF5-CCD568FB4326}"/>
                  </a:ext>
                </a:extLst>
              </p:cNvPr>
              <p:cNvSpPr txBox="1">
                <a:spLocks noChangeArrowheads="1"/>
              </p:cNvSpPr>
              <p:nvPr/>
            </p:nvSpPr>
            <p:spPr bwMode="auto">
              <a:xfrm>
                <a:off x="414" y="1967"/>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1</a:t>
                </a:r>
              </a:p>
            </p:txBody>
          </p:sp>
          <p:sp>
            <p:nvSpPr>
              <p:cNvPr id="35" name="Rectangle 32">
                <a:extLst>
                  <a:ext uri="{FF2B5EF4-FFF2-40B4-BE49-F238E27FC236}">
                    <a16:creationId xmlns:a16="http://schemas.microsoft.com/office/drawing/2014/main" id="{1B55B51F-60D0-4604-833C-9803CA428385}"/>
                  </a:ext>
                </a:extLst>
              </p:cNvPr>
              <p:cNvSpPr>
                <a:spLocks noChangeArrowheads="1"/>
              </p:cNvSpPr>
              <p:nvPr/>
            </p:nvSpPr>
            <p:spPr bwMode="auto">
              <a:xfrm>
                <a:off x="427" y="1933"/>
                <a:ext cx="808" cy="3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 name="AutoShape 39">
              <a:extLst>
                <a:ext uri="{FF2B5EF4-FFF2-40B4-BE49-F238E27FC236}">
                  <a16:creationId xmlns:a16="http://schemas.microsoft.com/office/drawing/2014/main" id="{5A7492FD-2069-4F73-89EF-907DFA00C8FA}"/>
                </a:ext>
              </a:extLst>
            </p:cNvPr>
            <p:cNvSpPr>
              <a:spLocks noChangeArrowheads="1"/>
            </p:cNvSpPr>
            <p:nvPr/>
          </p:nvSpPr>
          <p:spPr bwMode="auto">
            <a:xfrm>
              <a:off x="1633" y="1678"/>
              <a:ext cx="170" cy="253"/>
            </a:xfrm>
            <a:prstGeom prst="upDownArrow">
              <a:avLst>
                <a:gd name="adj1" fmla="val 50000"/>
                <a:gd name="adj2" fmla="val 297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9" name="AutoShape 40">
              <a:extLst>
                <a:ext uri="{FF2B5EF4-FFF2-40B4-BE49-F238E27FC236}">
                  <a16:creationId xmlns:a16="http://schemas.microsoft.com/office/drawing/2014/main" id="{C4E85A2C-63F5-4F55-8D5E-3987884F83AD}"/>
                </a:ext>
              </a:extLst>
            </p:cNvPr>
            <p:cNvSpPr>
              <a:spLocks noChangeArrowheads="1"/>
            </p:cNvSpPr>
            <p:nvPr/>
          </p:nvSpPr>
          <p:spPr bwMode="auto">
            <a:xfrm>
              <a:off x="3220" y="1678"/>
              <a:ext cx="170" cy="253"/>
            </a:xfrm>
            <a:prstGeom prst="upDownArrow">
              <a:avLst>
                <a:gd name="adj1" fmla="val 50000"/>
                <a:gd name="adj2" fmla="val 297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0" name="AutoShape 41">
              <a:extLst>
                <a:ext uri="{FF2B5EF4-FFF2-40B4-BE49-F238E27FC236}">
                  <a16:creationId xmlns:a16="http://schemas.microsoft.com/office/drawing/2014/main" id="{283A1343-8FDD-42A7-BD52-D37DE1E7F616}"/>
                </a:ext>
              </a:extLst>
            </p:cNvPr>
            <p:cNvSpPr>
              <a:spLocks noChangeArrowheads="1"/>
            </p:cNvSpPr>
            <p:nvPr/>
          </p:nvSpPr>
          <p:spPr bwMode="auto">
            <a:xfrm>
              <a:off x="754" y="1678"/>
              <a:ext cx="170" cy="253"/>
            </a:xfrm>
            <a:prstGeom prst="upDownArrow">
              <a:avLst>
                <a:gd name="adj1" fmla="val 50000"/>
                <a:gd name="adj2" fmla="val 2976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a:p>
          </p:txBody>
        </p:sp>
        <p:sp>
          <p:nvSpPr>
            <p:cNvPr id="11" name="Text Box 42">
              <a:extLst>
                <a:ext uri="{FF2B5EF4-FFF2-40B4-BE49-F238E27FC236}">
                  <a16:creationId xmlns:a16="http://schemas.microsoft.com/office/drawing/2014/main" id="{BF8F5E2A-19EC-4AA6-A829-2A21205A515C}"/>
                </a:ext>
              </a:extLst>
            </p:cNvPr>
            <p:cNvSpPr txBox="1">
              <a:spLocks noChangeArrowheads="1"/>
            </p:cNvSpPr>
            <p:nvPr/>
          </p:nvSpPr>
          <p:spPr bwMode="auto">
            <a:xfrm>
              <a:off x="2256" y="2358"/>
              <a:ext cx="59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sp>
          <p:nvSpPr>
            <p:cNvPr id="12" name="AutoShape 43">
              <a:extLst>
                <a:ext uri="{FF2B5EF4-FFF2-40B4-BE49-F238E27FC236}">
                  <a16:creationId xmlns:a16="http://schemas.microsoft.com/office/drawing/2014/main" id="{EE936793-EDB5-40EA-84C2-8B8F536AFCDE}"/>
                </a:ext>
              </a:extLst>
            </p:cNvPr>
            <p:cNvSpPr>
              <a:spLocks noChangeArrowheads="1"/>
            </p:cNvSpPr>
            <p:nvPr/>
          </p:nvSpPr>
          <p:spPr bwMode="auto">
            <a:xfrm>
              <a:off x="385" y="1593"/>
              <a:ext cx="3345" cy="127"/>
            </a:xfrm>
            <a:prstGeom prst="leftRightArrow">
              <a:avLst>
                <a:gd name="adj1" fmla="val 38694"/>
                <a:gd name="adj2" fmla="val 5389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57">
              <a:extLst>
                <a:ext uri="{FF2B5EF4-FFF2-40B4-BE49-F238E27FC236}">
                  <a16:creationId xmlns:a16="http://schemas.microsoft.com/office/drawing/2014/main" id="{A388CBC7-3A93-4352-9512-5390D0C7C434}"/>
                </a:ext>
              </a:extLst>
            </p:cNvPr>
            <p:cNvSpPr>
              <a:spLocks noChangeArrowheads="1"/>
            </p:cNvSpPr>
            <p:nvPr/>
          </p:nvSpPr>
          <p:spPr bwMode="auto">
            <a:xfrm>
              <a:off x="385" y="2245"/>
              <a:ext cx="3373" cy="936"/>
            </a:xfrm>
            <a:prstGeom prst="rect">
              <a:avLst/>
            </a:prstGeom>
            <a:noFill/>
            <a:ln w="127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Text Box 58">
              <a:extLst>
                <a:ext uri="{FF2B5EF4-FFF2-40B4-BE49-F238E27FC236}">
                  <a16:creationId xmlns:a16="http://schemas.microsoft.com/office/drawing/2014/main" id="{59683661-7F3A-4814-BA9E-E8D304355A23}"/>
                </a:ext>
              </a:extLst>
            </p:cNvPr>
            <p:cNvSpPr txBox="1">
              <a:spLocks noChangeArrowheads="1"/>
            </p:cNvSpPr>
            <p:nvPr/>
          </p:nvSpPr>
          <p:spPr bwMode="auto">
            <a:xfrm>
              <a:off x="1746" y="2954"/>
              <a:ext cx="10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solidFill>
                    <a:srgbClr val="FF0000"/>
                  </a:solidFill>
                  <a:effectLst>
                    <a:outerShdw blurRad="38100" dist="38100" dir="2700000" algn="tl">
                      <a:srgbClr val="C0C0C0"/>
                    </a:outerShdw>
                  </a:effectLst>
                </a:rPr>
                <a:t>生产过程</a:t>
              </a:r>
            </a:p>
          </p:txBody>
        </p:sp>
        <p:sp>
          <p:nvSpPr>
            <p:cNvPr id="15" name="Text Box 60">
              <a:extLst>
                <a:ext uri="{FF2B5EF4-FFF2-40B4-BE49-F238E27FC236}">
                  <a16:creationId xmlns:a16="http://schemas.microsoft.com/office/drawing/2014/main" id="{6B0AA5EA-4C77-4E7D-9199-1CFFF4400618}"/>
                </a:ext>
              </a:extLst>
            </p:cNvPr>
            <p:cNvSpPr txBox="1">
              <a:spLocks noChangeArrowheads="1"/>
            </p:cNvSpPr>
            <p:nvPr/>
          </p:nvSpPr>
          <p:spPr bwMode="auto">
            <a:xfrm>
              <a:off x="2795" y="1395"/>
              <a:ext cx="9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000">
                  <a:effectLst>
                    <a:outerShdw blurRad="38100" dist="38100" dir="2700000" algn="tl">
                      <a:srgbClr val="C0C0C0"/>
                    </a:outerShdw>
                  </a:effectLst>
                </a:rPr>
                <a:t>现场总线</a:t>
              </a:r>
            </a:p>
          </p:txBody>
        </p:sp>
        <p:grpSp>
          <p:nvGrpSpPr>
            <p:cNvPr id="16" name="Group 71">
              <a:extLst>
                <a:ext uri="{FF2B5EF4-FFF2-40B4-BE49-F238E27FC236}">
                  <a16:creationId xmlns:a16="http://schemas.microsoft.com/office/drawing/2014/main" id="{4DC4FD7B-C94C-4D46-A9B2-49FE0A0F27F3}"/>
                </a:ext>
              </a:extLst>
            </p:cNvPr>
            <p:cNvGrpSpPr>
              <a:grpSpLocks/>
            </p:cNvGrpSpPr>
            <p:nvPr/>
          </p:nvGrpSpPr>
          <p:grpSpPr bwMode="auto">
            <a:xfrm>
              <a:off x="442" y="2245"/>
              <a:ext cx="794" cy="709"/>
              <a:chOff x="1292" y="3124"/>
              <a:chExt cx="794" cy="709"/>
            </a:xfrm>
          </p:grpSpPr>
          <p:sp>
            <p:nvSpPr>
              <p:cNvPr id="31" name="Rectangle 72">
                <a:extLst>
                  <a:ext uri="{FF2B5EF4-FFF2-40B4-BE49-F238E27FC236}">
                    <a16:creationId xmlns:a16="http://schemas.microsoft.com/office/drawing/2014/main" id="{456EBB46-050E-4896-A089-6BF10401D546}"/>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1</a:t>
                </a:r>
              </a:p>
            </p:txBody>
          </p:sp>
          <p:sp>
            <p:nvSpPr>
              <p:cNvPr id="32" name="Rectangle 73">
                <a:extLst>
                  <a:ext uri="{FF2B5EF4-FFF2-40B4-BE49-F238E27FC236}">
                    <a16:creationId xmlns:a16="http://schemas.microsoft.com/office/drawing/2014/main" id="{4062B202-9DFC-4997-91ED-BACBB262D822}"/>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33" name="Rectangle 74">
                <a:extLst>
                  <a:ext uri="{FF2B5EF4-FFF2-40B4-BE49-F238E27FC236}">
                    <a16:creationId xmlns:a16="http://schemas.microsoft.com/office/drawing/2014/main" id="{FED8D016-9D33-42F9-AEFC-CA57DCEA1363}"/>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grpSp>
          <p:nvGrpSpPr>
            <p:cNvPr id="17" name="Group 76">
              <a:extLst>
                <a:ext uri="{FF2B5EF4-FFF2-40B4-BE49-F238E27FC236}">
                  <a16:creationId xmlns:a16="http://schemas.microsoft.com/office/drawing/2014/main" id="{4373C839-0B5B-4982-9DC8-B4FCC5792755}"/>
                </a:ext>
              </a:extLst>
            </p:cNvPr>
            <p:cNvGrpSpPr>
              <a:grpSpLocks/>
            </p:cNvGrpSpPr>
            <p:nvPr/>
          </p:nvGrpSpPr>
          <p:grpSpPr bwMode="auto">
            <a:xfrm>
              <a:off x="1349" y="2245"/>
              <a:ext cx="794" cy="709"/>
              <a:chOff x="1292" y="3124"/>
              <a:chExt cx="794" cy="709"/>
            </a:xfrm>
          </p:grpSpPr>
          <p:sp>
            <p:nvSpPr>
              <p:cNvPr id="28" name="Rectangle 77">
                <a:extLst>
                  <a:ext uri="{FF2B5EF4-FFF2-40B4-BE49-F238E27FC236}">
                    <a16:creationId xmlns:a16="http://schemas.microsoft.com/office/drawing/2014/main" id="{E280BBF2-D226-4C60-AE5E-2B455A1DC2A0}"/>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2</a:t>
                </a:r>
              </a:p>
            </p:txBody>
          </p:sp>
          <p:sp>
            <p:nvSpPr>
              <p:cNvPr id="29" name="Rectangle 78">
                <a:extLst>
                  <a:ext uri="{FF2B5EF4-FFF2-40B4-BE49-F238E27FC236}">
                    <a16:creationId xmlns:a16="http://schemas.microsoft.com/office/drawing/2014/main" id="{875FE70E-2D72-4745-A74E-E52FFEBB14B8}"/>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30" name="Rectangle 79">
                <a:extLst>
                  <a:ext uri="{FF2B5EF4-FFF2-40B4-BE49-F238E27FC236}">
                    <a16:creationId xmlns:a16="http://schemas.microsoft.com/office/drawing/2014/main" id="{309F5B1B-52E1-43F9-929E-DFCE9491ABC7}"/>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grpSp>
          <p:nvGrpSpPr>
            <p:cNvPr id="18" name="Group 80">
              <a:extLst>
                <a:ext uri="{FF2B5EF4-FFF2-40B4-BE49-F238E27FC236}">
                  <a16:creationId xmlns:a16="http://schemas.microsoft.com/office/drawing/2014/main" id="{A181ACD7-982B-455F-9DC9-DED54B839230}"/>
                </a:ext>
              </a:extLst>
            </p:cNvPr>
            <p:cNvGrpSpPr>
              <a:grpSpLocks/>
            </p:cNvGrpSpPr>
            <p:nvPr/>
          </p:nvGrpSpPr>
          <p:grpSpPr bwMode="auto">
            <a:xfrm>
              <a:off x="1321" y="1933"/>
              <a:ext cx="850" cy="312"/>
              <a:chOff x="414" y="1933"/>
              <a:chExt cx="850" cy="312"/>
            </a:xfrm>
          </p:grpSpPr>
          <p:sp>
            <p:nvSpPr>
              <p:cNvPr id="26" name="Text Box 81">
                <a:extLst>
                  <a:ext uri="{FF2B5EF4-FFF2-40B4-BE49-F238E27FC236}">
                    <a16:creationId xmlns:a16="http://schemas.microsoft.com/office/drawing/2014/main" id="{2C9008B7-1DCA-48BF-A691-E53755A9CC3C}"/>
                  </a:ext>
                </a:extLst>
              </p:cNvPr>
              <p:cNvSpPr txBox="1">
                <a:spLocks noChangeArrowheads="1"/>
              </p:cNvSpPr>
              <p:nvPr/>
            </p:nvSpPr>
            <p:spPr bwMode="auto">
              <a:xfrm>
                <a:off x="414" y="1967"/>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2</a:t>
                </a:r>
              </a:p>
            </p:txBody>
          </p:sp>
          <p:sp>
            <p:nvSpPr>
              <p:cNvPr id="27" name="Rectangle 82">
                <a:extLst>
                  <a:ext uri="{FF2B5EF4-FFF2-40B4-BE49-F238E27FC236}">
                    <a16:creationId xmlns:a16="http://schemas.microsoft.com/office/drawing/2014/main" id="{2BB3E3DD-AB32-4E77-B442-4EC124493317}"/>
                  </a:ext>
                </a:extLst>
              </p:cNvPr>
              <p:cNvSpPr>
                <a:spLocks noChangeArrowheads="1"/>
              </p:cNvSpPr>
              <p:nvPr/>
            </p:nvSpPr>
            <p:spPr bwMode="auto">
              <a:xfrm>
                <a:off x="427" y="1933"/>
                <a:ext cx="808" cy="3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9" name="Group 83">
              <a:extLst>
                <a:ext uri="{FF2B5EF4-FFF2-40B4-BE49-F238E27FC236}">
                  <a16:creationId xmlns:a16="http://schemas.microsoft.com/office/drawing/2014/main" id="{09C02F26-DAEA-4256-8BBF-F778F9AB9376}"/>
                </a:ext>
              </a:extLst>
            </p:cNvPr>
            <p:cNvGrpSpPr>
              <a:grpSpLocks/>
            </p:cNvGrpSpPr>
            <p:nvPr/>
          </p:nvGrpSpPr>
          <p:grpSpPr bwMode="auto">
            <a:xfrm>
              <a:off x="2880" y="1933"/>
              <a:ext cx="850" cy="312"/>
              <a:chOff x="414" y="1933"/>
              <a:chExt cx="850" cy="312"/>
            </a:xfrm>
          </p:grpSpPr>
          <p:sp>
            <p:nvSpPr>
              <p:cNvPr id="24" name="Text Box 84">
                <a:extLst>
                  <a:ext uri="{FF2B5EF4-FFF2-40B4-BE49-F238E27FC236}">
                    <a16:creationId xmlns:a16="http://schemas.microsoft.com/office/drawing/2014/main" id="{B37694C6-E153-4142-B151-58F1C4E61BFD}"/>
                  </a:ext>
                </a:extLst>
              </p:cNvPr>
              <p:cNvSpPr txBox="1">
                <a:spLocks noChangeArrowheads="1"/>
              </p:cNvSpPr>
              <p:nvPr/>
            </p:nvSpPr>
            <p:spPr bwMode="auto">
              <a:xfrm>
                <a:off x="414" y="1967"/>
                <a:ext cx="8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2000">
                    <a:effectLst>
                      <a:outerShdw blurRad="38100" dist="38100" dir="2700000" algn="tl">
                        <a:srgbClr val="C0C0C0"/>
                      </a:outerShdw>
                    </a:effectLst>
                  </a:rPr>
                  <a:t>控制单元</a:t>
                </a:r>
                <a:r>
                  <a:rPr lang="en-US" altLang="zh-CN" sz="2000">
                    <a:effectLst>
                      <a:outerShdw blurRad="38100" dist="38100" dir="2700000" algn="tl">
                        <a:srgbClr val="C0C0C0"/>
                      </a:outerShdw>
                    </a:effectLst>
                  </a:rPr>
                  <a:t>n</a:t>
                </a:r>
              </a:p>
            </p:txBody>
          </p:sp>
          <p:sp>
            <p:nvSpPr>
              <p:cNvPr id="25" name="Rectangle 85">
                <a:extLst>
                  <a:ext uri="{FF2B5EF4-FFF2-40B4-BE49-F238E27FC236}">
                    <a16:creationId xmlns:a16="http://schemas.microsoft.com/office/drawing/2014/main" id="{DA2EFBF4-94AD-4304-96AC-E9A4B42F07CB}"/>
                  </a:ext>
                </a:extLst>
              </p:cNvPr>
              <p:cNvSpPr>
                <a:spLocks noChangeArrowheads="1"/>
              </p:cNvSpPr>
              <p:nvPr/>
            </p:nvSpPr>
            <p:spPr bwMode="auto">
              <a:xfrm>
                <a:off x="427" y="1933"/>
                <a:ext cx="808" cy="31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0" name="Group 86">
              <a:extLst>
                <a:ext uri="{FF2B5EF4-FFF2-40B4-BE49-F238E27FC236}">
                  <a16:creationId xmlns:a16="http://schemas.microsoft.com/office/drawing/2014/main" id="{67EC0217-AF96-41BA-BFC0-8146D3F3EA80}"/>
                </a:ext>
              </a:extLst>
            </p:cNvPr>
            <p:cNvGrpSpPr>
              <a:grpSpLocks/>
            </p:cNvGrpSpPr>
            <p:nvPr/>
          </p:nvGrpSpPr>
          <p:grpSpPr bwMode="auto">
            <a:xfrm>
              <a:off x="2908" y="2245"/>
              <a:ext cx="794" cy="709"/>
              <a:chOff x="1292" y="3124"/>
              <a:chExt cx="794" cy="709"/>
            </a:xfrm>
          </p:grpSpPr>
          <p:sp>
            <p:nvSpPr>
              <p:cNvPr id="21" name="Rectangle 87">
                <a:extLst>
                  <a:ext uri="{FF2B5EF4-FFF2-40B4-BE49-F238E27FC236}">
                    <a16:creationId xmlns:a16="http://schemas.microsoft.com/office/drawing/2014/main" id="{366609E8-23A4-4EC6-BADF-00895B59AC37}"/>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n</a:t>
                </a:r>
              </a:p>
            </p:txBody>
          </p:sp>
          <p:sp>
            <p:nvSpPr>
              <p:cNvPr id="22" name="Rectangle 88">
                <a:extLst>
                  <a:ext uri="{FF2B5EF4-FFF2-40B4-BE49-F238E27FC236}">
                    <a16:creationId xmlns:a16="http://schemas.microsoft.com/office/drawing/2014/main" id="{E7C36368-1DA6-4CC0-B402-F6D7CD56AD58}"/>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23" name="Rectangle 89">
                <a:extLst>
                  <a:ext uri="{FF2B5EF4-FFF2-40B4-BE49-F238E27FC236}">
                    <a16:creationId xmlns:a16="http://schemas.microsoft.com/office/drawing/2014/main" id="{2A3AC843-4005-4529-9CFD-6C4FC0190902}"/>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grpSp>
    </p:spTree>
  </p:cSld>
  <p:clrMapOvr>
    <a:masterClrMapping/>
  </p:clrMapOvr>
  <p:transition>
    <p:strips/>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138" name="Group 4"/>
          <p:cNvGrpSpPr>
            <a:grpSpLocks/>
          </p:cNvGrpSpPr>
          <p:nvPr/>
        </p:nvGrpSpPr>
        <p:grpSpPr bwMode="auto">
          <a:xfrm>
            <a:off x="468313" y="1341438"/>
            <a:ext cx="8675687" cy="4451350"/>
            <a:chOff x="288" y="708"/>
            <a:chExt cx="5232" cy="3076"/>
          </a:xfrm>
        </p:grpSpPr>
        <p:sp>
          <p:nvSpPr>
            <p:cNvPr id="91139" name="Text Box 5"/>
            <p:cNvSpPr txBox="1">
              <a:spLocks noChangeArrowheads="1"/>
            </p:cNvSpPr>
            <p:nvPr/>
          </p:nvSpPr>
          <p:spPr bwMode="auto">
            <a:xfrm>
              <a:off x="890" y="708"/>
              <a:ext cx="331" cy="633"/>
            </a:xfrm>
            <a:prstGeom prst="rect">
              <a:avLst/>
            </a:prstGeom>
            <a:noFill/>
            <a:ln w="28575">
              <a:noFill/>
              <a:miter lim="800000"/>
              <a:headEnd/>
              <a:tailEnd/>
            </a:ln>
          </p:spPr>
          <p:txBody>
            <a:bodyPr>
              <a:spAutoFit/>
            </a:bodyPr>
            <a:lstStyle/>
            <a:p>
              <a:pPr>
                <a:spcBef>
                  <a:spcPct val="50000"/>
                </a:spcBef>
              </a:pPr>
              <a:r>
                <a:rPr lang="zh-CN" altLang="en-US" sz="1800" b="0"/>
                <a:t>操作站</a:t>
              </a:r>
              <a:endParaRPr lang="zh-CN" altLang="en-US" sz="1200" b="0"/>
            </a:p>
          </p:txBody>
        </p:sp>
        <p:grpSp>
          <p:nvGrpSpPr>
            <p:cNvPr id="91140" name="Group 6"/>
            <p:cNvGrpSpPr>
              <a:grpSpLocks/>
            </p:cNvGrpSpPr>
            <p:nvPr/>
          </p:nvGrpSpPr>
          <p:grpSpPr bwMode="auto">
            <a:xfrm>
              <a:off x="288" y="935"/>
              <a:ext cx="5232" cy="2849"/>
              <a:chOff x="288" y="935"/>
              <a:chExt cx="5232" cy="2849"/>
            </a:xfrm>
          </p:grpSpPr>
          <p:sp>
            <p:nvSpPr>
              <p:cNvPr id="91141" name="Text Box 7"/>
              <p:cNvSpPr txBox="1">
                <a:spLocks noChangeArrowheads="1"/>
              </p:cNvSpPr>
              <p:nvPr/>
            </p:nvSpPr>
            <p:spPr bwMode="auto">
              <a:xfrm>
                <a:off x="4471" y="3398"/>
                <a:ext cx="689" cy="357"/>
              </a:xfrm>
              <a:prstGeom prst="rect">
                <a:avLst/>
              </a:prstGeom>
              <a:noFill/>
              <a:ln w="28575">
                <a:noFill/>
                <a:miter lim="800000"/>
                <a:headEnd/>
                <a:tailEnd/>
              </a:ln>
            </p:spPr>
            <p:txBody>
              <a:bodyPr>
                <a:spAutoFit/>
              </a:bodyPr>
              <a:lstStyle/>
              <a:p>
                <a:pPr>
                  <a:spcBef>
                    <a:spcPct val="50000"/>
                  </a:spcBef>
                </a:pPr>
                <a:r>
                  <a:rPr lang="zh-CN" altLang="en-US" sz="1400" b="0"/>
                  <a:t>模拟量输出功能块</a:t>
                </a:r>
              </a:p>
            </p:txBody>
          </p:sp>
          <p:sp>
            <p:nvSpPr>
              <p:cNvPr id="91142" name="Text Box 8"/>
              <p:cNvSpPr txBox="1">
                <a:spLocks noChangeArrowheads="1"/>
              </p:cNvSpPr>
              <p:nvPr/>
            </p:nvSpPr>
            <p:spPr bwMode="auto">
              <a:xfrm>
                <a:off x="3915" y="2986"/>
                <a:ext cx="793" cy="211"/>
              </a:xfrm>
              <a:prstGeom prst="rect">
                <a:avLst/>
              </a:prstGeom>
              <a:noFill/>
              <a:ln w="28575">
                <a:noFill/>
                <a:miter lim="800000"/>
                <a:headEnd/>
                <a:tailEnd/>
              </a:ln>
            </p:spPr>
            <p:txBody>
              <a:bodyPr>
                <a:spAutoFit/>
              </a:bodyPr>
              <a:lstStyle/>
              <a:p>
                <a:pPr>
                  <a:spcBef>
                    <a:spcPct val="50000"/>
                  </a:spcBef>
                </a:pPr>
                <a:r>
                  <a:rPr lang="zh-CN" altLang="en-US" sz="1400" b="0"/>
                  <a:t>控制功能块</a:t>
                </a:r>
              </a:p>
            </p:txBody>
          </p:sp>
          <p:sp>
            <p:nvSpPr>
              <p:cNvPr id="91143" name="Text Box 9"/>
              <p:cNvSpPr txBox="1">
                <a:spLocks noChangeArrowheads="1"/>
              </p:cNvSpPr>
              <p:nvPr/>
            </p:nvSpPr>
            <p:spPr bwMode="auto">
              <a:xfrm>
                <a:off x="2627" y="2786"/>
                <a:ext cx="958" cy="274"/>
              </a:xfrm>
              <a:prstGeom prst="rect">
                <a:avLst/>
              </a:prstGeom>
              <a:noFill/>
              <a:ln w="28575">
                <a:noFill/>
                <a:miter lim="800000"/>
                <a:headEnd/>
                <a:tailEnd/>
              </a:ln>
            </p:spPr>
            <p:txBody>
              <a:bodyPr>
                <a:spAutoFit/>
              </a:bodyPr>
              <a:lstStyle/>
              <a:p>
                <a:pPr>
                  <a:spcBef>
                    <a:spcPct val="50000"/>
                  </a:spcBef>
                </a:pPr>
                <a:r>
                  <a:rPr lang="en-US" altLang="zh-CN" b="0"/>
                  <a:t>H1</a:t>
                </a:r>
                <a:r>
                  <a:rPr lang="zh-CN" altLang="en-US" b="0">
                    <a:solidFill>
                      <a:srgbClr val="FF0000"/>
                    </a:solidFill>
                  </a:rPr>
                  <a:t>现场总线</a:t>
                </a:r>
              </a:p>
            </p:txBody>
          </p:sp>
          <p:sp>
            <p:nvSpPr>
              <p:cNvPr id="91144" name="Text Box 10"/>
              <p:cNvSpPr txBox="1">
                <a:spLocks noChangeArrowheads="1"/>
              </p:cNvSpPr>
              <p:nvPr/>
            </p:nvSpPr>
            <p:spPr bwMode="auto">
              <a:xfrm>
                <a:off x="2551" y="3139"/>
                <a:ext cx="533" cy="358"/>
              </a:xfrm>
              <a:prstGeom prst="rect">
                <a:avLst/>
              </a:prstGeom>
              <a:noFill/>
              <a:ln w="28575">
                <a:noFill/>
                <a:miter lim="800000"/>
                <a:headEnd/>
                <a:tailEnd/>
              </a:ln>
            </p:spPr>
            <p:txBody>
              <a:bodyPr>
                <a:spAutoFit/>
              </a:bodyPr>
              <a:lstStyle/>
              <a:p>
                <a:pPr>
                  <a:spcBef>
                    <a:spcPct val="50000"/>
                  </a:spcBef>
                </a:pPr>
                <a:r>
                  <a:rPr lang="zh-CN" altLang="en-US" sz="1400" b="0"/>
                  <a:t>差压变送    器</a:t>
                </a:r>
                <a:endParaRPr lang="zh-CN" altLang="en-US" sz="1200" b="0"/>
              </a:p>
            </p:txBody>
          </p:sp>
          <p:sp>
            <p:nvSpPr>
              <p:cNvPr id="91145" name="Text Box 11"/>
              <p:cNvSpPr txBox="1">
                <a:spLocks noChangeArrowheads="1"/>
              </p:cNvSpPr>
              <p:nvPr/>
            </p:nvSpPr>
            <p:spPr bwMode="auto">
              <a:xfrm>
                <a:off x="1352" y="3125"/>
                <a:ext cx="648" cy="377"/>
              </a:xfrm>
              <a:prstGeom prst="rect">
                <a:avLst/>
              </a:prstGeom>
              <a:noFill/>
              <a:ln w="28575">
                <a:solidFill>
                  <a:schemeClr val="tx1"/>
                </a:solidFill>
                <a:miter lim="800000"/>
                <a:headEnd/>
                <a:tailEnd/>
              </a:ln>
            </p:spPr>
            <p:txBody>
              <a:bodyPr>
                <a:spAutoFit/>
              </a:bodyPr>
              <a:lstStyle/>
              <a:p>
                <a:pPr>
                  <a:spcBef>
                    <a:spcPct val="50000"/>
                  </a:spcBef>
                </a:pPr>
                <a:r>
                  <a:rPr lang="zh-CN" altLang="en-US" sz="1400" b="0"/>
                  <a:t>模拟量输入功能块</a:t>
                </a:r>
              </a:p>
            </p:txBody>
          </p:sp>
          <p:sp>
            <p:nvSpPr>
              <p:cNvPr id="91146" name="Text Box 12"/>
              <p:cNvSpPr txBox="1">
                <a:spLocks noChangeArrowheads="1"/>
              </p:cNvSpPr>
              <p:nvPr/>
            </p:nvSpPr>
            <p:spPr bwMode="auto">
              <a:xfrm>
                <a:off x="4030" y="3158"/>
                <a:ext cx="943" cy="210"/>
              </a:xfrm>
              <a:prstGeom prst="rect">
                <a:avLst/>
              </a:prstGeom>
              <a:noFill/>
              <a:ln w="28575">
                <a:noFill/>
                <a:miter lim="800000"/>
                <a:headEnd/>
                <a:tailEnd/>
              </a:ln>
            </p:spPr>
            <p:txBody>
              <a:bodyPr>
                <a:spAutoFit/>
              </a:bodyPr>
              <a:lstStyle/>
              <a:p>
                <a:pPr>
                  <a:spcBef>
                    <a:spcPct val="50000"/>
                  </a:spcBef>
                </a:pPr>
                <a:r>
                  <a:rPr lang="en-US" altLang="zh-CN" sz="1400" b="0"/>
                  <a:t>PIDI10  </a:t>
                </a:r>
                <a:r>
                  <a:rPr lang="en-US" altLang="zh-CN" sz="1200" b="0"/>
                  <a:t>    </a:t>
                </a:r>
                <a:r>
                  <a:rPr lang="en-US" altLang="zh-CN" sz="1400" b="0"/>
                  <a:t>…...</a:t>
                </a:r>
              </a:p>
            </p:txBody>
          </p:sp>
          <p:sp>
            <p:nvSpPr>
              <p:cNvPr id="91147" name="Text Box 13"/>
              <p:cNvSpPr txBox="1">
                <a:spLocks noChangeArrowheads="1"/>
              </p:cNvSpPr>
              <p:nvPr/>
            </p:nvSpPr>
            <p:spPr bwMode="auto">
              <a:xfrm>
                <a:off x="4045" y="3397"/>
                <a:ext cx="522" cy="210"/>
              </a:xfrm>
              <a:prstGeom prst="rect">
                <a:avLst/>
              </a:prstGeom>
              <a:noFill/>
              <a:ln w="28575">
                <a:noFill/>
                <a:miter lim="800000"/>
                <a:headEnd/>
                <a:tailEnd/>
              </a:ln>
            </p:spPr>
            <p:txBody>
              <a:bodyPr>
                <a:spAutoFit/>
              </a:bodyPr>
              <a:lstStyle/>
              <a:p>
                <a:pPr>
                  <a:spcBef>
                    <a:spcPct val="50000"/>
                  </a:spcBef>
                </a:pPr>
                <a:r>
                  <a:rPr lang="en-US" altLang="zh-CN" sz="1400" b="0"/>
                  <a:t>AOI10</a:t>
                </a:r>
                <a:endParaRPr lang="en-US" altLang="zh-CN" sz="1200" b="0"/>
              </a:p>
            </p:txBody>
          </p:sp>
          <p:sp>
            <p:nvSpPr>
              <p:cNvPr id="91148" name="Text Box 14"/>
              <p:cNvSpPr txBox="1">
                <a:spLocks noChangeArrowheads="1"/>
              </p:cNvSpPr>
              <p:nvPr/>
            </p:nvSpPr>
            <p:spPr bwMode="auto">
              <a:xfrm>
                <a:off x="1933" y="3192"/>
                <a:ext cx="512" cy="210"/>
              </a:xfrm>
              <a:prstGeom prst="rect">
                <a:avLst/>
              </a:prstGeom>
              <a:noFill/>
              <a:ln w="28575">
                <a:noFill/>
                <a:miter lim="800000"/>
                <a:headEnd/>
                <a:tailEnd/>
              </a:ln>
            </p:spPr>
            <p:txBody>
              <a:bodyPr>
                <a:spAutoFit/>
              </a:bodyPr>
              <a:lstStyle/>
              <a:p>
                <a:pPr>
                  <a:spcBef>
                    <a:spcPct val="50000"/>
                  </a:spcBef>
                </a:pPr>
                <a:r>
                  <a:rPr lang="en-US" altLang="zh-CN" sz="1400" b="0"/>
                  <a:t>AI110</a:t>
                </a:r>
              </a:p>
            </p:txBody>
          </p:sp>
          <p:sp>
            <p:nvSpPr>
              <p:cNvPr id="323599" name="AutoShape 15"/>
              <p:cNvSpPr>
                <a:spLocks noChangeArrowheads="1"/>
              </p:cNvSpPr>
              <p:nvPr/>
            </p:nvSpPr>
            <p:spPr bwMode="auto">
              <a:xfrm>
                <a:off x="517" y="935"/>
                <a:ext cx="331" cy="340"/>
              </a:xfrm>
              <a:prstGeom prst="bevel">
                <a:avLst>
                  <a:gd name="adj" fmla="val 12500"/>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0" name="Rectangle 16"/>
              <p:cNvSpPr>
                <a:spLocks noChangeArrowheads="1"/>
              </p:cNvSpPr>
              <p:nvPr/>
            </p:nvSpPr>
            <p:spPr bwMode="auto">
              <a:xfrm flipV="1">
                <a:off x="551" y="1276"/>
                <a:ext cx="275" cy="56"/>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1" name="AutoShape 17"/>
              <p:cNvSpPr>
                <a:spLocks noChangeArrowheads="1"/>
              </p:cNvSpPr>
              <p:nvPr/>
            </p:nvSpPr>
            <p:spPr bwMode="auto">
              <a:xfrm flipV="1">
                <a:off x="412" y="1335"/>
                <a:ext cx="565" cy="77"/>
              </a:xfrm>
              <a:prstGeom prst="flowChartManualOperation">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2" name="Line 18"/>
              <p:cNvSpPr>
                <a:spLocks noChangeShapeType="1"/>
              </p:cNvSpPr>
              <p:nvPr/>
            </p:nvSpPr>
            <p:spPr bwMode="auto">
              <a:xfrm flipV="1">
                <a:off x="288" y="1559"/>
                <a:ext cx="1724" cy="1"/>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3" name="Line 19"/>
              <p:cNvSpPr>
                <a:spLocks noChangeShapeType="1"/>
              </p:cNvSpPr>
              <p:nvPr/>
            </p:nvSpPr>
            <p:spPr bwMode="auto">
              <a:xfrm flipV="1">
                <a:off x="304" y="1669"/>
                <a:ext cx="1722" cy="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4" name="Line 20"/>
              <p:cNvSpPr>
                <a:spLocks noChangeShapeType="1"/>
              </p:cNvSpPr>
              <p:nvPr/>
            </p:nvSpPr>
            <p:spPr bwMode="auto">
              <a:xfrm>
                <a:off x="632" y="1409"/>
                <a:ext cx="0" cy="151"/>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5" name="Line 21"/>
              <p:cNvSpPr>
                <a:spLocks noChangeShapeType="1"/>
              </p:cNvSpPr>
              <p:nvPr/>
            </p:nvSpPr>
            <p:spPr bwMode="auto">
              <a:xfrm>
                <a:off x="758" y="1420"/>
                <a:ext cx="0" cy="258"/>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6" name="Line 22"/>
              <p:cNvSpPr>
                <a:spLocks noChangeShapeType="1"/>
              </p:cNvSpPr>
              <p:nvPr/>
            </p:nvSpPr>
            <p:spPr bwMode="auto">
              <a:xfrm>
                <a:off x="883" y="1560"/>
                <a:ext cx="0" cy="54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7" name="Line 23"/>
              <p:cNvSpPr>
                <a:spLocks noChangeShapeType="1"/>
              </p:cNvSpPr>
              <p:nvPr/>
            </p:nvSpPr>
            <p:spPr bwMode="auto">
              <a:xfrm>
                <a:off x="998" y="1668"/>
                <a:ext cx="0" cy="52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8" name="Line 24"/>
              <p:cNvSpPr>
                <a:spLocks noChangeShapeType="1"/>
              </p:cNvSpPr>
              <p:nvPr/>
            </p:nvSpPr>
            <p:spPr bwMode="auto">
              <a:xfrm>
                <a:off x="893" y="2096"/>
                <a:ext cx="189"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09" name="Line 25"/>
              <p:cNvSpPr>
                <a:spLocks noChangeShapeType="1"/>
              </p:cNvSpPr>
              <p:nvPr/>
            </p:nvSpPr>
            <p:spPr bwMode="auto">
              <a:xfrm flipV="1">
                <a:off x="998" y="2182"/>
                <a:ext cx="82"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0" name="Line 26"/>
              <p:cNvSpPr>
                <a:spLocks noChangeShapeType="1"/>
              </p:cNvSpPr>
              <p:nvPr/>
            </p:nvSpPr>
            <p:spPr bwMode="auto">
              <a:xfrm>
                <a:off x="1542" y="2096"/>
                <a:ext cx="34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1" name="Line 27"/>
              <p:cNvSpPr>
                <a:spLocks noChangeShapeType="1"/>
              </p:cNvSpPr>
              <p:nvPr/>
            </p:nvSpPr>
            <p:spPr bwMode="auto">
              <a:xfrm flipV="1">
                <a:off x="1875" y="1874"/>
                <a:ext cx="1" cy="231"/>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2" name="Line 28"/>
              <p:cNvSpPr>
                <a:spLocks noChangeShapeType="1"/>
              </p:cNvSpPr>
              <p:nvPr/>
            </p:nvSpPr>
            <p:spPr bwMode="auto">
              <a:xfrm flipV="1">
                <a:off x="1874" y="1881"/>
                <a:ext cx="1586"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3" name="Line 29"/>
              <p:cNvSpPr>
                <a:spLocks noChangeShapeType="1"/>
              </p:cNvSpPr>
              <p:nvPr/>
            </p:nvSpPr>
            <p:spPr bwMode="auto">
              <a:xfrm>
                <a:off x="2032" y="1881"/>
                <a:ext cx="0" cy="31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4" name="Line 30"/>
              <p:cNvSpPr>
                <a:spLocks noChangeShapeType="1"/>
              </p:cNvSpPr>
              <p:nvPr/>
            </p:nvSpPr>
            <p:spPr bwMode="auto">
              <a:xfrm>
                <a:off x="2163" y="1891"/>
                <a:ext cx="0" cy="30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5" name="Line 31"/>
              <p:cNvSpPr>
                <a:spLocks noChangeShapeType="1"/>
              </p:cNvSpPr>
              <p:nvPr/>
            </p:nvSpPr>
            <p:spPr bwMode="auto">
              <a:xfrm flipH="1">
                <a:off x="2915" y="1891"/>
                <a:ext cx="0" cy="30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6" name="Line 32"/>
              <p:cNvSpPr>
                <a:spLocks noChangeShapeType="1"/>
              </p:cNvSpPr>
              <p:nvPr/>
            </p:nvSpPr>
            <p:spPr bwMode="auto">
              <a:xfrm flipH="1">
                <a:off x="3198" y="1891"/>
                <a:ext cx="0" cy="30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nvGrpSpPr>
              <p:cNvPr id="91167" name="Group 33"/>
              <p:cNvGrpSpPr>
                <a:grpSpLocks/>
              </p:cNvGrpSpPr>
              <p:nvPr/>
            </p:nvGrpSpPr>
            <p:grpSpPr bwMode="auto">
              <a:xfrm>
                <a:off x="1079" y="2023"/>
                <a:ext cx="450" cy="312"/>
                <a:chOff x="4267" y="3610"/>
                <a:chExt cx="391" cy="265"/>
              </a:xfrm>
            </p:grpSpPr>
            <p:sp>
              <p:nvSpPr>
                <p:cNvPr id="323618" name="Rectangle 34"/>
                <p:cNvSpPr>
                  <a:spLocks noChangeArrowheads="1"/>
                </p:cNvSpPr>
                <p:nvPr/>
              </p:nvSpPr>
              <p:spPr bwMode="auto">
                <a:xfrm>
                  <a:off x="4267" y="3611"/>
                  <a:ext cx="391" cy="253"/>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19" name="Line 35"/>
                <p:cNvSpPr>
                  <a:spLocks noChangeShapeType="1"/>
                </p:cNvSpPr>
                <p:nvPr/>
              </p:nvSpPr>
              <p:spPr bwMode="auto">
                <a:xfrm>
                  <a:off x="4321" y="3610"/>
                  <a:ext cx="0" cy="25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0" name="Line 36"/>
                <p:cNvSpPr>
                  <a:spLocks noChangeShapeType="1"/>
                </p:cNvSpPr>
                <p:nvPr/>
              </p:nvSpPr>
              <p:spPr bwMode="auto">
                <a:xfrm>
                  <a:off x="4380" y="3615"/>
                  <a:ext cx="0" cy="25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1" name="Line 37"/>
                <p:cNvSpPr>
                  <a:spLocks noChangeShapeType="1"/>
                </p:cNvSpPr>
                <p:nvPr/>
              </p:nvSpPr>
              <p:spPr bwMode="auto">
                <a:xfrm>
                  <a:off x="4440" y="3611"/>
                  <a:ext cx="0" cy="25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2" name="Line 38"/>
                <p:cNvSpPr>
                  <a:spLocks noChangeShapeType="1"/>
                </p:cNvSpPr>
                <p:nvPr/>
              </p:nvSpPr>
              <p:spPr bwMode="auto">
                <a:xfrm>
                  <a:off x="4500" y="3616"/>
                  <a:ext cx="0" cy="25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3" name="Line 39"/>
                <p:cNvSpPr>
                  <a:spLocks noChangeShapeType="1"/>
                </p:cNvSpPr>
                <p:nvPr/>
              </p:nvSpPr>
              <p:spPr bwMode="auto">
                <a:xfrm>
                  <a:off x="4567" y="3621"/>
                  <a:ext cx="0" cy="25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4" name="Line 40"/>
                <p:cNvSpPr>
                  <a:spLocks noChangeShapeType="1"/>
                </p:cNvSpPr>
                <p:nvPr/>
              </p:nvSpPr>
              <p:spPr bwMode="auto">
                <a:xfrm>
                  <a:off x="4603" y="3621"/>
                  <a:ext cx="0" cy="25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sp>
            <p:nvSpPr>
              <p:cNvPr id="323625" name="Rectangle 41"/>
              <p:cNvSpPr>
                <a:spLocks noChangeArrowheads="1"/>
              </p:cNvSpPr>
              <p:nvPr/>
            </p:nvSpPr>
            <p:spPr bwMode="auto">
              <a:xfrm>
                <a:off x="1855" y="2605"/>
                <a:ext cx="151" cy="297"/>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6" name="Rectangle 42"/>
              <p:cNvSpPr>
                <a:spLocks noChangeArrowheads="1"/>
              </p:cNvSpPr>
              <p:nvPr/>
            </p:nvSpPr>
            <p:spPr bwMode="auto">
              <a:xfrm>
                <a:off x="1992" y="3214"/>
                <a:ext cx="331" cy="183"/>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7" name="Rectangle 43"/>
              <p:cNvSpPr>
                <a:spLocks noChangeArrowheads="1"/>
              </p:cNvSpPr>
              <p:nvPr/>
            </p:nvSpPr>
            <p:spPr bwMode="auto">
              <a:xfrm>
                <a:off x="4073" y="3404"/>
                <a:ext cx="420" cy="172"/>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8" name="Rectangle 44"/>
              <p:cNvSpPr>
                <a:spLocks noChangeArrowheads="1"/>
              </p:cNvSpPr>
              <p:nvPr/>
            </p:nvSpPr>
            <p:spPr bwMode="auto">
              <a:xfrm>
                <a:off x="4068" y="3174"/>
                <a:ext cx="423" cy="174"/>
              </a:xfrm>
              <a:prstGeom prst="rect">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29" name="AutoShape 45"/>
              <p:cNvSpPr>
                <a:spLocks noChangeArrowheads="1"/>
              </p:cNvSpPr>
              <p:nvPr/>
            </p:nvSpPr>
            <p:spPr bwMode="auto">
              <a:xfrm rot="5400000">
                <a:off x="3411" y="3598"/>
                <a:ext cx="148" cy="167"/>
              </a:xfrm>
              <a:prstGeom prst="flowChartCollate">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0" name="AutoShape 46"/>
              <p:cNvSpPr>
                <a:spLocks noChangeArrowheads="1"/>
              </p:cNvSpPr>
              <p:nvPr/>
            </p:nvSpPr>
            <p:spPr bwMode="auto">
              <a:xfrm rot="16200000" flipV="1">
                <a:off x="3436" y="3220"/>
                <a:ext cx="93" cy="167"/>
              </a:xfrm>
              <a:prstGeom prst="flowChartDelay">
                <a:avLst/>
              </a:prstGeom>
              <a:noFill/>
              <a:ln w="28575">
                <a:solidFill>
                  <a:schemeClr val="tx1"/>
                </a:solidFill>
                <a:miter lim="800000"/>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1" name="Line 47"/>
              <p:cNvSpPr>
                <a:spLocks noChangeShapeType="1"/>
              </p:cNvSpPr>
              <p:nvPr/>
            </p:nvSpPr>
            <p:spPr bwMode="auto">
              <a:xfrm>
                <a:off x="3484" y="3351"/>
                <a:ext cx="0" cy="354"/>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2" name="Line 48"/>
              <p:cNvSpPr>
                <a:spLocks noChangeShapeType="1"/>
              </p:cNvSpPr>
              <p:nvPr/>
            </p:nvSpPr>
            <p:spPr bwMode="auto">
              <a:xfrm flipH="1">
                <a:off x="1918" y="2910"/>
                <a:ext cx="0" cy="118"/>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3" name="Line 49"/>
              <p:cNvSpPr>
                <a:spLocks noChangeShapeType="1"/>
              </p:cNvSpPr>
              <p:nvPr/>
            </p:nvSpPr>
            <p:spPr bwMode="auto">
              <a:xfrm>
                <a:off x="1928" y="3018"/>
                <a:ext cx="3592"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4" name="Line 50"/>
              <p:cNvSpPr>
                <a:spLocks noChangeShapeType="1"/>
              </p:cNvSpPr>
              <p:nvPr/>
            </p:nvSpPr>
            <p:spPr bwMode="auto">
              <a:xfrm>
                <a:off x="1404" y="2332"/>
                <a:ext cx="0" cy="35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5" name="Line 51"/>
              <p:cNvSpPr>
                <a:spLocks noChangeShapeType="1"/>
              </p:cNvSpPr>
              <p:nvPr/>
            </p:nvSpPr>
            <p:spPr bwMode="auto">
              <a:xfrm>
                <a:off x="1404" y="2675"/>
                <a:ext cx="451"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6" name="Line 52"/>
              <p:cNvSpPr>
                <a:spLocks noChangeShapeType="1"/>
              </p:cNvSpPr>
              <p:nvPr/>
            </p:nvSpPr>
            <p:spPr bwMode="auto">
              <a:xfrm>
                <a:off x="1165" y="2333"/>
                <a:ext cx="0" cy="29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7" name="Line 53"/>
              <p:cNvSpPr>
                <a:spLocks noChangeShapeType="1"/>
              </p:cNvSpPr>
              <p:nvPr/>
            </p:nvSpPr>
            <p:spPr bwMode="auto">
              <a:xfrm>
                <a:off x="872" y="2621"/>
                <a:ext cx="30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8" name="Line 54"/>
              <p:cNvSpPr>
                <a:spLocks noChangeShapeType="1"/>
              </p:cNvSpPr>
              <p:nvPr/>
            </p:nvSpPr>
            <p:spPr bwMode="auto">
              <a:xfrm>
                <a:off x="1301" y="2332"/>
                <a:ext cx="0" cy="441"/>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39" name="Line 55"/>
              <p:cNvSpPr>
                <a:spLocks noChangeShapeType="1"/>
              </p:cNvSpPr>
              <p:nvPr/>
            </p:nvSpPr>
            <p:spPr bwMode="auto">
              <a:xfrm>
                <a:off x="779" y="2760"/>
                <a:ext cx="53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0" name="Oval 56"/>
              <p:cNvSpPr>
                <a:spLocks noChangeArrowheads="1"/>
              </p:cNvSpPr>
              <p:nvPr/>
            </p:nvSpPr>
            <p:spPr bwMode="auto">
              <a:xfrm>
                <a:off x="2368" y="3244"/>
                <a:ext cx="205" cy="193"/>
              </a:xfrm>
              <a:prstGeom prst="ellips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1" name="Line 57"/>
              <p:cNvSpPr>
                <a:spLocks noChangeShapeType="1"/>
              </p:cNvSpPr>
              <p:nvPr/>
            </p:nvSpPr>
            <p:spPr bwMode="auto">
              <a:xfrm>
                <a:off x="2529" y="3592"/>
                <a:ext cx="0" cy="19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2" name="Line 58"/>
              <p:cNvSpPr>
                <a:spLocks noChangeShapeType="1"/>
              </p:cNvSpPr>
              <p:nvPr/>
            </p:nvSpPr>
            <p:spPr bwMode="auto">
              <a:xfrm flipV="1">
                <a:off x="3473" y="3114"/>
                <a:ext cx="0" cy="139"/>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3" name="Line 59"/>
              <p:cNvSpPr>
                <a:spLocks noChangeShapeType="1"/>
              </p:cNvSpPr>
              <p:nvPr/>
            </p:nvSpPr>
            <p:spPr bwMode="auto">
              <a:xfrm>
                <a:off x="3756" y="3125"/>
                <a:ext cx="0" cy="109"/>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4" name="Oval 60"/>
              <p:cNvSpPr>
                <a:spLocks noChangeArrowheads="1"/>
              </p:cNvSpPr>
              <p:nvPr/>
            </p:nvSpPr>
            <p:spPr bwMode="auto">
              <a:xfrm>
                <a:off x="3652" y="3231"/>
                <a:ext cx="219" cy="225"/>
              </a:xfrm>
              <a:prstGeom prst="ellips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5" name="Line 61"/>
              <p:cNvSpPr>
                <a:spLocks noChangeShapeType="1"/>
              </p:cNvSpPr>
              <p:nvPr/>
            </p:nvSpPr>
            <p:spPr bwMode="auto">
              <a:xfrm>
                <a:off x="3761" y="3463"/>
                <a:ext cx="0" cy="11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6" name="Line 62"/>
              <p:cNvSpPr>
                <a:spLocks noChangeShapeType="1"/>
              </p:cNvSpPr>
              <p:nvPr/>
            </p:nvSpPr>
            <p:spPr bwMode="auto">
              <a:xfrm>
                <a:off x="3494" y="3565"/>
                <a:ext cx="27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7" name="Line 63"/>
              <p:cNvSpPr>
                <a:spLocks noChangeShapeType="1"/>
              </p:cNvSpPr>
              <p:nvPr/>
            </p:nvSpPr>
            <p:spPr bwMode="auto">
              <a:xfrm>
                <a:off x="1906" y="3672"/>
                <a:ext cx="512"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8" name="Line 64"/>
              <p:cNvSpPr>
                <a:spLocks noChangeShapeType="1"/>
              </p:cNvSpPr>
              <p:nvPr/>
            </p:nvSpPr>
            <p:spPr bwMode="auto">
              <a:xfrm>
                <a:off x="2524" y="3678"/>
                <a:ext cx="868"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49" name="Line 65"/>
              <p:cNvSpPr>
                <a:spLocks noChangeShapeType="1"/>
              </p:cNvSpPr>
              <p:nvPr/>
            </p:nvSpPr>
            <p:spPr bwMode="auto">
              <a:xfrm>
                <a:off x="3573" y="3678"/>
                <a:ext cx="51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0" name="Line 66"/>
              <p:cNvSpPr>
                <a:spLocks noChangeShapeType="1"/>
              </p:cNvSpPr>
              <p:nvPr/>
            </p:nvSpPr>
            <p:spPr bwMode="auto">
              <a:xfrm>
                <a:off x="4932" y="3014"/>
                <a:ext cx="0" cy="354"/>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1" name="Line 67"/>
              <p:cNvSpPr>
                <a:spLocks noChangeShapeType="1"/>
              </p:cNvSpPr>
              <p:nvPr/>
            </p:nvSpPr>
            <p:spPr bwMode="auto">
              <a:xfrm>
                <a:off x="5057" y="3025"/>
                <a:ext cx="0" cy="353"/>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2" name="Line 68"/>
              <p:cNvSpPr>
                <a:spLocks noChangeShapeType="1"/>
              </p:cNvSpPr>
              <p:nvPr/>
            </p:nvSpPr>
            <p:spPr bwMode="auto">
              <a:xfrm>
                <a:off x="5193" y="3014"/>
                <a:ext cx="0" cy="354"/>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3" name="Line 69"/>
              <p:cNvSpPr>
                <a:spLocks noChangeShapeType="1"/>
              </p:cNvSpPr>
              <p:nvPr/>
            </p:nvSpPr>
            <p:spPr bwMode="auto">
              <a:xfrm>
                <a:off x="2470" y="3018"/>
                <a:ext cx="0" cy="22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4" name="Line 70"/>
              <p:cNvSpPr>
                <a:spLocks noChangeShapeType="1"/>
              </p:cNvSpPr>
              <p:nvPr/>
            </p:nvSpPr>
            <p:spPr bwMode="auto">
              <a:xfrm>
                <a:off x="2465" y="3443"/>
                <a:ext cx="0" cy="275"/>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5" name="Line 71"/>
              <p:cNvSpPr>
                <a:spLocks noChangeShapeType="1"/>
              </p:cNvSpPr>
              <p:nvPr/>
            </p:nvSpPr>
            <p:spPr bwMode="auto">
              <a:xfrm>
                <a:off x="3881" y="3382"/>
                <a:ext cx="4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6" name="Line 72"/>
              <p:cNvSpPr>
                <a:spLocks noChangeShapeType="1"/>
              </p:cNvSpPr>
              <p:nvPr/>
            </p:nvSpPr>
            <p:spPr bwMode="auto">
              <a:xfrm>
                <a:off x="2294" y="1891"/>
                <a:ext cx="0" cy="30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57" name="Line 73"/>
              <p:cNvSpPr>
                <a:spLocks noChangeShapeType="1"/>
              </p:cNvSpPr>
              <p:nvPr/>
            </p:nvSpPr>
            <p:spPr bwMode="auto">
              <a:xfrm>
                <a:off x="3059" y="1883"/>
                <a:ext cx="0" cy="30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91201" name="Text Box 74"/>
              <p:cNvSpPr txBox="1">
                <a:spLocks noChangeArrowheads="1"/>
              </p:cNvSpPr>
              <p:nvPr/>
            </p:nvSpPr>
            <p:spPr bwMode="auto">
              <a:xfrm>
                <a:off x="793" y="2409"/>
                <a:ext cx="378" cy="275"/>
              </a:xfrm>
              <a:prstGeom prst="rect">
                <a:avLst/>
              </a:prstGeom>
              <a:noFill/>
              <a:ln w="28575">
                <a:noFill/>
                <a:miter lim="800000"/>
                <a:headEnd/>
                <a:tailEnd/>
              </a:ln>
            </p:spPr>
            <p:txBody>
              <a:bodyPr>
                <a:spAutoFit/>
              </a:bodyPr>
              <a:lstStyle/>
              <a:p>
                <a:pPr>
                  <a:spcBef>
                    <a:spcPct val="50000"/>
                  </a:spcBef>
                </a:pPr>
                <a:r>
                  <a:rPr lang="en-US" altLang="zh-CN" b="0"/>
                  <a:t>H1</a:t>
                </a:r>
                <a:endParaRPr lang="en-US" altLang="zh-CN" sz="1200" b="0"/>
              </a:p>
            </p:txBody>
          </p:sp>
          <p:sp>
            <p:nvSpPr>
              <p:cNvPr id="91202" name="Text Box 75"/>
              <p:cNvSpPr txBox="1">
                <a:spLocks noChangeArrowheads="1"/>
              </p:cNvSpPr>
              <p:nvPr/>
            </p:nvSpPr>
            <p:spPr bwMode="auto">
              <a:xfrm>
                <a:off x="587" y="2538"/>
                <a:ext cx="313" cy="274"/>
              </a:xfrm>
              <a:prstGeom prst="rect">
                <a:avLst/>
              </a:prstGeom>
              <a:noFill/>
              <a:ln w="28575">
                <a:noFill/>
                <a:miter lim="800000"/>
                <a:headEnd/>
                <a:tailEnd/>
              </a:ln>
            </p:spPr>
            <p:txBody>
              <a:bodyPr>
                <a:spAutoFit/>
              </a:bodyPr>
              <a:lstStyle/>
              <a:p>
                <a:pPr>
                  <a:spcBef>
                    <a:spcPct val="50000"/>
                  </a:spcBef>
                </a:pPr>
                <a:r>
                  <a:rPr lang="en-US" altLang="zh-CN" b="0"/>
                  <a:t>H1</a:t>
                </a:r>
              </a:p>
            </p:txBody>
          </p:sp>
          <p:sp>
            <p:nvSpPr>
              <p:cNvPr id="91203" name="Text Box 76"/>
              <p:cNvSpPr txBox="1">
                <a:spLocks noChangeArrowheads="1"/>
              </p:cNvSpPr>
              <p:nvPr/>
            </p:nvSpPr>
            <p:spPr bwMode="auto">
              <a:xfrm>
                <a:off x="2006" y="2528"/>
                <a:ext cx="276" cy="485"/>
              </a:xfrm>
              <a:prstGeom prst="rect">
                <a:avLst/>
              </a:prstGeom>
              <a:noFill/>
              <a:ln w="28575">
                <a:noFill/>
                <a:miter lim="800000"/>
                <a:headEnd/>
                <a:tailEnd/>
              </a:ln>
            </p:spPr>
            <p:txBody>
              <a:bodyPr>
                <a:spAutoFit/>
              </a:bodyPr>
              <a:lstStyle/>
              <a:p>
                <a:pPr>
                  <a:spcBef>
                    <a:spcPct val="50000"/>
                  </a:spcBef>
                </a:pPr>
                <a:r>
                  <a:rPr lang="zh-CN" altLang="en-US" b="0"/>
                  <a:t>网桥</a:t>
                </a:r>
                <a:endParaRPr lang="zh-CN" altLang="en-US" sz="1200" b="0"/>
              </a:p>
            </p:txBody>
          </p:sp>
          <p:sp>
            <p:nvSpPr>
              <p:cNvPr id="91204" name="Text Box 77"/>
              <p:cNvSpPr txBox="1">
                <a:spLocks noChangeArrowheads="1"/>
              </p:cNvSpPr>
              <p:nvPr/>
            </p:nvSpPr>
            <p:spPr bwMode="auto">
              <a:xfrm>
                <a:off x="2177" y="1678"/>
                <a:ext cx="1199" cy="759"/>
              </a:xfrm>
              <a:prstGeom prst="rect">
                <a:avLst/>
              </a:prstGeom>
              <a:noFill/>
              <a:ln w="28575">
                <a:noFill/>
                <a:miter lim="800000"/>
                <a:headEnd/>
                <a:tailEnd/>
              </a:ln>
            </p:spPr>
            <p:txBody>
              <a:bodyPr>
                <a:spAutoFit/>
              </a:bodyPr>
              <a:lstStyle/>
              <a:p>
                <a:pPr>
                  <a:spcBef>
                    <a:spcPct val="50000"/>
                  </a:spcBef>
                </a:pPr>
                <a:r>
                  <a:rPr lang="en-US" altLang="zh-CN" b="0"/>
                  <a:t>H2</a:t>
                </a:r>
                <a:r>
                  <a:rPr lang="zh-CN" altLang="en-US" b="0">
                    <a:solidFill>
                      <a:srgbClr val="FF0000"/>
                    </a:solidFill>
                  </a:rPr>
                  <a:t>现场总线</a:t>
                </a:r>
              </a:p>
              <a:p>
                <a:r>
                  <a:rPr lang="zh-CN" altLang="en-US" b="0"/>
                  <a:t>    </a:t>
                </a:r>
                <a:r>
                  <a:rPr lang="en-US" altLang="zh-CN" b="0"/>
                  <a:t>…….</a:t>
                </a:r>
              </a:p>
              <a:p>
                <a:pPr>
                  <a:spcBef>
                    <a:spcPct val="30000"/>
                  </a:spcBef>
                </a:pPr>
                <a:r>
                  <a:rPr lang="en-US" altLang="zh-CN" b="0"/>
                  <a:t>   </a:t>
                </a:r>
                <a:r>
                  <a:rPr lang="zh-CN" altLang="en-US" b="0"/>
                  <a:t>现场节点</a:t>
                </a:r>
                <a:endParaRPr lang="zh-CN" altLang="en-US" sz="1400" b="0"/>
              </a:p>
            </p:txBody>
          </p:sp>
          <p:sp>
            <p:nvSpPr>
              <p:cNvPr id="91205" name="Text Box 78"/>
              <p:cNvSpPr txBox="1">
                <a:spLocks noChangeArrowheads="1"/>
              </p:cNvSpPr>
              <p:nvPr/>
            </p:nvSpPr>
            <p:spPr bwMode="auto">
              <a:xfrm>
                <a:off x="1077" y="1809"/>
                <a:ext cx="696" cy="254"/>
              </a:xfrm>
              <a:prstGeom prst="rect">
                <a:avLst/>
              </a:prstGeom>
              <a:noFill/>
              <a:ln w="28575">
                <a:noFill/>
                <a:miter lim="800000"/>
                <a:headEnd/>
                <a:tailEnd/>
              </a:ln>
            </p:spPr>
            <p:txBody>
              <a:bodyPr>
                <a:spAutoFit/>
              </a:bodyPr>
              <a:lstStyle/>
              <a:p>
                <a:pPr>
                  <a:spcBef>
                    <a:spcPct val="50000"/>
                  </a:spcBef>
                </a:pPr>
                <a:r>
                  <a:rPr lang="zh-CN" altLang="en-US" sz="1800" b="0"/>
                  <a:t>服务器</a:t>
                </a:r>
              </a:p>
            </p:txBody>
          </p:sp>
          <p:sp>
            <p:nvSpPr>
              <p:cNvPr id="91206" name="Text Box 79"/>
              <p:cNvSpPr txBox="1">
                <a:spLocks noChangeArrowheads="1"/>
              </p:cNvSpPr>
              <p:nvPr/>
            </p:nvSpPr>
            <p:spPr bwMode="auto">
              <a:xfrm>
                <a:off x="995" y="1328"/>
                <a:ext cx="1384" cy="274"/>
              </a:xfrm>
              <a:prstGeom prst="rect">
                <a:avLst/>
              </a:prstGeom>
              <a:noFill/>
              <a:ln w="28575">
                <a:noFill/>
                <a:miter lim="800000"/>
                <a:headEnd/>
                <a:tailEnd/>
              </a:ln>
            </p:spPr>
            <p:txBody>
              <a:bodyPr>
                <a:spAutoFit/>
              </a:bodyPr>
              <a:lstStyle/>
              <a:p>
                <a:pPr>
                  <a:spcBef>
                    <a:spcPct val="50000"/>
                  </a:spcBef>
                </a:pPr>
                <a:r>
                  <a:rPr lang="en-US" altLang="zh-CN" b="0"/>
                  <a:t>LAN</a:t>
                </a:r>
                <a:r>
                  <a:rPr lang="zh-CN" altLang="en-US" b="0"/>
                  <a:t>（局域网）</a:t>
                </a:r>
              </a:p>
            </p:txBody>
          </p:sp>
          <p:sp>
            <p:nvSpPr>
              <p:cNvPr id="323664" name="Line 80"/>
              <p:cNvSpPr>
                <a:spLocks noChangeShapeType="1"/>
              </p:cNvSpPr>
              <p:nvPr/>
            </p:nvSpPr>
            <p:spPr bwMode="auto">
              <a:xfrm>
                <a:off x="2411" y="3592"/>
                <a:ext cx="0" cy="192"/>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65" name="Line 81"/>
              <p:cNvSpPr>
                <a:spLocks noChangeShapeType="1"/>
              </p:cNvSpPr>
              <p:nvPr/>
            </p:nvSpPr>
            <p:spPr bwMode="auto">
              <a:xfrm>
                <a:off x="3481" y="3114"/>
                <a:ext cx="283" cy="0"/>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sp>
            <p:nvSpPr>
              <p:cNvPr id="323666" name="Line 82"/>
              <p:cNvSpPr>
                <a:spLocks noChangeShapeType="1"/>
              </p:cNvSpPr>
              <p:nvPr/>
            </p:nvSpPr>
            <p:spPr bwMode="auto">
              <a:xfrm flipV="1">
                <a:off x="3923" y="3008"/>
                <a:ext cx="0" cy="374"/>
              </a:xfrm>
              <a:prstGeom prst="line">
                <a:avLst/>
              </a:prstGeom>
              <a:noFill/>
              <a:ln w="28575">
                <a:solidFill>
                  <a:schemeClr val="tx1"/>
                </a:solidFill>
                <a:round/>
                <a:headEnd/>
                <a:tailEnd/>
              </a:ln>
              <a:effectLst/>
            </p:spPr>
            <p:txBody>
              <a:bodyPr wrap="none" anchor="ctr"/>
              <a:lstStyle/>
              <a:p>
                <a:pPr>
                  <a:defRPr/>
                </a:pPr>
                <a:endParaRPr lang="zh-CN" altLang="en-US">
                  <a:effectLst>
                    <a:outerShdw blurRad="38100" dist="38100" dir="2700000" algn="tl">
                      <a:srgbClr val="000000">
                        <a:alpha val="43137"/>
                      </a:srgbClr>
                    </a:outerShdw>
                  </a:effectLst>
                </a:endParaRPr>
              </a:p>
            </p:txBody>
          </p:sp>
        </p:gr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5" name="Rectangle 25"/>
          <p:cNvSpPr>
            <a:spLocks noChangeArrowheads="1"/>
          </p:cNvSpPr>
          <p:nvPr/>
        </p:nvSpPr>
        <p:spPr bwMode="auto">
          <a:xfrm>
            <a:off x="684213" y="1100138"/>
            <a:ext cx="7920037" cy="457200"/>
          </a:xfrm>
          <a:prstGeom prst="rect">
            <a:avLst/>
          </a:prstGeom>
          <a:noFill/>
          <a:ln w="9525" algn="ctr">
            <a:noFill/>
            <a:miter lim="800000"/>
            <a:headEnd/>
            <a:tailEnd/>
          </a:ln>
          <a:effectLst/>
        </p:spPr>
        <p:txBody>
          <a:bodyPr anchor="ctr">
            <a:spAutoFit/>
          </a:bodyPr>
          <a:lstStyle/>
          <a:p>
            <a:pPr>
              <a:defRPr/>
            </a:pPr>
            <a:r>
              <a:rPr kumimoji="0" lang="zh-CN" altLang="en-US" sz="2400">
                <a:solidFill>
                  <a:srgbClr val="0000FF"/>
                </a:solidFill>
                <a:effectLst>
                  <a:outerShdw blurRad="38100" dist="38100" dir="2700000" algn="tl">
                    <a:srgbClr val="C0C0C0"/>
                  </a:outerShdw>
                </a:effectLst>
              </a:rPr>
              <a:t>（</a:t>
            </a:r>
            <a:r>
              <a:rPr kumimoji="0" lang="en-US" altLang="zh-CN" sz="2400">
                <a:solidFill>
                  <a:srgbClr val="0000FF"/>
                </a:solidFill>
                <a:effectLst>
                  <a:outerShdw blurRad="38100" dist="38100" dir="2700000" algn="tl">
                    <a:srgbClr val="C0C0C0"/>
                  </a:outerShdw>
                </a:effectLst>
              </a:rPr>
              <a:t>7</a:t>
            </a:r>
            <a:r>
              <a:rPr kumimoji="0" lang="zh-CN" altLang="en-US" sz="2400">
                <a:solidFill>
                  <a:srgbClr val="0000FF"/>
                </a:solidFill>
                <a:effectLst>
                  <a:outerShdw blurRad="38100" dist="38100" dir="2700000" algn="tl">
                    <a:srgbClr val="C0C0C0"/>
                  </a:outerShdw>
                </a:effectLst>
              </a:rPr>
              <a:t>）控制网络系统（</a:t>
            </a:r>
            <a:r>
              <a:rPr kumimoji="0" lang="en-US" altLang="zh-CN" sz="2400">
                <a:solidFill>
                  <a:srgbClr val="0000FF"/>
                </a:solidFill>
                <a:effectLst>
                  <a:outerShdw blurRad="38100" dist="38100" dir="2700000" algn="tl">
                    <a:srgbClr val="C0C0C0"/>
                  </a:outerShdw>
                </a:effectLst>
              </a:rPr>
              <a:t>NCS</a:t>
            </a:r>
            <a:r>
              <a:rPr kumimoji="0" lang="zh-CN" altLang="en-US" sz="2400">
                <a:solidFill>
                  <a:srgbClr val="0000FF"/>
                </a:solidFill>
                <a:effectLst>
                  <a:outerShdw blurRad="38100" dist="38100" dir="2700000" algn="tl">
                    <a:srgbClr val="C0C0C0"/>
                  </a:outerShdw>
                </a:effectLst>
              </a:rPr>
              <a:t>，产生于</a:t>
            </a:r>
            <a:r>
              <a:rPr kumimoji="0" lang="en-US" altLang="zh-CN" sz="2400">
                <a:solidFill>
                  <a:srgbClr val="0000FF"/>
                </a:solidFill>
                <a:effectLst>
                  <a:outerShdw blurRad="38100" dist="38100" dir="2700000" algn="tl">
                    <a:srgbClr val="C0C0C0"/>
                  </a:outerShdw>
                </a:effectLst>
              </a:rPr>
              <a:t>21</a:t>
            </a:r>
            <a:r>
              <a:rPr kumimoji="0" lang="zh-CN" altLang="en-US" sz="2400">
                <a:solidFill>
                  <a:srgbClr val="0000FF"/>
                </a:solidFill>
                <a:effectLst>
                  <a:outerShdw blurRad="38100" dist="38100" dir="2700000" algn="tl">
                    <a:srgbClr val="C0C0C0"/>
                  </a:outerShdw>
                </a:effectLst>
              </a:rPr>
              <a:t>世纪初）</a:t>
            </a:r>
          </a:p>
        </p:txBody>
      </p:sp>
      <p:grpSp>
        <p:nvGrpSpPr>
          <p:cNvPr id="4" name="Group 89">
            <a:extLst>
              <a:ext uri="{FF2B5EF4-FFF2-40B4-BE49-F238E27FC236}">
                <a16:creationId xmlns:a16="http://schemas.microsoft.com/office/drawing/2014/main" id="{06B5F4A6-AA62-4FA8-8BCC-DBD899792965}"/>
              </a:ext>
            </a:extLst>
          </p:cNvPr>
          <p:cNvGrpSpPr>
            <a:grpSpLocks/>
          </p:cNvGrpSpPr>
          <p:nvPr/>
        </p:nvGrpSpPr>
        <p:grpSpPr bwMode="auto">
          <a:xfrm>
            <a:off x="641350" y="1851397"/>
            <a:ext cx="7962900" cy="3881859"/>
            <a:chOff x="272" y="758"/>
            <a:chExt cx="4744" cy="2182"/>
          </a:xfrm>
        </p:grpSpPr>
        <p:sp>
          <p:nvSpPr>
            <p:cNvPr id="5" name="Oval 37">
              <a:extLst>
                <a:ext uri="{FF2B5EF4-FFF2-40B4-BE49-F238E27FC236}">
                  <a16:creationId xmlns:a16="http://schemas.microsoft.com/office/drawing/2014/main" id="{AA95DECC-DF50-4B2D-9E51-58BF872C47C6}"/>
                </a:ext>
              </a:extLst>
            </p:cNvPr>
            <p:cNvSpPr>
              <a:spLocks noChangeArrowheads="1"/>
            </p:cNvSpPr>
            <p:nvPr/>
          </p:nvSpPr>
          <p:spPr bwMode="auto">
            <a:xfrm>
              <a:off x="896" y="1395"/>
              <a:ext cx="3526" cy="652"/>
            </a:xfrm>
            <a:prstGeom prst="ellipse">
              <a:avLst/>
            </a:prstGeom>
            <a:solidFill>
              <a:schemeClr val="accent1"/>
            </a:solidFill>
            <a:ln w="28575" cap="sq">
              <a:solidFill>
                <a:srgbClr val="FF0000"/>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400">
                  <a:effectLst/>
                </a:rPr>
                <a:t>互联网</a:t>
              </a:r>
            </a:p>
          </p:txBody>
        </p:sp>
        <p:sp>
          <p:nvSpPr>
            <p:cNvPr id="6" name="Line 41">
              <a:extLst>
                <a:ext uri="{FF2B5EF4-FFF2-40B4-BE49-F238E27FC236}">
                  <a16:creationId xmlns:a16="http://schemas.microsoft.com/office/drawing/2014/main" id="{49A2ECB0-294D-48B8-AAAB-CDF9A944014E}"/>
                </a:ext>
              </a:extLst>
            </p:cNvPr>
            <p:cNvSpPr>
              <a:spLocks noChangeShapeType="1"/>
            </p:cNvSpPr>
            <p:nvPr/>
          </p:nvSpPr>
          <p:spPr bwMode="auto">
            <a:xfrm>
              <a:off x="896" y="1196"/>
              <a:ext cx="576" cy="273"/>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42">
              <a:extLst>
                <a:ext uri="{FF2B5EF4-FFF2-40B4-BE49-F238E27FC236}">
                  <a16:creationId xmlns:a16="http://schemas.microsoft.com/office/drawing/2014/main" id="{CD8F0DDA-4811-44AE-9F87-5D3D438F68E8}"/>
                </a:ext>
              </a:extLst>
            </p:cNvPr>
            <p:cNvSpPr>
              <a:spLocks noChangeShapeType="1"/>
            </p:cNvSpPr>
            <p:nvPr/>
          </p:nvSpPr>
          <p:spPr bwMode="auto">
            <a:xfrm>
              <a:off x="2058" y="1196"/>
              <a:ext cx="283" cy="208"/>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43">
              <a:extLst>
                <a:ext uri="{FF2B5EF4-FFF2-40B4-BE49-F238E27FC236}">
                  <a16:creationId xmlns:a16="http://schemas.microsoft.com/office/drawing/2014/main" id="{068DCD98-D8A7-4150-9430-001F523BBC6C}"/>
                </a:ext>
              </a:extLst>
            </p:cNvPr>
            <p:cNvSpPr>
              <a:spLocks noChangeShapeType="1"/>
            </p:cNvSpPr>
            <p:nvPr/>
          </p:nvSpPr>
          <p:spPr bwMode="auto">
            <a:xfrm flipH="1">
              <a:off x="3793" y="1196"/>
              <a:ext cx="646" cy="268"/>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44">
              <a:extLst>
                <a:ext uri="{FF2B5EF4-FFF2-40B4-BE49-F238E27FC236}">
                  <a16:creationId xmlns:a16="http://schemas.microsoft.com/office/drawing/2014/main" id="{E90156A2-050C-4BB0-ADF0-778DD2BC2620}"/>
                </a:ext>
              </a:extLst>
            </p:cNvPr>
            <p:cNvSpPr>
              <a:spLocks noChangeShapeType="1"/>
            </p:cNvSpPr>
            <p:nvPr/>
          </p:nvSpPr>
          <p:spPr bwMode="auto">
            <a:xfrm flipV="1">
              <a:off x="896" y="1938"/>
              <a:ext cx="525" cy="335"/>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45">
              <a:extLst>
                <a:ext uri="{FF2B5EF4-FFF2-40B4-BE49-F238E27FC236}">
                  <a16:creationId xmlns:a16="http://schemas.microsoft.com/office/drawing/2014/main" id="{EEA568C0-2759-4138-B9B6-3C63B661A4FC}"/>
                </a:ext>
              </a:extLst>
            </p:cNvPr>
            <p:cNvSpPr>
              <a:spLocks noChangeShapeType="1"/>
            </p:cNvSpPr>
            <p:nvPr/>
          </p:nvSpPr>
          <p:spPr bwMode="auto">
            <a:xfrm flipV="1">
              <a:off x="2143" y="2047"/>
              <a:ext cx="260" cy="226"/>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46">
              <a:extLst>
                <a:ext uri="{FF2B5EF4-FFF2-40B4-BE49-F238E27FC236}">
                  <a16:creationId xmlns:a16="http://schemas.microsoft.com/office/drawing/2014/main" id="{4822B298-062F-4B44-8ECE-F0EC49FE55E5}"/>
                </a:ext>
              </a:extLst>
            </p:cNvPr>
            <p:cNvSpPr>
              <a:spLocks noChangeShapeType="1"/>
            </p:cNvSpPr>
            <p:nvPr/>
          </p:nvSpPr>
          <p:spPr bwMode="auto">
            <a:xfrm flipH="1" flipV="1">
              <a:off x="3787" y="1962"/>
              <a:ext cx="397" cy="340"/>
            </a:xfrm>
            <a:prstGeom prst="line">
              <a:avLst/>
            </a:prstGeom>
            <a:noFill/>
            <a:ln w="19050" cap="sq">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 name="Group 51">
              <a:extLst>
                <a:ext uri="{FF2B5EF4-FFF2-40B4-BE49-F238E27FC236}">
                  <a16:creationId xmlns:a16="http://schemas.microsoft.com/office/drawing/2014/main" id="{C156C1A2-29A4-4069-BD0B-225DB5115EE6}"/>
                </a:ext>
              </a:extLst>
            </p:cNvPr>
            <p:cNvGrpSpPr>
              <a:grpSpLocks/>
            </p:cNvGrpSpPr>
            <p:nvPr/>
          </p:nvGrpSpPr>
          <p:grpSpPr bwMode="auto">
            <a:xfrm>
              <a:off x="272" y="758"/>
              <a:ext cx="1223" cy="425"/>
              <a:chOff x="300" y="1791"/>
              <a:chExt cx="936" cy="454"/>
            </a:xfrm>
          </p:grpSpPr>
          <p:sp>
            <p:nvSpPr>
              <p:cNvPr id="36" name="Rectangle 52">
                <a:extLst>
                  <a:ext uri="{FF2B5EF4-FFF2-40B4-BE49-F238E27FC236}">
                    <a16:creationId xmlns:a16="http://schemas.microsoft.com/office/drawing/2014/main" id="{A14704A4-316D-47E2-9C59-2CA943638343}"/>
                  </a:ext>
                </a:extLst>
              </p:cNvPr>
              <p:cNvSpPr>
                <a:spLocks noChangeArrowheads="1"/>
              </p:cNvSpPr>
              <p:nvPr/>
            </p:nvSpPr>
            <p:spPr bwMode="auto">
              <a:xfrm>
                <a:off x="300" y="1848"/>
                <a:ext cx="93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控制计</a:t>
                </a:r>
              </a:p>
              <a:p>
                <a:pPr algn="ctr"/>
                <a:r>
                  <a:rPr lang="zh-CN" altLang="en-US" sz="2000">
                    <a:effectLst/>
                  </a:rPr>
                  <a:t>算机</a:t>
                </a:r>
                <a:r>
                  <a:rPr lang="en-US" altLang="zh-CN" sz="2000">
                    <a:effectLst/>
                  </a:rPr>
                  <a:t>1</a:t>
                </a:r>
              </a:p>
            </p:txBody>
          </p:sp>
          <p:sp>
            <p:nvSpPr>
              <p:cNvPr id="37" name="Rectangle 53">
                <a:extLst>
                  <a:ext uri="{FF2B5EF4-FFF2-40B4-BE49-F238E27FC236}">
                    <a16:creationId xmlns:a16="http://schemas.microsoft.com/office/drawing/2014/main" id="{844F2196-3220-4DEC-B07B-4B383B0ACE92}"/>
                  </a:ext>
                </a:extLst>
              </p:cNvPr>
              <p:cNvSpPr>
                <a:spLocks noChangeArrowheads="1"/>
              </p:cNvSpPr>
              <p:nvPr/>
            </p:nvSpPr>
            <p:spPr bwMode="auto">
              <a:xfrm>
                <a:off x="442" y="1791"/>
                <a:ext cx="70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54">
              <a:extLst>
                <a:ext uri="{FF2B5EF4-FFF2-40B4-BE49-F238E27FC236}">
                  <a16:creationId xmlns:a16="http://schemas.microsoft.com/office/drawing/2014/main" id="{C3FF7833-0FDB-4FCE-A29C-82D7B8A601B5}"/>
                </a:ext>
              </a:extLst>
            </p:cNvPr>
            <p:cNvGrpSpPr>
              <a:grpSpLocks/>
            </p:cNvGrpSpPr>
            <p:nvPr/>
          </p:nvGrpSpPr>
          <p:grpSpPr bwMode="auto">
            <a:xfrm>
              <a:off x="1458" y="758"/>
              <a:ext cx="1224" cy="425"/>
              <a:chOff x="300" y="1791"/>
              <a:chExt cx="936" cy="454"/>
            </a:xfrm>
          </p:grpSpPr>
          <p:sp>
            <p:nvSpPr>
              <p:cNvPr id="34" name="Rectangle 55">
                <a:extLst>
                  <a:ext uri="{FF2B5EF4-FFF2-40B4-BE49-F238E27FC236}">
                    <a16:creationId xmlns:a16="http://schemas.microsoft.com/office/drawing/2014/main" id="{6E76AAA9-04E1-4F1E-8D19-FEE10C591C6B}"/>
                  </a:ext>
                </a:extLst>
              </p:cNvPr>
              <p:cNvSpPr>
                <a:spLocks noChangeArrowheads="1"/>
              </p:cNvSpPr>
              <p:nvPr/>
            </p:nvSpPr>
            <p:spPr bwMode="auto">
              <a:xfrm>
                <a:off x="300" y="1848"/>
                <a:ext cx="93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控制计</a:t>
                </a:r>
              </a:p>
              <a:p>
                <a:pPr algn="ctr"/>
                <a:r>
                  <a:rPr lang="zh-CN" altLang="en-US" sz="2000">
                    <a:effectLst/>
                  </a:rPr>
                  <a:t>算机</a:t>
                </a:r>
                <a:r>
                  <a:rPr lang="en-US" altLang="zh-CN" sz="2000">
                    <a:effectLst/>
                  </a:rPr>
                  <a:t>2</a:t>
                </a:r>
              </a:p>
            </p:txBody>
          </p:sp>
          <p:sp>
            <p:nvSpPr>
              <p:cNvPr id="35" name="Rectangle 56">
                <a:extLst>
                  <a:ext uri="{FF2B5EF4-FFF2-40B4-BE49-F238E27FC236}">
                    <a16:creationId xmlns:a16="http://schemas.microsoft.com/office/drawing/2014/main" id="{FAB2CBCD-19D3-4F7F-AAB0-98648C18A9FB}"/>
                  </a:ext>
                </a:extLst>
              </p:cNvPr>
              <p:cNvSpPr>
                <a:spLocks noChangeArrowheads="1"/>
              </p:cNvSpPr>
              <p:nvPr/>
            </p:nvSpPr>
            <p:spPr bwMode="auto">
              <a:xfrm>
                <a:off x="442" y="1791"/>
                <a:ext cx="70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57">
              <a:extLst>
                <a:ext uri="{FF2B5EF4-FFF2-40B4-BE49-F238E27FC236}">
                  <a16:creationId xmlns:a16="http://schemas.microsoft.com/office/drawing/2014/main" id="{69B45AEE-3FFA-490B-8EDF-D7D3D20DE4D4}"/>
                </a:ext>
              </a:extLst>
            </p:cNvPr>
            <p:cNvGrpSpPr>
              <a:grpSpLocks/>
            </p:cNvGrpSpPr>
            <p:nvPr/>
          </p:nvGrpSpPr>
          <p:grpSpPr bwMode="auto">
            <a:xfrm>
              <a:off x="3793" y="758"/>
              <a:ext cx="1223" cy="425"/>
              <a:chOff x="300" y="1791"/>
              <a:chExt cx="936" cy="454"/>
            </a:xfrm>
          </p:grpSpPr>
          <p:sp>
            <p:nvSpPr>
              <p:cNvPr id="32" name="Rectangle 58">
                <a:extLst>
                  <a:ext uri="{FF2B5EF4-FFF2-40B4-BE49-F238E27FC236}">
                    <a16:creationId xmlns:a16="http://schemas.microsoft.com/office/drawing/2014/main" id="{1AA7052C-3EDF-4D67-8447-62B680B438DB}"/>
                  </a:ext>
                </a:extLst>
              </p:cNvPr>
              <p:cNvSpPr>
                <a:spLocks noChangeArrowheads="1"/>
              </p:cNvSpPr>
              <p:nvPr/>
            </p:nvSpPr>
            <p:spPr bwMode="auto">
              <a:xfrm>
                <a:off x="300" y="1848"/>
                <a:ext cx="936"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控制计</a:t>
                </a:r>
              </a:p>
              <a:p>
                <a:pPr algn="ctr"/>
                <a:r>
                  <a:rPr lang="zh-CN" altLang="en-US" sz="2000">
                    <a:effectLst/>
                  </a:rPr>
                  <a:t>算机</a:t>
                </a:r>
                <a:r>
                  <a:rPr lang="en-US" altLang="zh-CN" sz="2000">
                    <a:effectLst/>
                  </a:rPr>
                  <a:t>n</a:t>
                </a:r>
              </a:p>
            </p:txBody>
          </p:sp>
          <p:sp>
            <p:nvSpPr>
              <p:cNvPr id="33" name="Rectangle 59">
                <a:extLst>
                  <a:ext uri="{FF2B5EF4-FFF2-40B4-BE49-F238E27FC236}">
                    <a16:creationId xmlns:a16="http://schemas.microsoft.com/office/drawing/2014/main" id="{F9F74A50-6BEB-48F6-A3A6-170CD3A6C21E}"/>
                  </a:ext>
                </a:extLst>
              </p:cNvPr>
              <p:cNvSpPr>
                <a:spLocks noChangeArrowheads="1"/>
              </p:cNvSpPr>
              <p:nvPr/>
            </p:nvSpPr>
            <p:spPr bwMode="auto">
              <a:xfrm>
                <a:off x="442" y="1791"/>
                <a:ext cx="709" cy="454"/>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 name="Text Box 60">
              <a:extLst>
                <a:ext uri="{FF2B5EF4-FFF2-40B4-BE49-F238E27FC236}">
                  <a16:creationId xmlns:a16="http://schemas.microsoft.com/office/drawing/2014/main" id="{0732A3CD-269D-4A13-8976-1CA9B9EB909F}"/>
                </a:ext>
              </a:extLst>
            </p:cNvPr>
            <p:cNvSpPr txBox="1">
              <a:spLocks noChangeArrowheads="1"/>
            </p:cNvSpPr>
            <p:nvPr/>
          </p:nvSpPr>
          <p:spPr bwMode="auto">
            <a:xfrm>
              <a:off x="3051" y="780"/>
              <a:ext cx="10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grpSp>
          <p:nvGrpSpPr>
            <p:cNvPr id="16" name="Group 78">
              <a:extLst>
                <a:ext uri="{FF2B5EF4-FFF2-40B4-BE49-F238E27FC236}">
                  <a16:creationId xmlns:a16="http://schemas.microsoft.com/office/drawing/2014/main" id="{E103E5FF-E3A9-4A14-A299-D54D62ECED7F}"/>
                </a:ext>
              </a:extLst>
            </p:cNvPr>
            <p:cNvGrpSpPr>
              <a:grpSpLocks/>
            </p:cNvGrpSpPr>
            <p:nvPr/>
          </p:nvGrpSpPr>
          <p:grpSpPr bwMode="auto">
            <a:xfrm>
              <a:off x="1865" y="2288"/>
              <a:ext cx="1039" cy="652"/>
              <a:chOff x="2256" y="3124"/>
              <a:chExt cx="794" cy="709"/>
            </a:xfrm>
          </p:grpSpPr>
          <p:sp>
            <p:nvSpPr>
              <p:cNvPr id="29" name="Rectangle 31">
                <a:extLst>
                  <a:ext uri="{FF2B5EF4-FFF2-40B4-BE49-F238E27FC236}">
                    <a16:creationId xmlns:a16="http://schemas.microsoft.com/office/drawing/2014/main" id="{B0FF6416-5125-4167-A39C-0EAF79FDEE1B}"/>
                  </a:ext>
                </a:extLst>
              </p:cNvPr>
              <p:cNvSpPr>
                <a:spLocks noChangeArrowheads="1"/>
              </p:cNvSpPr>
              <p:nvPr/>
            </p:nvSpPr>
            <p:spPr bwMode="auto">
              <a:xfrm>
                <a:off x="2256"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设备2</a:t>
                </a:r>
                <a:endParaRPr lang="en-US" altLang="zh-CN" sz="2000">
                  <a:solidFill>
                    <a:srgbClr val="FF0000"/>
                  </a:solidFill>
                  <a:effectLst/>
                </a:endParaRPr>
              </a:p>
            </p:txBody>
          </p:sp>
          <p:sp>
            <p:nvSpPr>
              <p:cNvPr id="30" name="Rectangle 32">
                <a:extLst>
                  <a:ext uri="{FF2B5EF4-FFF2-40B4-BE49-F238E27FC236}">
                    <a16:creationId xmlns:a16="http://schemas.microsoft.com/office/drawing/2014/main" id="{7B996A7E-9091-47BD-B199-2BC7B84E09E7}"/>
                  </a:ext>
                </a:extLst>
              </p:cNvPr>
              <p:cNvSpPr>
                <a:spLocks noChangeArrowheads="1"/>
              </p:cNvSpPr>
              <p:nvPr/>
            </p:nvSpPr>
            <p:spPr bwMode="auto">
              <a:xfrm>
                <a:off x="2256"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31" name="Rectangle 61">
                <a:extLst>
                  <a:ext uri="{FF2B5EF4-FFF2-40B4-BE49-F238E27FC236}">
                    <a16:creationId xmlns:a16="http://schemas.microsoft.com/office/drawing/2014/main" id="{44A6E3C0-339E-407F-B00B-2AEBE9ABDFB7}"/>
                  </a:ext>
                </a:extLst>
              </p:cNvPr>
              <p:cNvSpPr>
                <a:spLocks noChangeArrowheads="1"/>
              </p:cNvSpPr>
              <p:nvPr/>
            </p:nvSpPr>
            <p:spPr bwMode="auto">
              <a:xfrm>
                <a:off x="2653"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17" name="Line 63">
              <a:extLst>
                <a:ext uri="{FF2B5EF4-FFF2-40B4-BE49-F238E27FC236}">
                  <a16:creationId xmlns:a16="http://schemas.microsoft.com/office/drawing/2014/main" id="{F9D7589E-31DD-45FB-926B-D504E3C1B871}"/>
                </a:ext>
              </a:extLst>
            </p:cNvPr>
            <p:cNvSpPr>
              <a:spLocks noChangeShapeType="1"/>
            </p:cNvSpPr>
            <p:nvPr/>
          </p:nvSpPr>
          <p:spPr bwMode="auto">
            <a:xfrm>
              <a:off x="2483" y="2047"/>
              <a:ext cx="142" cy="226"/>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8" name="Group 77">
              <a:extLst>
                <a:ext uri="{FF2B5EF4-FFF2-40B4-BE49-F238E27FC236}">
                  <a16:creationId xmlns:a16="http://schemas.microsoft.com/office/drawing/2014/main" id="{D946FE08-78A7-4287-8A75-894E64E27D83}"/>
                </a:ext>
              </a:extLst>
            </p:cNvPr>
            <p:cNvGrpSpPr>
              <a:grpSpLocks/>
            </p:cNvGrpSpPr>
            <p:nvPr/>
          </p:nvGrpSpPr>
          <p:grpSpPr bwMode="auto">
            <a:xfrm>
              <a:off x="568" y="2288"/>
              <a:ext cx="1039" cy="652"/>
              <a:chOff x="1292" y="3124"/>
              <a:chExt cx="794" cy="709"/>
            </a:xfrm>
          </p:grpSpPr>
          <p:sp>
            <p:nvSpPr>
              <p:cNvPr id="26" name="Rectangle 66">
                <a:extLst>
                  <a:ext uri="{FF2B5EF4-FFF2-40B4-BE49-F238E27FC236}">
                    <a16:creationId xmlns:a16="http://schemas.microsoft.com/office/drawing/2014/main" id="{FDD267E7-3789-4229-81B1-818A593D8A8A}"/>
                  </a:ext>
                </a:extLst>
              </p:cNvPr>
              <p:cNvSpPr>
                <a:spLocks noChangeArrowheads="1"/>
              </p:cNvSpPr>
              <p:nvPr/>
            </p:nvSpPr>
            <p:spPr bwMode="auto">
              <a:xfrm>
                <a:off x="1292"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1</a:t>
                </a:r>
              </a:p>
            </p:txBody>
          </p:sp>
          <p:sp>
            <p:nvSpPr>
              <p:cNvPr id="27" name="Rectangle 67">
                <a:extLst>
                  <a:ext uri="{FF2B5EF4-FFF2-40B4-BE49-F238E27FC236}">
                    <a16:creationId xmlns:a16="http://schemas.microsoft.com/office/drawing/2014/main" id="{1175A1E3-A39B-47A0-BC9F-491DB0DDB9B2}"/>
                  </a:ext>
                </a:extLst>
              </p:cNvPr>
              <p:cNvSpPr>
                <a:spLocks noChangeArrowheads="1"/>
              </p:cNvSpPr>
              <p:nvPr/>
            </p:nvSpPr>
            <p:spPr bwMode="auto">
              <a:xfrm>
                <a:off x="1292"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28" name="Rectangle 68">
                <a:extLst>
                  <a:ext uri="{FF2B5EF4-FFF2-40B4-BE49-F238E27FC236}">
                    <a16:creationId xmlns:a16="http://schemas.microsoft.com/office/drawing/2014/main" id="{7741F961-FDF2-4224-B94E-57C84DF5AE1F}"/>
                  </a:ext>
                </a:extLst>
              </p:cNvPr>
              <p:cNvSpPr>
                <a:spLocks noChangeArrowheads="1"/>
              </p:cNvSpPr>
              <p:nvPr/>
            </p:nvSpPr>
            <p:spPr bwMode="auto">
              <a:xfrm>
                <a:off x="1689" y="3124"/>
                <a:ext cx="397" cy="453"/>
              </a:xfrm>
              <a:prstGeom prst="rect">
                <a:avLst/>
              </a:prstGeom>
              <a:noFill/>
              <a:ln w="19050" cap="sq">
                <a:solidFill>
                  <a:srgbClr val="0033CC"/>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19" name="Line 69">
              <a:extLst>
                <a:ext uri="{FF2B5EF4-FFF2-40B4-BE49-F238E27FC236}">
                  <a16:creationId xmlns:a16="http://schemas.microsoft.com/office/drawing/2014/main" id="{093CD9B2-DCE6-4ED9-AFD6-E6CF8B3C4E66}"/>
                </a:ext>
              </a:extLst>
            </p:cNvPr>
            <p:cNvSpPr>
              <a:spLocks noChangeShapeType="1"/>
            </p:cNvSpPr>
            <p:nvPr/>
          </p:nvSpPr>
          <p:spPr bwMode="auto">
            <a:xfrm flipH="1">
              <a:off x="1349" y="1962"/>
              <a:ext cx="130" cy="311"/>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0" name="Group 79">
              <a:extLst>
                <a:ext uri="{FF2B5EF4-FFF2-40B4-BE49-F238E27FC236}">
                  <a16:creationId xmlns:a16="http://schemas.microsoft.com/office/drawing/2014/main" id="{045EAC29-CF40-4B95-B6E6-EEFD012DF78E}"/>
                </a:ext>
              </a:extLst>
            </p:cNvPr>
            <p:cNvGrpSpPr>
              <a:grpSpLocks/>
            </p:cNvGrpSpPr>
            <p:nvPr/>
          </p:nvGrpSpPr>
          <p:grpSpPr bwMode="auto">
            <a:xfrm>
              <a:off x="3901" y="2288"/>
              <a:ext cx="1039" cy="652"/>
              <a:chOff x="3929" y="3124"/>
              <a:chExt cx="794" cy="709"/>
            </a:xfrm>
          </p:grpSpPr>
          <p:sp>
            <p:nvSpPr>
              <p:cNvPr id="23" name="Rectangle 71">
                <a:extLst>
                  <a:ext uri="{FF2B5EF4-FFF2-40B4-BE49-F238E27FC236}">
                    <a16:creationId xmlns:a16="http://schemas.microsoft.com/office/drawing/2014/main" id="{5F0ED8EF-9C29-444B-92A5-4C861044150C}"/>
                  </a:ext>
                </a:extLst>
              </p:cNvPr>
              <p:cNvSpPr>
                <a:spLocks noChangeArrowheads="1"/>
              </p:cNvSpPr>
              <p:nvPr/>
            </p:nvSpPr>
            <p:spPr bwMode="auto">
              <a:xfrm>
                <a:off x="3929" y="3577"/>
                <a:ext cx="793" cy="256"/>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zh-CN" sz="2000">
                    <a:solidFill>
                      <a:srgbClr val="FF0000"/>
                    </a:solidFill>
                    <a:effectLst/>
                  </a:rPr>
                  <a:t>设备</a:t>
                </a:r>
                <a:r>
                  <a:rPr lang="en-US" altLang="zh-CN" sz="2000">
                    <a:solidFill>
                      <a:srgbClr val="FF0000"/>
                    </a:solidFill>
                    <a:effectLst/>
                  </a:rPr>
                  <a:t>n</a:t>
                </a:r>
              </a:p>
            </p:txBody>
          </p:sp>
          <p:sp>
            <p:nvSpPr>
              <p:cNvPr id="24" name="Rectangle 72">
                <a:extLst>
                  <a:ext uri="{FF2B5EF4-FFF2-40B4-BE49-F238E27FC236}">
                    <a16:creationId xmlns:a16="http://schemas.microsoft.com/office/drawing/2014/main" id="{834316BD-00B9-4C94-8CD6-B807E80DFCC2}"/>
                  </a:ext>
                </a:extLst>
              </p:cNvPr>
              <p:cNvSpPr>
                <a:spLocks noChangeArrowheads="1"/>
              </p:cNvSpPr>
              <p:nvPr/>
            </p:nvSpPr>
            <p:spPr bwMode="auto">
              <a:xfrm>
                <a:off x="3929" y="3124"/>
                <a:ext cx="397" cy="454"/>
              </a:xfrm>
              <a:prstGeom prst="rect">
                <a:avLst/>
              </a:prstGeom>
              <a:solidFill>
                <a:srgbClr val="FFCC66"/>
              </a:solidFill>
              <a:ln w="1905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effectLst/>
                  </a:rPr>
                  <a:t>传感</a:t>
                </a:r>
              </a:p>
              <a:p>
                <a:pPr algn="ctr"/>
                <a:r>
                  <a:rPr lang="zh-CN" altLang="en-US" sz="2000">
                    <a:effectLst/>
                  </a:rPr>
                  <a:t>器</a:t>
                </a:r>
              </a:p>
            </p:txBody>
          </p:sp>
          <p:sp>
            <p:nvSpPr>
              <p:cNvPr id="25" name="Rectangle 73">
                <a:extLst>
                  <a:ext uri="{FF2B5EF4-FFF2-40B4-BE49-F238E27FC236}">
                    <a16:creationId xmlns:a16="http://schemas.microsoft.com/office/drawing/2014/main" id="{E260B5EB-8B61-47D8-9AD8-3480B176DC44}"/>
                  </a:ext>
                </a:extLst>
              </p:cNvPr>
              <p:cNvSpPr>
                <a:spLocks noChangeArrowheads="1"/>
              </p:cNvSpPr>
              <p:nvPr/>
            </p:nvSpPr>
            <p:spPr bwMode="auto">
              <a:xfrm>
                <a:off x="4326" y="3124"/>
                <a:ext cx="397" cy="453"/>
              </a:xfrm>
              <a:prstGeom prst="rect">
                <a:avLst/>
              </a:prstGeom>
              <a:noFill/>
              <a:ln w="19050" cap="sq">
                <a:solidFill>
                  <a:schemeClr val="tx1"/>
                </a:solidFill>
                <a:miter lim="800000"/>
                <a:headEnd type="none" w="sm" len="sm"/>
                <a:tailEnd type="none" w="sm" len="sm"/>
              </a:ln>
              <a:effectLst/>
              <a:extLst>
                <a:ext uri="{909E8E84-426E-40DD-AFC4-6F175D3DCCD1}">
                  <a14:hiddenFill xmlns:a14="http://schemas.microsoft.com/office/drawing/2010/main">
                    <a:solidFill>
                      <a:srgbClr val="1E86B4"/>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2000">
                    <a:solidFill>
                      <a:srgbClr val="0033CC"/>
                    </a:solidFill>
                    <a:effectLst/>
                  </a:rPr>
                  <a:t>执行</a:t>
                </a:r>
              </a:p>
              <a:p>
                <a:pPr algn="ctr"/>
                <a:r>
                  <a:rPr lang="zh-CN" altLang="en-US" sz="2000">
                    <a:solidFill>
                      <a:srgbClr val="0033CC"/>
                    </a:solidFill>
                    <a:effectLst/>
                  </a:rPr>
                  <a:t>机构</a:t>
                </a:r>
              </a:p>
            </p:txBody>
          </p:sp>
        </p:grpSp>
        <p:sp>
          <p:nvSpPr>
            <p:cNvPr id="21" name="Line 74">
              <a:extLst>
                <a:ext uri="{FF2B5EF4-FFF2-40B4-BE49-F238E27FC236}">
                  <a16:creationId xmlns:a16="http://schemas.microsoft.com/office/drawing/2014/main" id="{6C13AA78-9FAE-4F44-B51E-AA41F1FDC45C}"/>
                </a:ext>
              </a:extLst>
            </p:cNvPr>
            <p:cNvSpPr>
              <a:spLocks noChangeShapeType="1"/>
            </p:cNvSpPr>
            <p:nvPr/>
          </p:nvSpPr>
          <p:spPr bwMode="auto">
            <a:xfrm>
              <a:off x="3929" y="1933"/>
              <a:ext cx="709" cy="369"/>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75">
              <a:extLst>
                <a:ext uri="{FF2B5EF4-FFF2-40B4-BE49-F238E27FC236}">
                  <a16:creationId xmlns:a16="http://schemas.microsoft.com/office/drawing/2014/main" id="{35F89884-A72F-402B-92B3-52D238854B6B}"/>
                </a:ext>
              </a:extLst>
            </p:cNvPr>
            <p:cNvSpPr txBox="1">
              <a:spLocks noChangeArrowheads="1"/>
            </p:cNvSpPr>
            <p:nvPr/>
          </p:nvSpPr>
          <p:spPr bwMode="auto">
            <a:xfrm>
              <a:off x="3192" y="2443"/>
              <a:ext cx="107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sz="2000">
                  <a:effectLst>
                    <a:outerShdw blurRad="38100" dist="38100" dir="2700000" algn="tl">
                      <a:srgbClr val="C0C0C0"/>
                    </a:outerShdw>
                  </a:effectLst>
                  <a:latin typeface="Arial" panose="020B0604020202020204" pitchFamily="34" charset="0"/>
                  <a:cs typeface="Arial" panose="020B0604020202020204" pitchFamily="34" charset="0"/>
                </a:rPr>
                <a:t>……</a:t>
              </a:r>
            </a:p>
          </p:txBody>
        </p:sp>
      </p:grpSp>
    </p:spTree>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ext Box 3"/>
          <p:cNvSpPr txBox="1">
            <a:spLocks noChangeArrowheads="1"/>
          </p:cNvSpPr>
          <p:nvPr/>
        </p:nvSpPr>
        <p:spPr bwMode="auto">
          <a:xfrm>
            <a:off x="1835150" y="2636838"/>
            <a:ext cx="5616575" cy="1189037"/>
          </a:xfrm>
          <a:prstGeom prst="rect">
            <a:avLst/>
          </a:prstGeom>
          <a:noFill/>
          <a:ln w="9525">
            <a:noFill/>
            <a:miter lim="800000"/>
            <a:headEnd/>
            <a:tailEnd/>
          </a:ln>
          <a:effectLst/>
        </p:spPr>
        <p:txBody>
          <a:bodyPr>
            <a:spAutoFit/>
          </a:bodyPr>
          <a:lstStyle/>
          <a:p>
            <a:pPr algn="ctr">
              <a:defRPr/>
            </a:pPr>
            <a:r>
              <a:rPr kumimoji="0" lang="en-US" altLang="zh-CN" sz="7200">
                <a:solidFill>
                  <a:srgbClr val="0033CC"/>
                </a:solidFill>
                <a:effectLst>
                  <a:outerShdw blurRad="38100" dist="38100" dir="2700000" algn="tl">
                    <a:srgbClr val="C0C0C0"/>
                  </a:outerShdw>
                </a:effectLst>
                <a:ea typeface="隶书" pitchFamily="49" charset="-122"/>
              </a:rPr>
              <a:t>·</a:t>
            </a:r>
            <a:r>
              <a:rPr kumimoji="0" lang="zh-CN" altLang="en-US" sz="7200">
                <a:solidFill>
                  <a:srgbClr val="0033CC"/>
                </a:solidFill>
                <a:effectLst>
                  <a:outerShdw blurRad="38100" dist="38100" dir="2700000" algn="tl">
                    <a:srgbClr val="C0C0C0"/>
                  </a:outerShdw>
                </a:effectLst>
                <a:ea typeface="隶书" pitchFamily="49" charset="-122"/>
              </a:rPr>
              <a:t>本章结束</a:t>
            </a:r>
            <a:r>
              <a:rPr kumimoji="0" lang="en-US" altLang="zh-CN" sz="7200">
                <a:solidFill>
                  <a:srgbClr val="0033CC"/>
                </a:solidFill>
                <a:effectLst>
                  <a:outerShdw blurRad="38100" dist="38100" dir="2700000" algn="tl">
                    <a:srgbClr val="C0C0C0"/>
                  </a:outerShdw>
                </a:effectLst>
                <a:ea typeface="隶书" pitchFamily="49" charset="-122"/>
              </a:rPr>
              <a:t>·</a:t>
            </a:r>
          </a:p>
        </p:txBody>
      </p:sp>
    </p:spTree>
  </p:cSld>
  <p:clrMapOvr>
    <a:masterClrMapping/>
  </p:clrMapOvr>
  <p:transition>
    <p:split orient="vert" dir="in"/>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5" name="Text Box 11"/>
          <p:cNvSpPr txBox="1">
            <a:spLocks noChangeArrowheads="1"/>
          </p:cNvSpPr>
          <p:nvPr/>
        </p:nvSpPr>
        <p:spPr bwMode="auto">
          <a:xfrm>
            <a:off x="827088" y="260350"/>
            <a:ext cx="7632700" cy="701675"/>
          </a:xfrm>
          <a:prstGeom prst="rect">
            <a:avLst/>
          </a:prstGeom>
          <a:noFill/>
          <a:ln w="9525">
            <a:noFill/>
            <a:miter lim="800000"/>
            <a:headEnd/>
            <a:tailEnd/>
          </a:ln>
          <a:effectLst/>
        </p:spPr>
        <p:txBody>
          <a:bodyPr>
            <a:spAutoFit/>
          </a:bodyPr>
          <a:lstStyle/>
          <a:p>
            <a:pPr>
              <a:defRPr/>
            </a:pPr>
            <a:r>
              <a:rPr kumimoji="0" lang="en-US" altLang="zh-CN" sz="4000">
                <a:solidFill>
                  <a:srgbClr val="FF0000"/>
                </a:solidFill>
                <a:effectLst>
                  <a:outerShdw blurRad="38100" dist="38100" dir="2700000" algn="tl">
                    <a:srgbClr val="C0C0C0"/>
                  </a:outerShdw>
                </a:effectLst>
                <a:latin typeface="Arial" charset="0"/>
                <a:ea typeface="方正大黑简体" pitchFamily="2" charset="-122"/>
              </a:rPr>
              <a:t>1.1 </a:t>
            </a:r>
            <a:r>
              <a:rPr kumimoji="0" lang="zh-CN" altLang="en-US" sz="4000">
                <a:solidFill>
                  <a:srgbClr val="FF0000"/>
                </a:solidFill>
                <a:effectLst>
                  <a:outerShdw blurRad="38100" dist="38100" dir="2700000" algn="tl">
                    <a:srgbClr val="C0C0C0"/>
                  </a:outerShdw>
                </a:effectLst>
                <a:latin typeface="Arial" charset="0"/>
                <a:ea typeface="方正大黑简体" pitchFamily="2" charset="-122"/>
              </a:rPr>
              <a:t>引 言</a:t>
            </a:r>
          </a:p>
        </p:txBody>
      </p:sp>
      <p:sp>
        <p:nvSpPr>
          <p:cNvPr id="6156" name="Rectangle 12"/>
          <p:cNvSpPr>
            <a:spLocks noChangeArrowheads="1"/>
          </p:cNvSpPr>
          <p:nvPr/>
        </p:nvSpPr>
        <p:spPr bwMode="auto">
          <a:xfrm>
            <a:off x="827088" y="1268413"/>
            <a:ext cx="6551612" cy="576262"/>
          </a:xfrm>
          <a:prstGeom prst="rect">
            <a:avLst/>
          </a:prstGeom>
          <a:noFill/>
          <a:ln w="9525">
            <a:noFill/>
            <a:miter lim="800000"/>
            <a:headEnd/>
            <a:tailEnd/>
          </a:ln>
          <a:effectLst/>
        </p:spPr>
        <p:txBody>
          <a:bodyPr anchor="ctr"/>
          <a:lstStyle/>
          <a:p>
            <a:pPr>
              <a:defRPr/>
            </a:pPr>
            <a:r>
              <a:rPr lang="en-US" altLang="zh-CN" sz="3400">
                <a:solidFill>
                  <a:srgbClr val="0033CC"/>
                </a:solidFill>
                <a:effectLst>
                  <a:outerShdw blurRad="38100" dist="38100" dir="2700000" algn="tl">
                    <a:srgbClr val="C0C0C0"/>
                  </a:outerShdw>
                </a:effectLst>
              </a:rPr>
              <a:t>1.1.1 </a:t>
            </a:r>
            <a:r>
              <a:rPr lang="zh-CN" altLang="en-US" sz="3400">
                <a:solidFill>
                  <a:srgbClr val="0033CC"/>
                </a:solidFill>
                <a:effectLst>
                  <a:outerShdw blurRad="38100" dist="38100" dir="2700000" algn="tl">
                    <a:srgbClr val="C0C0C0"/>
                  </a:outerShdw>
                </a:effectLst>
              </a:rPr>
              <a:t>概述</a:t>
            </a:r>
            <a:r>
              <a:rPr lang="zh-CN" altLang="en-US" sz="4400">
                <a:solidFill>
                  <a:srgbClr val="0033CC"/>
                </a:solidFill>
                <a:effectLst>
                  <a:outerShdw blurRad="38100" dist="38100" dir="2700000" algn="tl">
                    <a:srgbClr val="C0C0C0"/>
                  </a:outerShdw>
                </a:effectLst>
              </a:rPr>
              <a:t> </a:t>
            </a:r>
          </a:p>
        </p:txBody>
      </p:sp>
      <p:sp>
        <p:nvSpPr>
          <p:cNvPr id="6160" name="Text Box 16"/>
          <p:cNvSpPr txBox="1">
            <a:spLocks noChangeArrowheads="1"/>
          </p:cNvSpPr>
          <p:nvPr/>
        </p:nvSpPr>
        <p:spPr bwMode="auto">
          <a:xfrm>
            <a:off x="827088" y="2205038"/>
            <a:ext cx="7613650" cy="1463675"/>
          </a:xfrm>
          <a:prstGeom prst="rect">
            <a:avLst/>
          </a:prstGeom>
          <a:noFill/>
          <a:ln w="9525" algn="ctr">
            <a:noFill/>
            <a:miter lim="800000"/>
            <a:headEnd/>
            <a:tailEnd/>
          </a:ln>
          <a:effectLst/>
        </p:spPr>
        <p:txBody>
          <a:bodyPr>
            <a:spAutoFit/>
          </a:bodyPr>
          <a:lstStyle/>
          <a:p>
            <a:pPr>
              <a:lnSpc>
                <a:spcPct val="125000"/>
              </a:lnSpc>
              <a:spcBef>
                <a:spcPct val="50000"/>
              </a:spcBef>
              <a:defRPr/>
            </a:pPr>
            <a:r>
              <a:rPr kumimoji="0" lang="en-US" altLang="zh-CN" sz="2400" dirty="0">
                <a:effectLst>
                  <a:outerShdw blurRad="38100" dist="38100" dir="2700000" algn="tl">
                    <a:srgbClr val="C0C0C0"/>
                  </a:outerShdw>
                </a:effectLst>
              </a:rPr>
              <a:t>    </a:t>
            </a:r>
            <a:r>
              <a:rPr kumimoji="0" lang="zh-CN" altLang="en-US" sz="2400" dirty="0">
                <a:effectLst>
                  <a:outerShdw blurRad="38100" dist="38100" dir="2700000" algn="tl">
                    <a:srgbClr val="C0C0C0"/>
                  </a:outerShdw>
                </a:effectLst>
              </a:rPr>
              <a:t>计算机控制是以控制理论与计算机技术为基础的一门</a:t>
            </a:r>
            <a:r>
              <a:rPr kumimoji="0" lang="zh-CN" altLang="en-US" sz="2400" dirty="0">
                <a:solidFill>
                  <a:srgbClr val="FF0000"/>
                </a:solidFill>
                <a:effectLst>
                  <a:outerShdw blurRad="38100" dist="38100" dir="2700000" algn="tl">
                    <a:srgbClr val="C0C0C0"/>
                  </a:outerShdw>
                </a:effectLst>
              </a:rPr>
              <a:t>新的</a:t>
            </a:r>
            <a:r>
              <a:rPr kumimoji="0" lang="zh-CN" altLang="en-US" sz="2400" dirty="0">
                <a:effectLst>
                  <a:outerShdw blurRad="38100" dist="38100" dir="2700000" algn="tl">
                    <a:srgbClr val="C0C0C0"/>
                  </a:outerShdw>
                </a:effectLst>
              </a:rPr>
              <a:t>工程科学技术，广泛应用于工业、交通、农业、军事等领域。 </a:t>
            </a:r>
          </a:p>
        </p:txBody>
      </p:sp>
      <p:sp>
        <p:nvSpPr>
          <p:cNvPr id="6161" name="Text Box 17"/>
          <p:cNvSpPr txBox="1">
            <a:spLocks noChangeArrowheads="1"/>
          </p:cNvSpPr>
          <p:nvPr/>
        </p:nvSpPr>
        <p:spPr bwMode="auto">
          <a:xfrm>
            <a:off x="827088" y="3789363"/>
            <a:ext cx="7559675" cy="2103437"/>
          </a:xfrm>
          <a:prstGeom prst="rect">
            <a:avLst/>
          </a:prstGeom>
          <a:noFill/>
          <a:ln w="9525" algn="ctr">
            <a:noFill/>
            <a:miter lim="800000"/>
            <a:headEnd/>
            <a:tailEnd/>
          </a:ln>
          <a:effectLst/>
        </p:spPr>
        <p:txBody>
          <a:bodyPr>
            <a:spAutoFit/>
          </a:bodyPr>
          <a:lstStyle/>
          <a:p>
            <a:pPr>
              <a:lnSpc>
                <a:spcPct val="125000"/>
              </a:lnSpc>
              <a:spcBef>
                <a:spcPct val="50000"/>
              </a:spcBef>
              <a:defRPr/>
            </a:pPr>
            <a:r>
              <a:rPr kumimoji="0" lang="en-US" altLang="zh-CN" sz="2400" dirty="0">
                <a:effectLst>
                  <a:outerShdw blurRad="38100" dist="38100" dir="2700000" algn="tl">
                    <a:srgbClr val="C0C0C0"/>
                  </a:outerShdw>
                </a:effectLst>
              </a:rPr>
              <a:t>    </a:t>
            </a:r>
            <a:r>
              <a:rPr kumimoji="0" lang="zh-CN" altLang="en-US" sz="2400" dirty="0">
                <a:effectLst>
                  <a:outerShdw blurRad="38100" dist="38100" dir="2700000" algn="tl">
                    <a:srgbClr val="C0C0C0"/>
                  </a:outerShdw>
                </a:effectLst>
              </a:rPr>
              <a:t>计算机参与的控制系统，称为</a:t>
            </a:r>
            <a:r>
              <a:rPr kumimoji="0" lang="zh-CN" altLang="en-US" sz="2400" dirty="0">
                <a:solidFill>
                  <a:srgbClr val="0033CC"/>
                </a:solidFill>
                <a:effectLst>
                  <a:outerShdw blurRad="38100" dist="38100" dir="2700000" algn="tl">
                    <a:srgbClr val="C0C0C0"/>
                  </a:outerShdw>
                </a:effectLst>
              </a:rPr>
              <a:t>计算机控制系统</a:t>
            </a:r>
            <a:r>
              <a:rPr kumimoji="0" lang="zh-CN" altLang="en-US" sz="2400" dirty="0">
                <a:effectLst>
                  <a:outerShdw blurRad="38100" dist="38100" dir="2700000" algn="tl">
                    <a:srgbClr val="C0C0C0"/>
                  </a:outerShdw>
                </a:effectLst>
              </a:rPr>
              <a:t>，也称</a:t>
            </a:r>
            <a:r>
              <a:rPr kumimoji="0" lang="zh-CN" altLang="en-US" sz="2400" dirty="0">
                <a:solidFill>
                  <a:srgbClr val="0033CC"/>
                </a:solidFill>
                <a:effectLst>
                  <a:outerShdw blurRad="38100" dist="38100" dir="2700000" algn="tl">
                    <a:srgbClr val="C0C0C0"/>
                  </a:outerShdw>
                </a:effectLst>
              </a:rPr>
              <a:t>数字控制系统</a:t>
            </a:r>
            <a:r>
              <a:rPr kumimoji="0" lang="zh-CN" altLang="en-US" sz="2400" dirty="0">
                <a:effectLst>
                  <a:outerShdw blurRad="38100" dist="38100" dir="2700000" algn="tl">
                    <a:srgbClr val="C0C0C0"/>
                  </a:outerShdw>
                </a:effectLst>
              </a:rPr>
              <a:t>；</a:t>
            </a:r>
          </a:p>
          <a:p>
            <a:pPr>
              <a:lnSpc>
                <a:spcPct val="125000"/>
              </a:lnSpc>
              <a:spcBef>
                <a:spcPct val="50000"/>
              </a:spcBef>
              <a:defRPr/>
            </a:pPr>
            <a:r>
              <a:rPr kumimoji="0" lang="zh-CN" altLang="en-US" sz="2400" dirty="0">
                <a:effectLst>
                  <a:outerShdw blurRad="38100" dist="38100" dir="2700000" algn="tl">
                    <a:srgbClr val="C0C0C0"/>
                  </a:outerShdw>
                </a:effectLst>
              </a:rPr>
              <a:t>    由于计算机的引入，产生了一系列新的基本理论和分析、设计方法。</a:t>
            </a:r>
          </a:p>
        </p:txBody>
      </p:sp>
    </p:spTree>
  </p:cSld>
  <p:clrMapOvr>
    <a:masterClrMapping/>
  </p:clrMapOvr>
  <p:transition>
    <p:checker/>
  </p:transition>
</p:sld>
</file>

<file path=ppt/theme/theme1.xml><?xml version="1.0" encoding="utf-8"?>
<a:theme xmlns:a="http://schemas.openxmlformats.org/drawingml/2006/main" name="默认设计模板">
  <a:themeElements>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000" b="1" i="0" u="none" strike="noStrike" cap="none" normalizeH="0" baseline="0" smtClean="0">
            <a:ln>
              <a:noFill/>
            </a:ln>
            <a:solidFill>
              <a:schemeClr val="tx1"/>
            </a:solidFill>
            <a:effectLst>
              <a:outerShdw blurRad="38100" dist="38100" dir="2700000" algn="tl">
                <a:srgbClr val="000000">
                  <a:alpha val="43137"/>
                </a:srgbClr>
              </a:outerShdw>
            </a:effectLst>
            <a:latin typeface="Times New Roman" pitchFamily="18" charset="0"/>
            <a:ea typeface="宋体" pitchFamily="2" charset="-122"/>
          </a:defRPr>
        </a:defPPr>
      </a:lstStyle>
    </a:lnDef>
  </a:objectDefaults>
  <a:extraClrSchemeLst>
    <a:extraClrScheme>
      <a:clrScheme name="默认设计模板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8645</TotalTime>
  <Words>5757</Words>
  <Application>Microsoft Office PowerPoint</Application>
  <PresentationFormat>全屏显示(4:3)</PresentationFormat>
  <Paragraphs>837</Paragraphs>
  <Slides>89</Slides>
  <Notes>13</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4</vt:i4>
      </vt:variant>
      <vt:variant>
        <vt:lpstr>幻灯片标题</vt:lpstr>
      </vt:variant>
      <vt:variant>
        <vt:i4>89</vt:i4>
      </vt:variant>
    </vt:vector>
  </HeadingPairs>
  <TitlesOfParts>
    <vt:vector size="105" baseType="lpstr">
      <vt:lpstr>黑体</vt:lpstr>
      <vt:lpstr>华文仿宋</vt:lpstr>
      <vt:lpstr>华文细黑</vt:lpstr>
      <vt:lpstr>楷体_GB2312</vt:lpstr>
      <vt:lpstr>隶书</vt:lpstr>
      <vt:lpstr>宋体</vt:lpstr>
      <vt:lpstr>幼圆</vt:lpstr>
      <vt:lpstr>Arial</vt:lpstr>
      <vt:lpstr>Tahoma</vt:lpstr>
      <vt:lpstr>Times New Roman</vt:lpstr>
      <vt:lpstr>Wingdings</vt:lpstr>
      <vt:lpstr>默认设计模板</vt:lpstr>
      <vt:lpstr>Equation</vt:lpstr>
      <vt:lpstr>Visio</vt:lpstr>
      <vt:lpstr>Image</vt:lpstr>
      <vt:lpstr>Microsoft 公式 3.0</vt:lpstr>
      <vt:lpstr>PowerPoint 演示文稿</vt:lpstr>
      <vt:lpstr>PowerPoint 演示文稿</vt:lpstr>
      <vt:lpstr>计算机控制系统</vt:lpstr>
      <vt:lpstr>PowerPoint 演示文稿</vt:lpstr>
      <vt:lpstr>PowerPoint 演示文稿</vt:lpstr>
      <vt:lpstr>PowerPoint 演示文稿</vt:lpstr>
      <vt:lpstr>计算机控制系统</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雨薇在线</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dc:title>
  <dc:creator>tanshb</dc:creator>
  <cp:lastModifiedBy>Yu Xia</cp:lastModifiedBy>
  <cp:revision>797</cp:revision>
  <dcterms:created xsi:type="dcterms:W3CDTF">2005-11-09T06:08:36Z</dcterms:created>
  <dcterms:modified xsi:type="dcterms:W3CDTF">2019-03-05T02:08:50Z</dcterms:modified>
</cp:coreProperties>
</file>